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8"/>
  </p:notesMasterIdLst>
  <p:sldIdLst>
    <p:sldId id="256" r:id="rId2"/>
    <p:sldId id="257" r:id="rId3"/>
    <p:sldId id="258" r:id="rId4"/>
    <p:sldId id="260" r:id="rId5"/>
    <p:sldId id="277" r:id="rId6"/>
    <p:sldId id="278" r:id="rId7"/>
    <p:sldId id="279" r:id="rId8"/>
    <p:sldId id="280" r:id="rId9"/>
    <p:sldId id="281" r:id="rId10"/>
    <p:sldId id="282" r:id="rId11"/>
    <p:sldId id="283" r:id="rId12"/>
    <p:sldId id="285" r:id="rId13"/>
    <p:sldId id="286" r:id="rId14"/>
    <p:sldId id="276" r:id="rId15"/>
    <p:sldId id="287" r:id="rId16"/>
    <p:sldId id="288" r:id="rId17"/>
    <p:sldId id="289" r:id="rId18"/>
    <p:sldId id="290" r:id="rId19"/>
    <p:sldId id="291" r:id="rId20"/>
    <p:sldId id="296" r:id="rId21"/>
    <p:sldId id="292" r:id="rId22"/>
    <p:sldId id="293" r:id="rId23"/>
    <p:sldId id="294" r:id="rId24"/>
    <p:sldId id="295" r:id="rId25"/>
    <p:sldId id="273"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E72ED-4C23-D017-D7A0-CD152283B9D1}" v="780" dt="2024-11-27T18:08:44.227"/>
    <p1510:client id="{2B74B8BF-6CCB-A20D-4681-87C73AD9C10B}" v="227" dt="2024-11-27T17:47:48.492"/>
    <p1510:client id="{3922685F-C4C0-BFAE-B330-52117AE15C1C}" v="114" dt="2024-11-27T16:43:40.815"/>
    <p1510:client id="{3B3B9BEE-B70A-2EC3-9152-C4EB6D4B9B79}" v="30" dt="2024-11-27T17:59:21.627"/>
    <p1510:client id="{4BE9AD18-5D4F-4E0D-9DE3-36CF382DC0DA}" v="176" dt="2024-11-27T18:09:38.398"/>
    <p1510:client id="{83DC5A42-B1AE-7DA1-DC19-8BB660844A8E}" v="10" dt="2024-11-27T17:30:08.301"/>
    <p1510:client id="{A1FF2A70-BF21-FE73-510D-1F126BAFF156}" v="11" dt="2024-11-27T17:24:36.031"/>
    <p1510:client id="{D8CF6D7B-FCBD-7DE1-EDD0-DDD55FF53E39}" v="282" dt="2024-11-27T16:47:34.861"/>
    <p1510:client id="{DA17F240-6C92-4993-F7FF-1CBFC00D58E9}" v="31" dt="2024-11-27T18:09:23.349"/>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8" d="100"/>
          <a:sy n="8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821D3-04FC-410B-9B35-E357BF6D7E77}" type="datetimeFigureOut">
              <a:rPr lang="en-IN" smtClean="0"/>
              <a:t>20-12-2024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90738-2D58-422A-A7AF-7D3A4C814604}" type="slidenum">
              <a:rPr lang="en-IN" smtClean="0"/>
              <a:t>‹#›</a:t>
            </a:fld>
            <a:endParaRPr lang="en-IN"/>
          </a:p>
        </p:txBody>
      </p:sp>
    </p:spTree>
    <p:extLst>
      <p:ext uri="{BB962C8B-B14F-4D97-AF65-F5344CB8AC3E}">
        <p14:creationId xmlns:p14="http://schemas.microsoft.com/office/powerpoint/2010/main" val="209292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B7D145C2-B2F2-4320-B98B-BC93037D4D84}" type="datetime5">
              <a:rPr lang="en-US" smtClean="0"/>
              <a:t>20-Dec-24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13408615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8A18A8CB-03FC-453C-ABF3-4D126F615C79}" type="datetime5">
              <a:rPr lang="en-US" smtClean="0"/>
              <a:t>20-Dec-24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00283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AC0E1960-C649-4903-98AC-4E2429DF1A7B}" type="datetime5">
              <a:rPr lang="en-US" smtClean="0"/>
              <a:t>20-Dec-24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248515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338561F3-A6FD-488B-A213-614744A1CBF8}" type="datetime5">
              <a:rPr lang="en-US" smtClean="0"/>
              <a:t>20-Dec-24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18629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8CEFCC59-1555-45D9-BDD1-71045047B73D}" type="datetime5">
              <a:rPr lang="en-US" smtClean="0"/>
              <a:t>20-Dec-24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12879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B254A81-E994-4238-B2CD-ACF891E34557}" type="datetime5">
              <a:rPr lang="en-US" smtClean="0"/>
              <a:t>20-Dec-24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99147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65DE80F5-94F5-4268-B2CE-3A917834B708}" type="datetime5">
              <a:rPr lang="en-US" smtClean="0"/>
              <a:t>20-Dec-24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06101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436252FB-3B2B-4441-8830-51FF7E75C8A2}" type="datetime5">
              <a:rPr lang="en-US" smtClean="0"/>
              <a:t>20-Dec-24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96342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00E82060-365A-457E-ABFD-71B4A519E259}" type="datetime5">
              <a:rPr lang="en-US" smtClean="0"/>
              <a:t>20-Dec-24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79508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6EFD16D3-E3FA-464E-B950-16C1A39694A5}" type="datetime5">
              <a:rPr lang="en-US" smtClean="0"/>
              <a:t>20-Dec-24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51421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70661853-371B-4E3B-A269-2543E2B8D8C0}" type="datetime5">
              <a:rPr lang="en-US" smtClean="0"/>
              <a:t>20-Dec-24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80822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1CE7D74A-F3F6-4406-9985-D0B6D7BBAB19}" type="datetime5">
              <a:rPr lang="en-US" smtClean="0"/>
              <a:t>20-Dec-24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167479990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789939" y="-52996"/>
            <a:ext cx="10058400" cy="14493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mn-lt"/>
              </a:rPr>
              <a:t>National Education Society</a:t>
            </a:r>
            <a:r>
              <a:rPr lang="en-IN" sz="2400" b="1">
                <a:latin typeface="+mn-lt"/>
              </a:rPr>
              <a:t> ®</a:t>
            </a:r>
            <a:br>
              <a:rPr lang="en-IN" sz="2400" b="1">
                <a:latin typeface="+mn-lt"/>
              </a:rPr>
            </a:br>
            <a:r>
              <a:rPr lang="en-IN" sz="2400" b="1">
                <a:latin typeface="+mn-lt"/>
              </a:rPr>
              <a:t>JNN College of Engineering</a:t>
            </a:r>
            <a:br>
              <a:rPr lang="en-IN" sz="2400" b="1">
                <a:latin typeface="+mn-lt"/>
              </a:rPr>
            </a:br>
            <a:r>
              <a:rPr lang="en-IN" sz="2400" b="1">
                <a:latin typeface="+mn-lt"/>
              </a:rPr>
              <a:t>Dept. of Information and Engineering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2880" y="343170"/>
            <a:ext cx="1239280" cy="1484168"/>
          </a:xfrm>
          <a:prstGeom prst="rect">
            <a:avLst/>
          </a:prstGeom>
        </p:spPr>
      </p:pic>
      <p:sp>
        <p:nvSpPr>
          <p:cNvPr id="6" name="TextBox 5"/>
          <p:cNvSpPr txBox="1"/>
          <p:nvPr/>
        </p:nvSpPr>
        <p:spPr>
          <a:xfrm>
            <a:off x="335413" y="1431172"/>
            <a:ext cx="10826115" cy="892552"/>
          </a:xfrm>
          <a:prstGeom prst="rect">
            <a:avLst/>
          </a:prstGeom>
          <a:noFill/>
        </p:spPr>
        <p:txBody>
          <a:bodyPr wrap="square" lIns="91440" tIns="45720" rIns="91440" bIns="45720" rtlCol="0" anchor="t">
            <a:spAutoFit/>
          </a:bodyPr>
          <a:lstStyle/>
          <a:p>
            <a:pPr algn="ctr"/>
            <a:r>
              <a:rPr lang="en-US" sz="2400" dirty="0"/>
              <a:t>Project Seminar on</a:t>
            </a:r>
          </a:p>
          <a:p>
            <a:pPr algn="ctr"/>
            <a:r>
              <a:rPr lang="en-IN" sz="2800" b="1" dirty="0">
                <a:solidFill>
                  <a:srgbClr val="FF0000"/>
                </a:solidFill>
              </a:rPr>
              <a:t>“Image Captioning Using A.I”</a:t>
            </a:r>
            <a:endParaRPr lang="en-IN" sz="2800"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192624776"/>
              </p:ext>
            </p:extLst>
          </p:nvPr>
        </p:nvGraphicFramePr>
        <p:xfrm>
          <a:off x="2520240" y="4631570"/>
          <a:ext cx="7444598" cy="2102705"/>
        </p:xfrm>
        <a:graphic>
          <a:graphicData uri="http://schemas.openxmlformats.org/drawingml/2006/table">
            <a:tbl>
              <a:tblPr firstRow="1" bandRow="1">
                <a:tableStyleId>{8EC20E35-A176-4012-BC5E-935CFFF8708E}</a:tableStyleId>
              </a:tblPr>
              <a:tblGrid>
                <a:gridCol w="3722299">
                  <a:extLst>
                    <a:ext uri="{9D8B030D-6E8A-4147-A177-3AD203B41FA5}">
                      <a16:colId xmlns:a16="http://schemas.microsoft.com/office/drawing/2014/main" val="20000"/>
                    </a:ext>
                  </a:extLst>
                </a:gridCol>
                <a:gridCol w="3722299">
                  <a:extLst>
                    <a:ext uri="{9D8B030D-6E8A-4147-A177-3AD203B41FA5}">
                      <a16:colId xmlns:a16="http://schemas.microsoft.com/office/drawing/2014/main" val="20001"/>
                    </a:ext>
                  </a:extLst>
                </a:gridCol>
              </a:tblGrid>
              <a:tr h="420541">
                <a:tc>
                  <a:txBody>
                    <a:bodyPr/>
                    <a:lstStyle/>
                    <a:p>
                      <a:pPr algn="ctr"/>
                      <a:r>
                        <a:rPr lang="en-US" sz="2000" dirty="0">
                          <a:solidFill>
                            <a:schemeClr val="bg1"/>
                          </a:solidFill>
                        </a:rPr>
                        <a:t>Name</a:t>
                      </a:r>
                      <a:r>
                        <a:rPr lang="en-US" sz="2000" baseline="0" dirty="0">
                          <a:solidFill>
                            <a:schemeClr val="tx1"/>
                          </a:solidFill>
                        </a:rPr>
                        <a:t> </a:t>
                      </a:r>
                      <a:endParaRPr lang="en-IN" sz="2000" b="1" dirty="0">
                        <a:solidFill>
                          <a:schemeClr val="tx1"/>
                        </a:solidFill>
                        <a:latin typeface="+mn-lt"/>
                      </a:endParaRPr>
                    </a:p>
                  </a:txBody>
                  <a:tcPr/>
                </a:tc>
                <a:tc>
                  <a:txBody>
                    <a:bodyPr/>
                    <a:lstStyle/>
                    <a:p>
                      <a:pPr algn="ctr"/>
                      <a:r>
                        <a:rPr lang="en-US" sz="2000" dirty="0">
                          <a:solidFill>
                            <a:schemeClr val="bg1"/>
                          </a:solidFill>
                        </a:rPr>
                        <a:t>USN</a:t>
                      </a:r>
                      <a:endParaRPr lang="en-IN" sz="2000" b="1" dirty="0">
                        <a:solidFill>
                          <a:schemeClr val="bg1"/>
                        </a:solidFill>
                        <a:latin typeface="+mn-lt"/>
                      </a:endParaRPr>
                    </a:p>
                  </a:txBody>
                  <a:tcPr/>
                </a:tc>
                <a:extLst>
                  <a:ext uri="{0D108BD9-81ED-4DB2-BD59-A6C34878D82A}">
                    <a16:rowId xmlns:a16="http://schemas.microsoft.com/office/drawing/2014/main" val="10000"/>
                  </a:ext>
                </a:extLst>
              </a:tr>
              <a:tr h="420541">
                <a:tc>
                  <a:txBody>
                    <a:bodyPr/>
                    <a:lstStyle/>
                    <a:p>
                      <a:pPr algn="ctr"/>
                      <a:r>
                        <a:rPr lang="en-US" sz="2000" dirty="0">
                          <a:solidFill>
                            <a:schemeClr val="tx1"/>
                          </a:solidFill>
                        </a:rPr>
                        <a:t>Aakash S Ganiger</a:t>
                      </a:r>
                      <a:endParaRPr lang="en-IN" sz="2000" b="0" dirty="0">
                        <a:solidFill>
                          <a:schemeClr val="tx1"/>
                        </a:solidFill>
                        <a:latin typeface="+mn-lt"/>
                      </a:endParaRPr>
                    </a:p>
                  </a:txBody>
                  <a:tcPr/>
                </a:tc>
                <a:tc>
                  <a:txBody>
                    <a:bodyPr/>
                    <a:lstStyle/>
                    <a:p>
                      <a:pPr algn="ctr"/>
                      <a:r>
                        <a:rPr lang="en-US" sz="2000" dirty="0">
                          <a:solidFill>
                            <a:schemeClr val="tx1"/>
                          </a:solidFill>
                        </a:rPr>
                        <a:t>4JN22IS004</a:t>
                      </a:r>
                      <a:endParaRPr lang="en-IN" sz="2000" b="0" dirty="0">
                        <a:solidFill>
                          <a:schemeClr val="tx1"/>
                        </a:solidFill>
                        <a:latin typeface="+mn-lt"/>
                      </a:endParaRPr>
                    </a:p>
                  </a:txBody>
                  <a:tcPr/>
                </a:tc>
                <a:extLst>
                  <a:ext uri="{0D108BD9-81ED-4DB2-BD59-A6C34878D82A}">
                    <a16:rowId xmlns:a16="http://schemas.microsoft.com/office/drawing/2014/main" val="10001"/>
                  </a:ext>
                </a:extLst>
              </a:tr>
              <a:tr h="420541">
                <a:tc>
                  <a:txBody>
                    <a:bodyPr/>
                    <a:lstStyle/>
                    <a:p>
                      <a:pPr algn="ctr"/>
                      <a:r>
                        <a:rPr lang="en-US" sz="2000" dirty="0">
                          <a:solidFill>
                            <a:schemeClr val="tx1"/>
                          </a:solidFill>
                        </a:rPr>
                        <a:t>Adarsh B K</a:t>
                      </a:r>
                      <a:endParaRPr lang="en-IN" sz="2000" b="0" dirty="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4JN22IS009</a:t>
                      </a:r>
                      <a:endParaRPr lang="en-IN" sz="2000" b="0" dirty="0">
                        <a:solidFill>
                          <a:schemeClr val="tx1"/>
                        </a:solidFill>
                        <a:latin typeface="+mn-lt"/>
                      </a:endParaRPr>
                    </a:p>
                  </a:txBody>
                  <a:tcPr/>
                </a:tc>
                <a:extLst>
                  <a:ext uri="{0D108BD9-81ED-4DB2-BD59-A6C34878D82A}">
                    <a16:rowId xmlns:a16="http://schemas.microsoft.com/office/drawing/2014/main" val="10002"/>
                  </a:ext>
                </a:extLst>
              </a:tr>
              <a:tr h="420541">
                <a:tc>
                  <a:txBody>
                    <a:bodyPr/>
                    <a:lstStyle/>
                    <a:p>
                      <a:pPr algn="ctr"/>
                      <a:r>
                        <a:rPr lang="en-US" sz="2000" kern="1200" dirty="0">
                          <a:solidFill>
                            <a:schemeClr val="tx1"/>
                          </a:solidFill>
                          <a:effectLst/>
                        </a:rPr>
                        <a:t>Adithya S </a:t>
                      </a:r>
                      <a:r>
                        <a:rPr lang="en-US" sz="2000" kern="1200" dirty="0" err="1">
                          <a:solidFill>
                            <a:schemeClr val="tx1"/>
                          </a:solidFill>
                          <a:effectLst/>
                        </a:rPr>
                        <a:t>S</a:t>
                      </a:r>
                      <a:endParaRPr lang="en-IN" sz="2000" b="0" kern="1200" dirty="0">
                        <a:solidFill>
                          <a:schemeClr val="tx1"/>
                        </a:solidFill>
                        <a:effectLst/>
                        <a:latin typeface="+mn-lt"/>
                        <a:ea typeface="+mn-ea"/>
                        <a:cs typeface="+mn-cs"/>
                      </a:endParaRPr>
                    </a:p>
                  </a:txBody>
                  <a:tcPr/>
                </a:tc>
                <a:tc>
                  <a:txBody>
                    <a:bodyPr/>
                    <a:lstStyle/>
                    <a:p>
                      <a:pPr algn="ctr"/>
                      <a:r>
                        <a:rPr lang="en-US" sz="2000" kern="1200" dirty="0">
                          <a:solidFill>
                            <a:schemeClr val="tx1"/>
                          </a:solidFill>
                          <a:effectLst/>
                        </a:rPr>
                        <a:t>4JN22IS011</a:t>
                      </a:r>
                      <a:endParaRPr lang="en-IN" sz="2000" b="0" kern="1200" dirty="0">
                        <a:solidFill>
                          <a:schemeClr val="tx1"/>
                        </a:solidFill>
                        <a:effectLst/>
                        <a:latin typeface="+mn-lt"/>
                        <a:ea typeface="+mn-ea"/>
                        <a:cs typeface="+mn-cs"/>
                      </a:endParaRPr>
                    </a:p>
                  </a:txBody>
                  <a:tcPr/>
                </a:tc>
                <a:extLst>
                  <a:ext uri="{0D108BD9-81ED-4DB2-BD59-A6C34878D82A}">
                    <a16:rowId xmlns:a16="http://schemas.microsoft.com/office/drawing/2014/main" val="10003"/>
                  </a:ext>
                </a:extLst>
              </a:tr>
              <a:tr h="420541">
                <a:tc>
                  <a:txBody>
                    <a:bodyPr/>
                    <a:lstStyle/>
                    <a:p>
                      <a:pPr algn="ctr"/>
                      <a:r>
                        <a:rPr lang="en-US" sz="2000" kern="1200" dirty="0">
                          <a:solidFill>
                            <a:schemeClr val="tx1"/>
                          </a:solidFill>
                          <a:effectLst/>
                        </a:rPr>
                        <a:t>Akash A Navale</a:t>
                      </a:r>
                      <a:endParaRPr lang="en-IN" sz="2000" b="0" kern="1200" dirty="0">
                        <a:solidFill>
                          <a:schemeClr val="tx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effectLst/>
                        </a:rPr>
                        <a:t>4JN22IS016</a:t>
                      </a:r>
                      <a:endParaRPr lang="en-IN" sz="2000" b="0" dirty="0">
                        <a:solidFill>
                          <a:schemeClr val="tx1"/>
                        </a:solidFill>
                        <a:latin typeface="+mn-lt"/>
                      </a:endParaRP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4027659" y="4169905"/>
            <a:ext cx="4429760" cy="461665"/>
          </a:xfrm>
          <a:prstGeom prst="rect">
            <a:avLst/>
          </a:prstGeom>
          <a:noFill/>
        </p:spPr>
        <p:txBody>
          <a:bodyPr wrap="square" lIns="91440" tIns="45720" rIns="91440" bIns="45720" rtlCol="0" anchor="t">
            <a:spAutoFit/>
          </a:bodyPr>
          <a:lstStyle/>
          <a:p>
            <a:pPr algn="ctr"/>
            <a:r>
              <a:rPr lang="en-US" sz="2400" b="1" dirty="0">
                <a:solidFill>
                  <a:srgbClr val="0070C0"/>
                </a:solidFill>
              </a:rPr>
              <a:t>Presented by: Batch 11</a:t>
            </a:r>
            <a:endParaRPr lang="en-IN" sz="2400" b="1" dirty="0">
              <a:solidFill>
                <a:srgbClr val="0070C0"/>
              </a:solidFill>
            </a:endParaRPr>
          </a:p>
        </p:txBody>
      </p:sp>
      <p:sp>
        <p:nvSpPr>
          <p:cNvPr id="9" name="TextBox 8"/>
          <p:cNvSpPr txBox="1"/>
          <p:nvPr/>
        </p:nvSpPr>
        <p:spPr>
          <a:xfrm>
            <a:off x="1851263" y="2406756"/>
            <a:ext cx="8229600" cy="1387367"/>
          </a:xfrm>
          <a:prstGeom prst="rect">
            <a:avLst/>
          </a:prstGeom>
          <a:noFill/>
        </p:spPr>
        <p:txBody>
          <a:bodyPr wrap="square" lIns="91440" tIns="45720" rIns="91440" bIns="45720" rtlCol="0" anchor="t">
            <a:spAutoFit/>
          </a:bodyPr>
          <a:lstStyle/>
          <a:p>
            <a:pPr algn="ctr"/>
            <a:r>
              <a:rPr lang="en-US" sz="2000" dirty="0">
                <a:solidFill>
                  <a:srgbClr val="000000"/>
                </a:solidFill>
              </a:rPr>
              <a:t>Guided by :</a:t>
            </a:r>
          </a:p>
          <a:p>
            <a:pPr algn="ctr"/>
            <a:r>
              <a:rPr lang="en-IN" sz="2000" dirty="0">
                <a:solidFill>
                  <a:srgbClr val="00B0F0"/>
                </a:solidFill>
              </a:rPr>
              <a:t>           Mrs. Rashmi R</a:t>
            </a:r>
            <a:r>
              <a:rPr lang="en-US" sz="2000" baseline="-25000" dirty="0">
                <a:solidFill>
                  <a:srgbClr val="000000"/>
                </a:solidFill>
                <a:latin typeface="Times New Roman"/>
                <a:cs typeface="Times New Roman"/>
              </a:rPr>
              <a:t>B.E., </a:t>
            </a:r>
            <a:r>
              <a:rPr lang="en-US" sz="2000" baseline="-25000" dirty="0" err="1">
                <a:solidFill>
                  <a:srgbClr val="000000"/>
                </a:solidFill>
                <a:latin typeface="Times New Roman"/>
                <a:cs typeface="Times New Roman"/>
              </a:rPr>
              <a:t>M.Tech</a:t>
            </a:r>
            <a:r>
              <a:rPr lang="en-US" sz="2000" baseline="-25000" dirty="0">
                <a:solidFill>
                  <a:srgbClr val="000000"/>
                </a:solidFill>
                <a:latin typeface="Times New Roman"/>
                <a:cs typeface="Times New Roman"/>
              </a:rPr>
              <a:t>,</a:t>
            </a:r>
            <a:endParaRPr lang="en-IN" sz="2000" baseline="-25000" dirty="0">
              <a:solidFill>
                <a:srgbClr val="000000"/>
              </a:solidFill>
              <a:latin typeface="Times New Roman"/>
              <a:cs typeface="Times New Roman"/>
            </a:endParaRPr>
          </a:p>
          <a:p>
            <a:pPr marL="1930400" marR="1510665" algn="just">
              <a:lnSpc>
                <a:spcPct val="114999"/>
              </a:lnSpc>
            </a:pPr>
            <a:r>
              <a:rPr lang="en-US" sz="2000" b="1" dirty="0">
                <a:solidFill>
                  <a:srgbClr val="000000"/>
                </a:solidFill>
                <a:latin typeface="Times New Roman"/>
                <a:ea typeface="Times New Roman" panose="02020603050405020304" pitchFamily="18" charset="0"/>
                <a:cs typeface="Times New Roman"/>
              </a:rPr>
              <a:t>    </a:t>
            </a:r>
            <a:r>
              <a:rPr lang="en-US" sz="2000" b="1" dirty="0">
                <a:solidFill>
                  <a:srgbClr val="000000"/>
                </a:solidFill>
                <a:effectLst/>
                <a:latin typeface="Times New Roman"/>
                <a:ea typeface="Times New Roman" panose="02020603050405020304" pitchFamily="18" charset="0"/>
                <a:cs typeface="Times New Roman"/>
              </a:rPr>
              <a:t>Associate Professor,</a:t>
            </a:r>
            <a:r>
              <a:rPr lang="en-US" sz="2000" b="1" spc="-335" dirty="0">
                <a:solidFill>
                  <a:srgbClr val="000000"/>
                </a:solidFill>
                <a:effectLst/>
                <a:latin typeface="Times New Roman"/>
                <a:ea typeface="Times New Roman" panose="02020603050405020304" pitchFamily="18" charset="0"/>
                <a:cs typeface="Times New Roman"/>
              </a:rPr>
              <a:t> </a:t>
            </a:r>
            <a:endParaRPr lang="en-IN" sz="2000" dirty="0">
              <a:solidFill>
                <a:srgbClr val="000000"/>
              </a:solidFill>
              <a:latin typeface="Times New Roman"/>
              <a:ea typeface="Times New Roman" panose="02020603050405020304" pitchFamily="18" charset="0"/>
              <a:cs typeface="Times New Roman"/>
            </a:endParaRPr>
          </a:p>
          <a:p>
            <a:pPr marL="1930400" marR="1510665" algn="just">
              <a:lnSpc>
                <a:spcPct val="114999"/>
              </a:lnSpc>
            </a:pPr>
            <a:r>
              <a:rPr lang="en-US" sz="2000" b="1" dirty="0">
                <a:solidFill>
                  <a:srgbClr val="000000"/>
                </a:solidFill>
                <a:latin typeface="Times New Roman"/>
                <a:ea typeface="Times New Roman" panose="02020603050405020304" pitchFamily="18" charset="0"/>
                <a:cs typeface="Times New Roman"/>
              </a:rPr>
              <a:t>      Dept</a:t>
            </a:r>
            <a:r>
              <a:rPr lang="en-US" sz="2000" b="1" dirty="0">
                <a:solidFill>
                  <a:srgbClr val="000000"/>
                </a:solidFill>
                <a:effectLst/>
                <a:latin typeface="Times New Roman"/>
                <a:ea typeface="Times New Roman" panose="02020603050405020304" pitchFamily="18" charset="0"/>
                <a:cs typeface="Times New Roman"/>
              </a:rPr>
              <a:t>.</a:t>
            </a:r>
            <a:r>
              <a:rPr lang="en-US" sz="2000" b="1" spc="-20" dirty="0">
                <a:solidFill>
                  <a:srgbClr val="000000"/>
                </a:solidFill>
                <a:effectLst/>
                <a:latin typeface="Times New Roman"/>
                <a:ea typeface="Times New Roman" panose="02020603050405020304" pitchFamily="18" charset="0"/>
                <a:cs typeface="Times New Roman"/>
              </a:rPr>
              <a:t> </a:t>
            </a:r>
            <a:r>
              <a:rPr lang="en-US" sz="2000" b="1" dirty="0">
                <a:solidFill>
                  <a:srgbClr val="000000"/>
                </a:solidFill>
                <a:effectLst/>
                <a:latin typeface="Times New Roman"/>
                <a:ea typeface="Times New Roman" panose="02020603050405020304" pitchFamily="18" charset="0"/>
                <a:cs typeface="Times New Roman"/>
              </a:rPr>
              <a:t>of IS&amp;E</a:t>
            </a:r>
            <a:endParaRPr lang="en-IN" sz="2000" dirty="0">
              <a:solidFill>
                <a:srgbClr val="000000"/>
              </a:solidFill>
              <a:effectLst/>
              <a:latin typeface="Times New Roman"/>
              <a:ea typeface="Times New Roman" panose="02020603050405020304" pitchFamily="18" charset="0"/>
              <a:cs typeface="Times New Roman"/>
            </a:endParaRPr>
          </a:p>
        </p:txBody>
      </p:sp>
      <p:sp>
        <p:nvSpPr>
          <p:cNvPr id="2" name="Date Placeholder 1">
            <a:extLst>
              <a:ext uri="{FF2B5EF4-FFF2-40B4-BE49-F238E27FC236}">
                <a16:creationId xmlns:a16="http://schemas.microsoft.com/office/drawing/2014/main" id="{E49632D3-9DC5-C32E-5727-F50FD9A695B7}"/>
              </a:ext>
            </a:extLst>
          </p:cNvPr>
          <p:cNvSpPr>
            <a:spLocks noGrp="1"/>
          </p:cNvSpPr>
          <p:nvPr>
            <p:ph type="dt" sz="half" idx="10"/>
          </p:nvPr>
        </p:nvSpPr>
        <p:spPr/>
        <p:txBody>
          <a:bodyPr/>
          <a:lstStyle/>
          <a:p>
            <a:fld id="{8FFDECA5-18CE-4138-A432-00C9436C4AE3}" type="datetime5">
              <a:rPr lang="en-US" smtClean="0"/>
              <a:t>20-Dec-24</a:t>
            </a:fld>
            <a:endParaRPr lang="en-US"/>
          </a:p>
        </p:txBody>
      </p:sp>
      <p:sp>
        <p:nvSpPr>
          <p:cNvPr id="3" name="Slide Number Placeholder 2">
            <a:extLst>
              <a:ext uri="{FF2B5EF4-FFF2-40B4-BE49-F238E27FC236}">
                <a16:creationId xmlns:a16="http://schemas.microsoft.com/office/drawing/2014/main" id="{C8F518A0-3065-FF16-84A5-7C713C779260}"/>
              </a:ext>
            </a:extLst>
          </p:cNvPr>
          <p:cNvSpPr>
            <a:spLocks noGrp="1"/>
          </p:cNvSpPr>
          <p:nvPr>
            <p:ph type="sldNum" sz="quarter" idx="12"/>
          </p:nvPr>
        </p:nvSpPr>
        <p:spPr/>
        <p:txBody>
          <a:bodyPr/>
          <a:lstStyle/>
          <a:p>
            <a:fld id="{CC057153-B650-4DEB-B370-79DDCFDCE934}" type="slidenum">
              <a:rPr lang="en-US" smtClean="0"/>
              <a:t>1</a:t>
            </a:fld>
            <a:endParaRPr lang="en-US"/>
          </a:p>
        </p:txBody>
      </p:sp>
    </p:spTree>
    <p:extLst>
      <p:ext uri="{BB962C8B-B14F-4D97-AF65-F5344CB8AC3E}">
        <p14:creationId xmlns:p14="http://schemas.microsoft.com/office/powerpoint/2010/main" val="338644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1EA40-304E-14C0-0FC7-DECA91CAB32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64916BE-7787-0258-20A9-6CD8DD6BA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76" y="700133"/>
            <a:ext cx="4833264" cy="4855210"/>
          </a:xfrm>
          <a:prstGeom prst="rect">
            <a:avLst/>
          </a:prstGeom>
        </p:spPr>
      </p:pic>
      <p:pic>
        <p:nvPicPr>
          <p:cNvPr id="8" name="Picture 7">
            <a:extLst>
              <a:ext uri="{FF2B5EF4-FFF2-40B4-BE49-F238E27FC236}">
                <a16:creationId xmlns:a16="http://schemas.microsoft.com/office/drawing/2014/main" id="{3016AA63-1F71-D7FD-5E4B-8B7C87D831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2599" y="1350101"/>
            <a:ext cx="5767525" cy="3468552"/>
          </a:xfrm>
          <a:prstGeom prst="rect">
            <a:avLst/>
          </a:prstGeom>
          <a:noFill/>
          <a:ln>
            <a:noFill/>
          </a:ln>
        </p:spPr>
      </p:pic>
      <p:sp>
        <p:nvSpPr>
          <p:cNvPr id="10" name="TextBox 9">
            <a:extLst>
              <a:ext uri="{FF2B5EF4-FFF2-40B4-BE49-F238E27FC236}">
                <a16:creationId xmlns:a16="http://schemas.microsoft.com/office/drawing/2014/main" id="{614BE7D7-D219-1D05-C05B-9FD60DB6B108}"/>
              </a:ext>
            </a:extLst>
          </p:cNvPr>
          <p:cNvSpPr txBox="1"/>
          <p:nvPr/>
        </p:nvSpPr>
        <p:spPr>
          <a:xfrm>
            <a:off x="-173401" y="5555343"/>
            <a:ext cx="6096000" cy="463397"/>
          </a:xfrm>
          <a:prstGeom prst="rect">
            <a:avLst/>
          </a:prstGeom>
          <a:noFill/>
        </p:spPr>
        <p:txBody>
          <a:bodyPr wrap="square">
            <a:spAutoFit/>
          </a:bodyPr>
          <a:lstStyle/>
          <a:p>
            <a:pPr algn="ctr">
              <a:lnSpc>
                <a:spcPct val="150000"/>
              </a:lnSpc>
              <a:spcAft>
                <a:spcPts val="800"/>
              </a:spcAft>
            </a:pP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Sample set of images from MS COCO dataset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B54D00B-1950-A59E-F4EB-EF68BE3CD170}"/>
              </a:ext>
            </a:extLst>
          </p:cNvPr>
          <p:cNvSpPr txBox="1"/>
          <p:nvPr/>
        </p:nvSpPr>
        <p:spPr>
          <a:xfrm>
            <a:off x="6629401" y="4962327"/>
            <a:ext cx="6183084" cy="369332"/>
          </a:xfrm>
          <a:prstGeom prst="rect">
            <a:avLst/>
          </a:prstGeom>
          <a:noFill/>
        </p:spPr>
        <p:txBody>
          <a:bodyPr wrap="square">
            <a:spAutoFit/>
          </a:bodyPr>
          <a:lstStyle/>
          <a:p>
            <a:r>
              <a:rPr lang="en-IN" sz="1800" b="1" i="1" dirty="0">
                <a:effectLst/>
                <a:latin typeface="Times New Roman" panose="02020603050405020304" pitchFamily="18" charset="0"/>
                <a:ea typeface="Calibri" panose="020F0502020204030204" pitchFamily="34" charset="0"/>
              </a:rPr>
              <a:t>Sample set of images from Flickr30k dataset</a:t>
            </a:r>
            <a:endParaRPr lang="en-IN" dirty="0"/>
          </a:p>
        </p:txBody>
      </p:sp>
      <p:sp>
        <p:nvSpPr>
          <p:cNvPr id="13" name="Date Placeholder 12">
            <a:extLst>
              <a:ext uri="{FF2B5EF4-FFF2-40B4-BE49-F238E27FC236}">
                <a16:creationId xmlns:a16="http://schemas.microsoft.com/office/drawing/2014/main" id="{1A67212C-C820-DE54-3C56-3A279E8FFA87}"/>
              </a:ext>
            </a:extLst>
          </p:cNvPr>
          <p:cNvSpPr>
            <a:spLocks noGrp="1"/>
          </p:cNvSpPr>
          <p:nvPr>
            <p:ph type="dt" sz="half" idx="10"/>
          </p:nvPr>
        </p:nvSpPr>
        <p:spPr/>
        <p:txBody>
          <a:bodyPr/>
          <a:lstStyle/>
          <a:p>
            <a:fld id="{FDF0EE0D-69C3-45D8-8E95-960485BBC379}" type="datetime5">
              <a:rPr lang="en-US" smtClean="0"/>
              <a:t>20-Dec-24</a:t>
            </a:fld>
            <a:endParaRPr lang="en-US"/>
          </a:p>
        </p:txBody>
      </p:sp>
      <p:sp>
        <p:nvSpPr>
          <p:cNvPr id="14" name="Slide Number Placeholder 13">
            <a:extLst>
              <a:ext uri="{FF2B5EF4-FFF2-40B4-BE49-F238E27FC236}">
                <a16:creationId xmlns:a16="http://schemas.microsoft.com/office/drawing/2014/main" id="{88A3DEC5-9030-62F5-C6ED-428AC421C24F}"/>
              </a:ext>
            </a:extLst>
          </p:cNvPr>
          <p:cNvSpPr>
            <a:spLocks noGrp="1"/>
          </p:cNvSpPr>
          <p:nvPr>
            <p:ph type="sldNum" sz="quarter" idx="12"/>
          </p:nvPr>
        </p:nvSpPr>
        <p:spPr/>
        <p:txBody>
          <a:bodyPr/>
          <a:lstStyle/>
          <a:p>
            <a:fld id="{CC057153-B650-4DEB-B370-79DDCFDCE934}" type="slidenum">
              <a:rPr lang="en-US" smtClean="0"/>
              <a:t>10</a:t>
            </a:fld>
            <a:endParaRPr lang="en-US"/>
          </a:p>
        </p:txBody>
      </p:sp>
    </p:spTree>
    <p:extLst>
      <p:ext uri="{BB962C8B-B14F-4D97-AF65-F5344CB8AC3E}">
        <p14:creationId xmlns:p14="http://schemas.microsoft.com/office/powerpoint/2010/main" val="329329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18A0-F757-A876-2CBD-A3E14FA20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6A56D-54B2-BB7F-9C8F-332E229F0D4D}"/>
              </a:ext>
            </a:extLst>
          </p:cNvPr>
          <p:cNvSpPr>
            <a:spLocks noGrp="1"/>
          </p:cNvSpPr>
          <p:nvPr>
            <p:ph type="title"/>
          </p:nvPr>
        </p:nvSpPr>
        <p:spPr>
          <a:xfrm>
            <a:off x="743531" y="476188"/>
            <a:ext cx="11315700" cy="915035"/>
          </a:xfrm>
        </p:spPr>
        <p:txBody>
          <a:bodyPr>
            <a:normAutofit/>
          </a:bodyPr>
          <a:lstStyle/>
          <a:p>
            <a:r>
              <a:rPr lang="en-IN" dirty="0">
                <a:solidFill>
                  <a:srgbClr val="FF0000"/>
                </a:solidFill>
              </a:rPr>
              <a:t>System Design and Implementation </a:t>
            </a:r>
          </a:p>
        </p:txBody>
      </p:sp>
      <p:sp>
        <p:nvSpPr>
          <p:cNvPr id="5" name="Rectangle 2">
            <a:extLst>
              <a:ext uri="{FF2B5EF4-FFF2-40B4-BE49-F238E27FC236}">
                <a16:creationId xmlns:a16="http://schemas.microsoft.com/office/drawing/2014/main" id="{3DCFC81A-4E62-AC3C-55FE-B3A1E1AF3F15}"/>
              </a:ext>
            </a:extLst>
          </p:cNvPr>
          <p:cNvSpPr>
            <a:spLocks noGrp="1" noChangeArrowheads="1"/>
          </p:cNvSpPr>
          <p:nvPr>
            <p:ph idx="1"/>
          </p:nvPr>
        </p:nvSpPr>
        <p:spPr bwMode="auto">
          <a:xfrm>
            <a:off x="743531" y="1533818"/>
            <a:ext cx="10765897" cy="484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None/>
            </a:pPr>
            <a:r>
              <a:rPr kumimoji="0" lang="en-US" altLang="en-US" sz="1600" b="1" i="0" u="none" strike="noStrike" cap="none" normalizeH="0" baseline="0" dirty="0">
                <a:ln>
                  <a:noFill/>
                </a:ln>
                <a:solidFill>
                  <a:schemeClr val="tx1"/>
                </a:solidFill>
                <a:effectLst/>
                <a:latin typeface="Arial" panose="020B0604020202020204" pitchFamily="34" charset="0"/>
              </a:rPr>
              <a:t>Model Architecture: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5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CNN (Convolutional Neural Network):</a:t>
            </a:r>
            <a:r>
              <a:rPr kumimoji="0" lang="en-US" altLang="en-US" sz="1600" b="0" i="0" u="none" strike="noStrike" cap="none" normalizeH="0" baseline="0" dirty="0">
                <a:ln>
                  <a:noFill/>
                </a:ln>
                <a:solidFill>
                  <a:schemeClr val="tx1"/>
                </a:solidFill>
                <a:effectLst/>
                <a:latin typeface="Arial" panose="020B0604020202020204" pitchFamily="34" charset="0"/>
              </a:rPr>
              <a:t> Extracts image features.</a:t>
            </a:r>
          </a:p>
          <a:p>
            <a:pPr marL="0" indent="0" algn="just" eaLnBrk="0" fontAlgn="base" hangingPunct="0">
              <a:lnSpc>
                <a:spcPct val="150000"/>
              </a:lnSpc>
              <a:spcBef>
                <a:spcPct val="0"/>
              </a:spcBef>
              <a:spcAft>
                <a:spcPct val="0"/>
              </a:spcAft>
              <a:buNone/>
            </a:pPr>
            <a:r>
              <a:rPr kumimoji="0" lang="en-US" altLang="en-US" sz="1600" b="1" i="0" u="none" strike="noStrike" cap="none" normalizeH="0" baseline="0" dirty="0">
                <a:ln>
                  <a:noFill/>
                </a:ln>
                <a:solidFill>
                  <a:schemeClr val="tx1"/>
                </a:solidFill>
                <a:effectLst/>
                <a:latin typeface="Arial" panose="020B0604020202020204" pitchFamily="34" charset="0"/>
              </a:rPr>
              <a:t>Development Environment: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Implemented on </a:t>
            </a:r>
            <a:r>
              <a:rPr kumimoji="0" lang="en-US" altLang="en-US" sz="1600" b="1" i="0" u="none" strike="noStrike" cap="none" normalizeH="0" baseline="0" dirty="0">
                <a:ln>
                  <a:noFill/>
                </a:ln>
                <a:solidFill>
                  <a:schemeClr val="tx1"/>
                </a:solidFill>
                <a:effectLst/>
                <a:latin typeface="Arial" panose="020B0604020202020204" pitchFamily="34" charset="0"/>
              </a:rPr>
              <a:t>Google </a:t>
            </a:r>
            <a:r>
              <a:rPr kumimoji="0" lang="en-US" altLang="en-US" sz="1600" b="1" i="0" u="none" strike="noStrike" cap="none" normalizeH="0" baseline="0" dirty="0" err="1">
                <a:ln>
                  <a:noFill/>
                </a:ln>
                <a:solidFill>
                  <a:schemeClr val="tx1"/>
                </a:solidFill>
                <a:effectLst/>
                <a:latin typeface="Arial" panose="020B0604020202020204" pitchFamily="34" charset="0"/>
              </a:rPr>
              <a:t>Colab</a:t>
            </a:r>
            <a:r>
              <a:rPr kumimoji="0" lang="en-US" altLang="en-US" sz="1600" b="0" i="0" u="none" strike="noStrike" cap="none" normalizeH="0" baseline="0" dirty="0">
                <a:ln>
                  <a:noFill/>
                </a:ln>
                <a:solidFill>
                  <a:schemeClr val="tx1"/>
                </a:solidFill>
                <a:effectLst/>
                <a:latin typeface="Arial" panose="020B0604020202020204" pitchFamily="34" charset="0"/>
              </a:rPr>
              <a:t>.</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Utilized </a:t>
            </a:r>
            <a:r>
              <a:rPr kumimoji="0" lang="en-US" altLang="en-US" sz="1600" b="1" i="0" u="none" strike="noStrike" cap="none" normalizeH="0" baseline="0" dirty="0">
                <a:ln>
                  <a:noFill/>
                </a:ln>
                <a:solidFill>
                  <a:schemeClr val="tx1"/>
                </a:solidFill>
                <a:effectLst/>
                <a:latin typeface="Arial" panose="020B0604020202020204" pitchFamily="34" charset="0"/>
              </a:rPr>
              <a:t>TensorFlow</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err="1">
                <a:ln>
                  <a:noFill/>
                </a:ln>
                <a:solidFill>
                  <a:schemeClr val="tx1"/>
                </a:solidFill>
                <a:effectLst/>
                <a:latin typeface="Arial" panose="020B0604020202020204" pitchFamily="34" charset="0"/>
              </a:rPr>
              <a:t>Keras</a:t>
            </a:r>
            <a:r>
              <a:rPr kumimoji="0" lang="en-US" altLang="en-US" sz="1600" b="0" i="0" u="none" strike="noStrike" cap="none" normalizeH="0" baseline="0" dirty="0">
                <a:ln>
                  <a:noFill/>
                </a:ln>
                <a:solidFill>
                  <a:schemeClr val="tx1"/>
                </a:solidFill>
                <a:effectLst/>
                <a:latin typeface="Arial" panose="020B0604020202020204" pitchFamily="34" charset="0"/>
              </a:rPr>
              <a:t> libraries for seamless execution.</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Dataset Preprocessing: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Standardized image dimensions.</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Applied data augmentation (rotation, flipping, scaling) to enhance diversity and generalization.</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System Workflow:</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5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Preprocessing:</a:t>
            </a:r>
            <a:r>
              <a:rPr kumimoji="0" lang="en-US" altLang="en-US" sz="1600" b="0" i="0" u="none" strike="noStrike" cap="none" normalizeH="0" baseline="0" dirty="0">
                <a:ln>
                  <a:noFill/>
                </a:ln>
                <a:solidFill>
                  <a:schemeClr val="tx1"/>
                </a:solidFill>
                <a:effectLst/>
                <a:latin typeface="Arial" panose="020B0604020202020204" pitchFamily="34" charset="0"/>
              </a:rPr>
              <a:t> Normalize and augment image data.</a:t>
            </a:r>
          </a:p>
          <a:p>
            <a:pPr algn="just" eaLnBrk="0" fontAlgn="base" hangingPunct="0">
              <a:lnSpc>
                <a:spcPct val="15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Feature Extraction:</a:t>
            </a:r>
            <a:r>
              <a:rPr kumimoji="0" lang="en-US" altLang="en-US" sz="1600" b="0" i="0" u="none" strike="noStrike" cap="none" normalizeH="0" baseline="0" dirty="0">
                <a:ln>
                  <a:noFill/>
                </a:ln>
                <a:solidFill>
                  <a:schemeClr val="tx1"/>
                </a:solidFill>
                <a:effectLst/>
                <a:latin typeface="Arial" panose="020B0604020202020204" pitchFamily="34" charset="0"/>
              </a:rPr>
              <a:t> Use CNN for deep feature extraction.</a:t>
            </a:r>
          </a:p>
          <a:p>
            <a:pPr algn="just" eaLnBrk="0" fontAlgn="base" hangingPunct="0">
              <a:lnSpc>
                <a:spcPct val="15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Caption Generation:</a:t>
            </a:r>
            <a:r>
              <a:rPr kumimoji="0" lang="en-US" altLang="en-US" sz="1600" b="0" i="0" u="none" strike="noStrike" cap="none" normalizeH="0" baseline="0" dirty="0">
                <a:ln>
                  <a:noFill/>
                </a:ln>
                <a:solidFill>
                  <a:schemeClr val="tx1"/>
                </a:solidFill>
                <a:effectLst/>
                <a:latin typeface="Arial" panose="020B0604020202020204" pitchFamily="34" charset="0"/>
              </a:rPr>
              <a:t> Employ attention-enabled RNN for coherent descriptions.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Date Placeholder 5">
            <a:extLst>
              <a:ext uri="{FF2B5EF4-FFF2-40B4-BE49-F238E27FC236}">
                <a16:creationId xmlns:a16="http://schemas.microsoft.com/office/drawing/2014/main" id="{F0471028-6F54-6BC2-5823-34132BE99D70}"/>
              </a:ext>
            </a:extLst>
          </p:cNvPr>
          <p:cNvSpPr>
            <a:spLocks noGrp="1"/>
          </p:cNvSpPr>
          <p:nvPr>
            <p:ph type="dt" sz="half" idx="10"/>
          </p:nvPr>
        </p:nvSpPr>
        <p:spPr/>
        <p:txBody>
          <a:bodyPr/>
          <a:lstStyle/>
          <a:p>
            <a:fld id="{0F1AD112-0265-4EB1-9CC5-336C2B3EF6D1}" type="datetime5">
              <a:rPr lang="en-US" smtClean="0"/>
              <a:t>20-Dec-24</a:t>
            </a:fld>
            <a:endParaRPr lang="en-US"/>
          </a:p>
        </p:txBody>
      </p:sp>
      <p:sp>
        <p:nvSpPr>
          <p:cNvPr id="7" name="Slide Number Placeholder 6">
            <a:extLst>
              <a:ext uri="{FF2B5EF4-FFF2-40B4-BE49-F238E27FC236}">
                <a16:creationId xmlns:a16="http://schemas.microsoft.com/office/drawing/2014/main" id="{52F18BDD-E28A-3187-75D3-0912DDB421A9}"/>
              </a:ext>
            </a:extLst>
          </p:cNvPr>
          <p:cNvSpPr>
            <a:spLocks noGrp="1"/>
          </p:cNvSpPr>
          <p:nvPr>
            <p:ph type="sldNum" sz="quarter" idx="12"/>
          </p:nvPr>
        </p:nvSpPr>
        <p:spPr/>
        <p:txBody>
          <a:bodyPr/>
          <a:lstStyle/>
          <a:p>
            <a:fld id="{CC057153-B650-4DEB-B370-79DDCFDCE934}" type="slidenum">
              <a:rPr lang="en-US" smtClean="0"/>
              <a:t>11</a:t>
            </a:fld>
            <a:endParaRPr lang="en-US"/>
          </a:p>
        </p:txBody>
      </p:sp>
    </p:spTree>
    <p:extLst>
      <p:ext uri="{BB962C8B-B14F-4D97-AF65-F5344CB8AC3E}">
        <p14:creationId xmlns:p14="http://schemas.microsoft.com/office/powerpoint/2010/main" val="231755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206C-1281-5FD3-38D1-6535328D74D1}"/>
              </a:ext>
            </a:extLst>
          </p:cNvPr>
          <p:cNvSpPr>
            <a:spLocks noGrp="1"/>
          </p:cNvSpPr>
          <p:nvPr>
            <p:ph type="title"/>
          </p:nvPr>
        </p:nvSpPr>
        <p:spPr>
          <a:xfrm>
            <a:off x="612648" y="311986"/>
            <a:ext cx="10653578" cy="1132258"/>
          </a:xfrm>
        </p:spPr>
        <p:txBody>
          <a:bodyPr>
            <a:normAutofit/>
          </a:bodyPr>
          <a:lstStyle/>
          <a:p>
            <a:r>
              <a:rPr lang="en-IN" b="1" dirty="0">
                <a:solidFill>
                  <a:srgbClr val="FF0000"/>
                </a:solidFill>
                <a:effectLst/>
                <a:ea typeface="Calibri" panose="020F0502020204030204" pitchFamily="34" charset="0"/>
                <a:cs typeface="Arial" panose="020B0604020202020204" pitchFamily="34" charset="0"/>
              </a:rPr>
              <a:t>Convolution Neural Network (VGG16)</a:t>
            </a:r>
            <a:endParaRPr lang="en-IN" dirty="0">
              <a:solidFill>
                <a:srgbClr val="FF0000"/>
              </a:solidFill>
              <a:cs typeface="Arial" panose="020B0604020202020204" pitchFamily="34" charset="0"/>
            </a:endParaRPr>
          </a:p>
        </p:txBody>
      </p:sp>
      <p:sp>
        <p:nvSpPr>
          <p:cNvPr id="7" name="Rectangle 1">
            <a:extLst>
              <a:ext uri="{FF2B5EF4-FFF2-40B4-BE49-F238E27FC236}">
                <a16:creationId xmlns:a16="http://schemas.microsoft.com/office/drawing/2014/main" id="{B8A807D9-48D2-CD3A-445B-D83BE46BF87F}"/>
              </a:ext>
            </a:extLst>
          </p:cNvPr>
          <p:cNvSpPr>
            <a:spLocks noGrp="1" noChangeArrowheads="1"/>
          </p:cNvSpPr>
          <p:nvPr>
            <p:ph idx="1"/>
          </p:nvPr>
        </p:nvSpPr>
        <p:spPr bwMode="auto">
          <a:xfrm>
            <a:off x="769211" y="1138019"/>
            <a:ext cx="10653578" cy="514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Arial" panose="020B0604020202020204" pitchFamily="34" charset="0"/>
              </a:rPr>
              <a:t>Role:</a:t>
            </a:r>
          </a:p>
          <a:p>
            <a:pPr algn="just" eaLnBrk="0" fontAlgn="base" hangingPunct="0">
              <a:lnSpc>
                <a:spcPct val="150000"/>
              </a:lnSpc>
              <a:spcBef>
                <a:spcPct val="0"/>
              </a:spcBef>
              <a:spcAft>
                <a:spcPct val="0"/>
              </a:spcAft>
            </a:pPr>
            <a:r>
              <a:rPr kumimoji="0" lang="en-US" altLang="en-US" sz="1700" i="0" u="none" strike="noStrike" cap="none" normalizeH="0" baseline="0" dirty="0">
                <a:ln>
                  <a:noFill/>
                </a:ln>
                <a:solidFill>
                  <a:schemeClr val="tx1"/>
                </a:solidFill>
                <a:effectLst/>
                <a:latin typeface="Arial" panose="020B0604020202020204" pitchFamily="34" charset="0"/>
              </a:rPr>
              <a:t>Extract visual features from images to generate meaningful captions.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Arial" panose="020B0604020202020204" pitchFamily="34" charset="0"/>
              </a:rPr>
              <a:t>Feature Extraction:</a:t>
            </a:r>
          </a:p>
          <a:p>
            <a:pPr algn="just" eaLnBrk="0" fontAlgn="base" hangingPunct="0">
              <a:lnSpc>
                <a:spcPct val="150000"/>
              </a:lnSpc>
              <a:spcBef>
                <a:spcPct val="0"/>
              </a:spcBef>
              <a:spcAft>
                <a:spcPct val="0"/>
              </a:spcAft>
            </a:pPr>
            <a:r>
              <a:rPr kumimoji="0" lang="en-US" altLang="en-US" sz="1700" i="0" u="none" strike="noStrike" cap="none" normalizeH="0" baseline="0" dirty="0">
                <a:ln>
                  <a:noFill/>
                </a:ln>
                <a:solidFill>
                  <a:schemeClr val="tx1"/>
                </a:solidFill>
                <a:effectLst/>
                <a:latin typeface="Arial" panose="020B0604020202020204" pitchFamily="34" charset="0"/>
              </a:rPr>
              <a:t>Captures key visual details like edges, textures, and objects within the image.</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Arial" panose="020B0604020202020204" pitchFamily="34" charset="0"/>
              </a:rPr>
              <a:t>Architecture:</a:t>
            </a:r>
          </a:p>
          <a:p>
            <a:pPr algn="just" eaLnBrk="0" fontAlgn="base" hangingPunct="0">
              <a:lnSpc>
                <a:spcPct val="150000"/>
              </a:lnSpc>
              <a:spcBef>
                <a:spcPct val="0"/>
              </a:spcBef>
              <a:spcAft>
                <a:spcPct val="0"/>
              </a:spcAft>
            </a:pPr>
            <a:r>
              <a:rPr kumimoji="0" lang="en-US" altLang="en-US" sz="1700" i="0" u="none" strike="noStrike" cap="none" normalizeH="0" baseline="0" dirty="0">
                <a:ln>
                  <a:noFill/>
                </a:ln>
                <a:solidFill>
                  <a:schemeClr val="tx1"/>
                </a:solidFill>
                <a:effectLst/>
                <a:latin typeface="Arial" panose="020B0604020202020204" pitchFamily="34" charset="0"/>
              </a:rPr>
              <a:t>Convolutional layers: Identify critical features from input images.</a:t>
            </a:r>
          </a:p>
          <a:p>
            <a:pPr algn="just" eaLnBrk="0" fontAlgn="base" hangingPunct="0">
              <a:lnSpc>
                <a:spcPct val="150000"/>
              </a:lnSpc>
              <a:spcBef>
                <a:spcPct val="0"/>
              </a:spcBef>
              <a:spcAft>
                <a:spcPct val="0"/>
              </a:spcAft>
            </a:pPr>
            <a:r>
              <a:rPr kumimoji="0" lang="en-US" altLang="en-US" sz="1700" i="0" u="none" strike="noStrike" cap="none" normalizeH="0" baseline="0" dirty="0">
                <a:ln>
                  <a:noFill/>
                </a:ln>
                <a:solidFill>
                  <a:schemeClr val="tx1"/>
                </a:solidFill>
                <a:effectLst/>
                <a:latin typeface="Arial" panose="020B0604020202020204" pitchFamily="34" charset="0"/>
              </a:rPr>
              <a:t>Pooling layers: Reduce dimensionality while preserving essential information.</a:t>
            </a:r>
          </a:p>
          <a:p>
            <a:pPr algn="just" eaLnBrk="0" fontAlgn="base" hangingPunct="0">
              <a:lnSpc>
                <a:spcPct val="150000"/>
              </a:lnSpc>
              <a:spcBef>
                <a:spcPct val="0"/>
              </a:spcBef>
              <a:spcAft>
                <a:spcPct val="0"/>
              </a:spcAft>
            </a:pPr>
            <a:r>
              <a:rPr kumimoji="0" lang="en-US" altLang="en-US" sz="1700" i="0" u="none" strike="noStrike" cap="none" normalizeH="0" baseline="0" dirty="0">
                <a:ln>
                  <a:noFill/>
                </a:ln>
                <a:solidFill>
                  <a:schemeClr val="tx1"/>
                </a:solidFill>
                <a:effectLst/>
                <a:latin typeface="Arial" panose="020B0604020202020204" pitchFamily="34" charset="0"/>
              </a:rPr>
              <a:t>Fully connected layers: Convert extracted features into vector representations for the RNN decoder.</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Arial" panose="020B0604020202020204" pitchFamily="34" charset="0"/>
              </a:rPr>
              <a:t>Training Approach:</a:t>
            </a:r>
          </a:p>
          <a:p>
            <a:pPr algn="just" eaLnBrk="0" fontAlgn="base" hangingPunct="0">
              <a:lnSpc>
                <a:spcPct val="150000"/>
              </a:lnSpc>
              <a:spcBef>
                <a:spcPct val="0"/>
              </a:spcBef>
              <a:spcAft>
                <a:spcPct val="0"/>
              </a:spcAft>
            </a:pPr>
            <a:r>
              <a:rPr kumimoji="0" lang="en-US" altLang="en-US" sz="1700" i="0" u="none" strike="noStrike" cap="none" normalizeH="0" baseline="0" dirty="0">
                <a:ln>
                  <a:noFill/>
                </a:ln>
                <a:solidFill>
                  <a:schemeClr val="tx1"/>
                </a:solidFill>
                <a:effectLst/>
                <a:latin typeface="Arial" panose="020B0604020202020204" pitchFamily="34" charset="0"/>
              </a:rPr>
              <a:t>VGG16, pre-trained on ImageNet, is fine-tuned for the specific dataset to improve captioning accuracy.</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700" b="1" i="0" u="none" strike="noStrike" cap="none" normalizeH="0" baseline="0" dirty="0">
                <a:ln>
                  <a:noFill/>
                </a:ln>
                <a:solidFill>
                  <a:schemeClr val="tx1"/>
                </a:solidFill>
                <a:effectLst/>
                <a:latin typeface="Arial" panose="020B0604020202020204" pitchFamily="34" charset="0"/>
              </a:rPr>
              <a:t>Performance:</a:t>
            </a:r>
          </a:p>
          <a:p>
            <a:pPr algn="just" eaLnBrk="0" fontAlgn="base" hangingPunct="0">
              <a:lnSpc>
                <a:spcPct val="150000"/>
              </a:lnSpc>
              <a:spcBef>
                <a:spcPct val="0"/>
              </a:spcBef>
              <a:spcAft>
                <a:spcPct val="0"/>
              </a:spcAft>
            </a:pPr>
            <a:r>
              <a:rPr kumimoji="0" lang="en-US" altLang="en-US" sz="1700" i="0" u="none" strike="noStrike" cap="none" normalizeH="0" baseline="0" dirty="0">
                <a:ln>
                  <a:noFill/>
                </a:ln>
                <a:solidFill>
                  <a:schemeClr val="tx1"/>
                </a:solidFill>
                <a:effectLst/>
                <a:latin typeface="Arial" panose="020B0604020202020204" pitchFamily="34" charset="0"/>
              </a:rPr>
              <a:t>Integrates with attention mechanisms to focus on relevant image regions, generating coherent and contextually accurate captions.</a:t>
            </a:r>
          </a:p>
        </p:txBody>
      </p:sp>
      <p:sp>
        <p:nvSpPr>
          <p:cNvPr id="10" name="Date Placeholder 9">
            <a:extLst>
              <a:ext uri="{FF2B5EF4-FFF2-40B4-BE49-F238E27FC236}">
                <a16:creationId xmlns:a16="http://schemas.microsoft.com/office/drawing/2014/main" id="{88D722FB-7CD6-6689-789E-417B299705F7}"/>
              </a:ext>
            </a:extLst>
          </p:cNvPr>
          <p:cNvSpPr>
            <a:spLocks noGrp="1"/>
          </p:cNvSpPr>
          <p:nvPr>
            <p:ph type="dt" sz="half" idx="10"/>
          </p:nvPr>
        </p:nvSpPr>
        <p:spPr/>
        <p:txBody>
          <a:bodyPr/>
          <a:lstStyle/>
          <a:p>
            <a:fld id="{7378D39D-1527-4D0A-9550-D4D4B500B1F5}" type="datetime5">
              <a:rPr lang="en-US" smtClean="0"/>
              <a:t>20-Dec-24</a:t>
            </a:fld>
            <a:endParaRPr lang="en-US"/>
          </a:p>
        </p:txBody>
      </p:sp>
      <p:sp>
        <p:nvSpPr>
          <p:cNvPr id="11" name="Slide Number Placeholder 10">
            <a:extLst>
              <a:ext uri="{FF2B5EF4-FFF2-40B4-BE49-F238E27FC236}">
                <a16:creationId xmlns:a16="http://schemas.microsoft.com/office/drawing/2014/main" id="{38DE08E4-7A2F-D43F-1471-D1B83EF818DE}"/>
              </a:ext>
            </a:extLst>
          </p:cNvPr>
          <p:cNvSpPr>
            <a:spLocks noGrp="1"/>
          </p:cNvSpPr>
          <p:nvPr>
            <p:ph type="sldNum" sz="quarter" idx="12"/>
          </p:nvPr>
        </p:nvSpPr>
        <p:spPr/>
        <p:txBody>
          <a:bodyPr/>
          <a:lstStyle/>
          <a:p>
            <a:fld id="{CC057153-B650-4DEB-B370-79DDCFDCE934}" type="slidenum">
              <a:rPr lang="en-US" smtClean="0"/>
              <a:t>12</a:t>
            </a:fld>
            <a:endParaRPr lang="en-US"/>
          </a:p>
        </p:txBody>
      </p:sp>
    </p:spTree>
    <p:extLst>
      <p:ext uri="{BB962C8B-B14F-4D97-AF65-F5344CB8AC3E}">
        <p14:creationId xmlns:p14="http://schemas.microsoft.com/office/powerpoint/2010/main" val="1551942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81203-5DED-F3FF-0BDA-DEAC78B73B05}"/>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D6C30F6-D824-A270-2AE4-6C1F8E7C1B8A}"/>
              </a:ext>
            </a:extLst>
          </p:cNvPr>
          <p:cNvPicPr>
            <a:picLocks noChangeAspect="1"/>
          </p:cNvPicPr>
          <p:nvPr/>
        </p:nvPicPr>
        <p:blipFill>
          <a:blip r:embed="rId2"/>
          <a:stretch>
            <a:fillRect/>
          </a:stretch>
        </p:blipFill>
        <p:spPr>
          <a:xfrm>
            <a:off x="1306285" y="186414"/>
            <a:ext cx="9405257" cy="5615096"/>
          </a:xfrm>
          <a:prstGeom prst="rect">
            <a:avLst/>
          </a:prstGeom>
        </p:spPr>
      </p:pic>
      <p:sp>
        <p:nvSpPr>
          <p:cNvPr id="10" name="TextBox 9">
            <a:extLst>
              <a:ext uri="{FF2B5EF4-FFF2-40B4-BE49-F238E27FC236}">
                <a16:creationId xmlns:a16="http://schemas.microsoft.com/office/drawing/2014/main" id="{258C9706-DFD2-840B-52D4-ECDC39873D0C}"/>
              </a:ext>
            </a:extLst>
          </p:cNvPr>
          <p:cNvSpPr txBox="1"/>
          <p:nvPr/>
        </p:nvSpPr>
        <p:spPr>
          <a:xfrm>
            <a:off x="3973286" y="5942590"/>
            <a:ext cx="6096000" cy="369332"/>
          </a:xfrm>
          <a:prstGeom prst="rect">
            <a:avLst/>
          </a:prstGeom>
          <a:noFill/>
        </p:spPr>
        <p:txBody>
          <a:bodyPr wrap="square">
            <a:spAutoFit/>
          </a:bodyPr>
          <a:lstStyle/>
          <a:p>
            <a:r>
              <a:rPr lang="en-IN" sz="1800" b="1" i="1" dirty="0">
                <a:effectLst/>
                <a:latin typeface="Times New Roman" panose="02020603050405020304" pitchFamily="18" charset="0"/>
                <a:ea typeface="Calibri" panose="020F0502020204030204" pitchFamily="34" charset="0"/>
              </a:rPr>
              <a:t>Block diagram of VGG-16 CNN Architecture</a:t>
            </a:r>
            <a:endParaRPr lang="en-IN" dirty="0"/>
          </a:p>
        </p:txBody>
      </p:sp>
      <p:sp>
        <p:nvSpPr>
          <p:cNvPr id="11" name="Date Placeholder 10">
            <a:extLst>
              <a:ext uri="{FF2B5EF4-FFF2-40B4-BE49-F238E27FC236}">
                <a16:creationId xmlns:a16="http://schemas.microsoft.com/office/drawing/2014/main" id="{138038EF-359E-39F5-69E1-10124001A6C0}"/>
              </a:ext>
            </a:extLst>
          </p:cNvPr>
          <p:cNvSpPr>
            <a:spLocks noGrp="1"/>
          </p:cNvSpPr>
          <p:nvPr>
            <p:ph type="dt" sz="half" idx="10"/>
          </p:nvPr>
        </p:nvSpPr>
        <p:spPr/>
        <p:txBody>
          <a:bodyPr/>
          <a:lstStyle/>
          <a:p>
            <a:fld id="{08B945C0-48CA-4B15-9CAF-CDFB4842E1AF}" type="datetime5">
              <a:rPr lang="en-US" smtClean="0"/>
              <a:t>20-Dec-24</a:t>
            </a:fld>
            <a:endParaRPr lang="en-US"/>
          </a:p>
        </p:txBody>
      </p:sp>
      <p:sp>
        <p:nvSpPr>
          <p:cNvPr id="12" name="Slide Number Placeholder 11">
            <a:extLst>
              <a:ext uri="{FF2B5EF4-FFF2-40B4-BE49-F238E27FC236}">
                <a16:creationId xmlns:a16="http://schemas.microsoft.com/office/drawing/2014/main" id="{081C8F77-78B0-AB6D-6E6B-6E6FCB7AFE18}"/>
              </a:ext>
            </a:extLst>
          </p:cNvPr>
          <p:cNvSpPr>
            <a:spLocks noGrp="1"/>
          </p:cNvSpPr>
          <p:nvPr>
            <p:ph type="sldNum" sz="quarter" idx="12"/>
          </p:nvPr>
        </p:nvSpPr>
        <p:spPr/>
        <p:txBody>
          <a:bodyPr/>
          <a:lstStyle/>
          <a:p>
            <a:fld id="{CC057153-B650-4DEB-B370-79DDCFDCE934}" type="slidenum">
              <a:rPr lang="en-US" smtClean="0"/>
              <a:t>13</a:t>
            </a:fld>
            <a:endParaRPr lang="en-US"/>
          </a:p>
        </p:txBody>
      </p:sp>
      <p:sp>
        <p:nvSpPr>
          <p:cNvPr id="3" name="Rectangle 2">
            <a:extLst>
              <a:ext uri="{FF2B5EF4-FFF2-40B4-BE49-F238E27FC236}">
                <a16:creationId xmlns:a16="http://schemas.microsoft.com/office/drawing/2014/main" id="{7E67FC0A-7933-1855-2B46-47E7471DECBB}"/>
              </a:ext>
            </a:extLst>
          </p:cNvPr>
          <p:cNvSpPr/>
          <p:nvPr/>
        </p:nvSpPr>
        <p:spPr>
          <a:xfrm>
            <a:off x="9572575" y="4696178"/>
            <a:ext cx="1070831" cy="4967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F28BC6E4-24F6-42F4-2CFD-1BDF695DCF23}"/>
              </a:ext>
            </a:extLst>
          </p:cNvPr>
          <p:cNvSpPr/>
          <p:nvPr/>
        </p:nvSpPr>
        <p:spPr>
          <a:xfrm>
            <a:off x="9216975" y="4044686"/>
            <a:ext cx="1070831" cy="4967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271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345350"/>
            <a:ext cx="10353761" cy="396240"/>
          </a:xfrm>
        </p:spPr>
        <p:txBody>
          <a:bodyPr>
            <a:normAutofit fontScale="90000"/>
          </a:bodyPr>
          <a:lstStyle/>
          <a:p>
            <a:r>
              <a:rPr lang="en-US" dirty="0">
                <a:solidFill>
                  <a:srgbClr val="FF0000"/>
                </a:solidFill>
              </a:rPr>
              <a:t>Flowchart:</a:t>
            </a:r>
            <a:endParaRPr lang="en-IN" dirty="0">
              <a:solidFill>
                <a:srgbClr val="FF0000"/>
              </a:solidFill>
            </a:endParaRPr>
          </a:p>
        </p:txBody>
      </p:sp>
      <p:pic>
        <p:nvPicPr>
          <p:cNvPr id="4" name="Picture 3">
            <a:extLst>
              <a:ext uri="{FF2B5EF4-FFF2-40B4-BE49-F238E27FC236}">
                <a16:creationId xmlns:a16="http://schemas.microsoft.com/office/drawing/2014/main" id="{433A532A-FF1A-47EB-83EE-F2D9760E0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265" y="307793"/>
            <a:ext cx="4519391" cy="6204857"/>
          </a:xfrm>
          <a:prstGeom prst="rect">
            <a:avLst/>
          </a:prstGeom>
        </p:spPr>
      </p:pic>
      <p:sp>
        <p:nvSpPr>
          <p:cNvPr id="3" name="Date Placeholder 2">
            <a:extLst>
              <a:ext uri="{FF2B5EF4-FFF2-40B4-BE49-F238E27FC236}">
                <a16:creationId xmlns:a16="http://schemas.microsoft.com/office/drawing/2014/main" id="{3EF9C377-4680-3126-9DB0-ADDC2167FD25}"/>
              </a:ext>
            </a:extLst>
          </p:cNvPr>
          <p:cNvSpPr>
            <a:spLocks noGrp="1"/>
          </p:cNvSpPr>
          <p:nvPr>
            <p:ph type="dt" sz="half" idx="10"/>
          </p:nvPr>
        </p:nvSpPr>
        <p:spPr/>
        <p:txBody>
          <a:bodyPr/>
          <a:lstStyle/>
          <a:p>
            <a:fld id="{753874B0-9F3B-4FED-8A33-A0F6188A4409}" type="datetime5">
              <a:rPr lang="en-US" smtClean="0"/>
              <a:t>20-Dec-24</a:t>
            </a:fld>
            <a:endParaRPr lang="en-US"/>
          </a:p>
        </p:txBody>
      </p:sp>
      <p:sp>
        <p:nvSpPr>
          <p:cNvPr id="5" name="Slide Number Placeholder 4">
            <a:extLst>
              <a:ext uri="{FF2B5EF4-FFF2-40B4-BE49-F238E27FC236}">
                <a16:creationId xmlns:a16="http://schemas.microsoft.com/office/drawing/2014/main" id="{92413958-46F8-4B1C-5433-A8B17B45D9A0}"/>
              </a:ext>
            </a:extLst>
          </p:cNvPr>
          <p:cNvSpPr>
            <a:spLocks noGrp="1"/>
          </p:cNvSpPr>
          <p:nvPr>
            <p:ph type="sldNum" sz="quarter" idx="12"/>
          </p:nvPr>
        </p:nvSpPr>
        <p:spPr/>
        <p:txBody>
          <a:bodyPr/>
          <a:lstStyle/>
          <a:p>
            <a:fld id="{CC057153-B650-4DEB-B370-79DDCFDCE934}" type="slidenum">
              <a:rPr lang="en-US" smtClean="0"/>
              <a:t>14</a:t>
            </a:fld>
            <a:endParaRPr lang="en-US"/>
          </a:p>
        </p:txBody>
      </p:sp>
    </p:spTree>
    <p:extLst>
      <p:ext uri="{BB962C8B-B14F-4D97-AF65-F5344CB8AC3E}">
        <p14:creationId xmlns:p14="http://schemas.microsoft.com/office/powerpoint/2010/main" val="614379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B01C0-B296-870F-0B53-E8A3FFE77D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CF592-49AE-7FFA-F4A4-23A1F0843BC0}"/>
              </a:ext>
            </a:extLst>
          </p:cNvPr>
          <p:cNvSpPr>
            <a:spLocks noGrp="1"/>
          </p:cNvSpPr>
          <p:nvPr>
            <p:ph type="title"/>
          </p:nvPr>
        </p:nvSpPr>
        <p:spPr>
          <a:xfrm>
            <a:off x="4477077" y="452042"/>
            <a:ext cx="10653578" cy="1132258"/>
          </a:xfrm>
        </p:spPr>
        <p:txBody>
          <a:bodyPr>
            <a:normAutofit/>
          </a:bodyPr>
          <a:lstStyle/>
          <a:p>
            <a:r>
              <a:rPr lang="en-IN" b="1" dirty="0">
                <a:solidFill>
                  <a:srgbClr val="FF0000"/>
                </a:solidFill>
                <a:effectLst/>
                <a:ea typeface="Calibri" panose="020F0502020204030204" pitchFamily="34" charset="0"/>
                <a:cs typeface="Arial" panose="020B0604020202020204" pitchFamily="34" charset="0"/>
              </a:rPr>
              <a:t>Libraries Used</a:t>
            </a:r>
            <a:endParaRPr lang="en-IN" dirty="0">
              <a:solidFill>
                <a:srgbClr val="FF0000"/>
              </a:solidFill>
              <a:cs typeface="Arial" panose="020B0604020202020204" pitchFamily="34" charset="0"/>
            </a:endParaRPr>
          </a:p>
        </p:txBody>
      </p:sp>
      <p:sp>
        <p:nvSpPr>
          <p:cNvPr id="7" name="Rectangle 1">
            <a:extLst>
              <a:ext uri="{FF2B5EF4-FFF2-40B4-BE49-F238E27FC236}">
                <a16:creationId xmlns:a16="http://schemas.microsoft.com/office/drawing/2014/main" id="{47FAFC78-E782-8AAB-2F6D-9DE63C69D315}"/>
              </a:ext>
            </a:extLst>
          </p:cNvPr>
          <p:cNvSpPr>
            <a:spLocks noGrp="1" noChangeArrowheads="1"/>
          </p:cNvSpPr>
          <p:nvPr>
            <p:ph idx="1"/>
          </p:nvPr>
        </p:nvSpPr>
        <p:spPr bwMode="auto">
          <a:xfrm>
            <a:off x="2478024" y="1018171"/>
            <a:ext cx="7780238" cy="557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NumPy: </a:t>
            </a:r>
            <a:r>
              <a:rPr kumimoji="0" lang="en-US" altLang="en-US" i="0" u="none" strike="noStrike" cap="none" normalizeH="0" baseline="0" dirty="0">
                <a:ln>
                  <a:noFill/>
                </a:ln>
                <a:solidFill>
                  <a:schemeClr val="tx1"/>
                </a:solidFill>
                <a:effectLst/>
              </a:rPr>
              <a:t>For numerical operations and efficient array processing.</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err="1">
                <a:ln>
                  <a:noFill/>
                </a:ln>
                <a:solidFill>
                  <a:schemeClr val="tx1"/>
                </a:solidFill>
                <a:effectLst/>
              </a:rPr>
              <a:t>Keras</a:t>
            </a:r>
            <a:r>
              <a:rPr kumimoji="0" lang="en-US" altLang="en-US" b="1" i="0" u="none" strike="noStrike" cap="none" normalizeH="0" baseline="0" dirty="0">
                <a:ln>
                  <a:noFill/>
                </a:ln>
                <a:solidFill>
                  <a:schemeClr val="tx1"/>
                </a:solidFill>
                <a:effectLst/>
              </a:rPr>
              <a:t>: </a:t>
            </a:r>
            <a:r>
              <a:rPr kumimoji="0" lang="en-US" altLang="en-US" i="0" u="none" strike="noStrike" cap="none" normalizeH="0" baseline="0" dirty="0">
                <a:ln>
                  <a:noFill/>
                </a:ln>
                <a:solidFill>
                  <a:schemeClr val="tx1"/>
                </a:solidFill>
                <a:effectLst/>
              </a:rPr>
              <a:t>For building and training deep learning models.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TensorFlow: </a:t>
            </a:r>
            <a:r>
              <a:rPr kumimoji="0" lang="en-US" altLang="en-US" i="0" u="none" strike="noStrike" cap="none" normalizeH="0" baseline="0" dirty="0">
                <a:ln>
                  <a:noFill/>
                </a:ln>
                <a:solidFill>
                  <a:schemeClr val="tx1"/>
                </a:solidFill>
                <a:effectLst/>
              </a:rPr>
              <a:t>For handling backend deep learning computations and frameworks.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NLT - Natural Language Toolkit: </a:t>
            </a:r>
            <a:r>
              <a:rPr kumimoji="0" lang="en-US" altLang="en-US" i="0" u="none" strike="noStrike" cap="none" normalizeH="0" baseline="0" dirty="0">
                <a:ln>
                  <a:noFill/>
                </a:ln>
                <a:solidFill>
                  <a:schemeClr val="tx1"/>
                </a:solidFill>
                <a:effectLst/>
              </a:rPr>
              <a:t>For natural language processing tasks, such as tokenizing captions and embedding preparation.</a:t>
            </a:r>
            <a:endParaRPr lang="en-US" altLang="en-US" dirty="0"/>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err="1">
                <a:ln>
                  <a:noFill/>
                </a:ln>
                <a:solidFill>
                  <a:schemeClr val="tx1"/>
                </a:solidFill>
                <a:effectLst/>
              </a:rPr>
              <a:t>Gradio</a:t>
            </a:r>
            <a:r>
              <a:rPr kumimoji="0" lang="en-US" altLang="en-US" b="1" i="0" u="none" strike="noStrike" cap="none" normalizeH="0" baseline="0" dirty="0">
                <a:ln>
                  <a:noFill/>
                </a:ln>
                <a:solidFill>
                  <a:schemeClr val="tx1"/>
                </a:solidFill>
                <a:effectLst/>
              </a:rPr>
              <a:t>: </a:t>
            </a:r>
            <a:r>
              <a:rPr lang="en-US" altLang="en-US" dirty="0"/>
              <a:t>T</a:t>
            </a:r>
            <a:r>
              <a:rPr kumimoji="0" lang="en-US" altLang="en-US" i="0" u="none" strike="noStrike" cap="none" normalizeH="0" baseline="0" dirty="0">
                <a:ln>
                  <a:noFill/>
                </a:ln>
                <a:solidFill>
                  <a:schemeClr val="tx1"/>
                </a:solidFill>
                <a:effectLst/>
              </a:rPr>
              <a:t>o create interactive web interfaces for machine learning models, as it provides a user-friendly platform for uploading images and generating captions in real-time.</a:t>
            </a:r>
            <a:br>
              <a:rPr kumimoji="0" lang="en-US" altLang="en-US" i="0" u="none" strike="noStrike" cap="none" normalizeH="0" baseline="0" dirty="0">
                <a:ln>
                  <a:noFill/>
                </a:ln>
                <a:solidFill>
                  <a:schemeClr val="tx1"/>
                </a:solidFill>
                <a:effectLst/>
              </a:rPr>
            </a:br>
            <a:endParaRPr kumimoji="0" lang="en-US" altLang="en-US" i="0" u="none" strike="noStrike" cap="none" normalizeH="0" baseline="0" dirty="0">
              <a:ln>
                <a:noFill/>
              </a:ln>
              <a:solidFill>
                <a:schemeClr val="tx1"/>
              </a:solidFill>
              <a:effectLst/>
            </a:endParaRPr>
          </a:p>
        </p:txBody>
      </p:sp>
      <p:sp>
        <p:nvSpPr>
          <p:cNvPr id="3" name="Date Placeholder 2">
            <a:extLst>
              <a:ext uri="{FF2B5EF4-FFF2-40B4-BE49-F238E27FC236}">
                <a16:creationId xmlns:a16="http://schemas.microsoft.com/office/drawing/2014/main" id="{1484EF8B-C459-48A0-C71B-C39EDC66A56D}"/>
              </a:ext>
            </a:extLst>
          </p:cNvPr>
          <p:cNvSpPr>
            <a:spLocks noGrp="1"/>
          </p:cNvSpPr>
          <p:nvPr>
            <p:ph type="dt" sz="half" idx="10"/>
          </p:nvPr>
        </p:nvSpPr>
        <p:spPr/>
        <p:txBody>
          <a:bodyPr/>
          <a:lstStyle/>
          <a:p>
            <a:fld id="{61E92E9E-F816-4649-B666-0E23FC325F12}" type="datetime5">
              <a:rPr lang="en-US" smtClean="0"/>
              <a:t>20-Dec-24</a:t>
            </a:fld>
            <a:endParaRPr lang="en-US"/>
          </a:p>
        </p:txBody>
      </p:sp>
      <p:sp>
        <p:nvSpPr>
          <p:cNvPr id="4" name="Slide Number Placeholder 3">
            <a:extLst>
              <a:ext uri="{FF2B5EF4-FFF2-40B4-BE49-F238E27FC236}">
                <a16:creationId xmlns:a16="http://schemas.microsoft.com/office/drawing/2014/main" id="{41067987-5C81-514F-5B1A-1C9D1585DD97}"/>
              </a:ext>
            </a:extLst>
          </p:cNvPr>
          <p:cNvSpPr>
            <a:spLocks noGrp="1"/>
          </p:cNvSpPr>
          <p:nvPr>
            <p:ph type="sldNum" sz="quarter" idx="12"/>
          </p:nvPr>
        </p:nvSpPr>
        <p:spPr/>
        <p:txBody>
          <a:bodyPr/>
          <a:lstStyle/>
          <a:p>
            <a:fld id="{CC057153-B650-4DEB-B370-79DDCFDCE934}" type="slidenum">
              <a:rPr lang="en-US" smtClean="0"/>
              <a:t>15</a:t>
            </a:fld>
            <a:endParaRPr lang="en-US"/>
          </a:p>
        </p:txBody>
      </p:sp>
    </p:spTree>
    <p:extLst>
      <p:ext uri="{BB962C8B-B14F-4D97-AF65-F5344CB8AC3E}">
        <p14:creationId xmlns:p14="http://schemas.microsoft.com/office/powerpoint/2010/main" val="1355583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D5EB4-36BC-F816-CE95-A173A6CB7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5C04A1-4AD6-8077-70CD-07C69C4CD950}"/>
              </a:ext>
            </a:extLst>
          </p:cNvPr>
          <p:cNvSpPr>
            <a:spLocks noGrp="1"/>
          </p:cNvSpPr>
          <p:nvPr>
            <p:ph type="title"/>
          </p:nvPr>
        </p:nvSpPr>
        <p:spPr>
          <a:xfrm>
            <a:off x="769211" y="462240"/>
            <a:ext cx="10653578" cy="1132258"/>
          </a:xfrm>
        </p:spPr>
        <p:txBody>
          <a:bodyPr>
            <a:normAutofit/>
          </a:bodyPr>
          <a:lstStyle/>
          <a:p>
            <a:r>
              <a:rPr lang="en-IN" b="1" dirty="0">
                <a:solidFill>
                  <a:srgbClr val="FF0000"/>
                </a:solidFill>
                <a:effectLst/>
                <a:ea typeface="Calibri" panose="020F0502020204030204" pitchFamily="34" charset="0"/>
                <a:cs typeface="Arial" panose="020B0604020202020204" pitchFamily="34" charset="0"/>
              </a:rPr>
              <a:t>Backend Images</a:t>
            </a:r>
            <a:endParaRPr lang="en-IN" dirty="0">
              <a:solidFill>
                <a:srgbClr val="FF0000"/>
              </a:solidFill>
              <a:cs typeface="Arial" panose="020B0604020202020204" pitchFamily="34" charset="0"/>
            </a:endParaRPr>
          </a:p>
        </p:txBody>
      </p:sp>
      <p:pic>
        <p:nvPicPr>
          <p:cNvPr id="3" name="Picture 2">
            <a:extLst>
              <a:ext uri="{FF2B5EF4-FFF2-40B4-BE49-F238E27FC236}">
                <a16:creationId xmlns:a16="http://schemas.microsoft.com/office/drawing/2014/main" id="{0351F787-A284-A71C-2DEB-2385E52FD7AA}"/>
              </a:ext>
            </a:extLst>
          </p:cNvPr>
          <p:cNvPicPr>
            <a:picLocks noChangeAspect="1"/>
          </p:cNvPicPr>
          <p:nvPr/>
        </p:nvPicPr>
        <p:blipFill>
          <a:blip r:embed="rId2"/>
          <a:stretch>
            <a:fillRect/>
          </a:stretch>
        </p:blipFill>
        <p:spPr>
          <a:xfrm>
            <a:off x="1273151" y="1744751"/>
            <a:ext cx="9993075" cy="2827644"/>
          </a:xfrm>
          <a:prstGeom prst="rect">
            <a:avLst/>
          </a:prstGeom>
        </p:spPr>
      </p:pic>
      <p:sp>
        <p:nvSpPr>
          <p:cNvPr id="9" name="TextBox 8">
            <a:extLst>
              <a:ext uri="{FF2B5EF4-FFF2-40B4-BE49-F238E27FC236}">
                <a16:creationId xmlns:a16="http://schemas.microsoft.com/office/drawing/2014/main" id="{A14BD3C6-92AC-423D-1C1E-272B7DFA687D}"/>
              </a:ext>
            </a:extLst>
          </p:cNvPr>
          <p:cNvSpPr txBox="1"/>
          <p:nvPr/>
        </p:nvSpPr>
        <p:spPr>
          <a:xfrm>
            <a:off x="4183223" y="4872902"/>
            <a:ext cx="6096000" cy="369332"/>
          </a:xfrm>
          <a:prstGeom prst="rect">
            <a:avLst/>
          </a:prstGeom>
          <a:noFill/>
        </p:spPr>
        <p:txBody>
          <a:bodyPr wrap="square">
            <a:spAutoFit/>
          </a:bodyPr>
          <a:lstStyle/>
          <a:p>
            <a:r>
              <a:rPr lang="en-IN" sz="1800" b="1" i="1" dirty="0">
                <a:effectLst/>
                <a:latin typeface="Times New Roman" panose="02020603050405020304" pitchFamily="18" charset="0"/>
                <a:ea typeface="Calibri" panose="020F0502020204030204" pitchFamily="34" charset="0"/>
              </a:rPr>
              <a:t>Code snippet for training the model</a:t>
            </a:r>
            <a:endParaRPr lang="en-IN" dirty="0"/>
          </a:p>
        </p:txBody>
      </p:sp>
      <p:sp>
        <p:nvSpPr>
          <p:cNvPr id="10" name="Date Placeholder 9">
            <a:extLst>
              <a:ext uri="{FF2B5EF4-FFF2-40B4-BE49-F238E27FC236}">
                <a16:creationId xmlns:a16="http://schemas.microsoft.com/office/drawing/2014/main" id="{CFD7D233-4A5C-5B8A-A377-43B517E8C518}"/>
              </a:ext>
            </a:extLst>
          </p:cNvPr>
          <p:cNvSpPr>
            <a:spLocks noGrp="1"/>
          </p:cNvSpPr>
          <p:nvPr>
            <p:ph type="dt" sz="half" idx="10"/>
          </p:nvPr>
        </p:nvSpPr>
        <p:spPr/>
        <p:txBody>
          <a:bodyPr/>
          <a:lstStyle/>
          <a:p>
            <a:fld id="{3029A421-934C-48F5-8854-23B82A8869A6}" type="datetime5">
              <a:rPr lang="en-US" smtClean="0"/>
              <a:t>20-Dec-24</a:t>
            </a:fld>
            <a:endParaRPr lang="en-US"/>
          </a:p>
        </p:txBody>
      </p:sp>
      <p:sp>
        <p:nvSpPr>
          <p:cNvPr id="11" name="Slide Number Placeholder 10">
            <a:extLst>
              <a:ext uri="{FF2B5EF4-FFF2-40B4-BE49-F238E27FC236}">
                <a16:creationId xmlns:a16="http://schemas.microsoft.com/office/drawing/2014/main" id="{6DA08A5E-D68F-0757-0821-53BEBB79AC2A}"/>
              </a:ext>
            </a:extLst>
          </p:cNvPr>
          <p:cNvSpPr>
            <a:spLocks noGrp="1"/>
          </p:cNvSpPr>
          <p:nvPr>
            <p:ph type="sldNum" sz="quarter" idx="12"/>
          </p:nvPr>
        </p:nvSpPr>
        <p:spPr/>
        <p:txBody>
          <a:bodyPr/>
          <a:lstStyle/>
          <a:p>
            <a:fld id="{CC057153-B650-4DEB-B370-79DDCFDCE934}" type="slidenum">
              <a:rPr lang="en-US" smtClean="0"/>
              <a:t>16</a:t>
            </a:fld>
            <a:endParaRPr lang="en-US"/>
          </a:p>
        </p:txBody>
      </p:sp>
    </p:spTree>
    <p:extLst>
      <p:ext uri="{BB962C8B-B14F-4D97-AF65-F5344CB8AC3E}">
        <p14:creationId xmlns:p14="http://schemas.microsoft.com/office/powerpoint/2010/main" val="198966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AC57-BCF3-05D3-00B0-2C6BA4952D53}"/>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31C46AC4-CCD4-D5BC-840B-0B1AB8079096}"/>
              </a:ext>
            </a:extLst>
          </p:cNvPr>
          <p:cNvPicPr>
            <a:picLocks noChangeAspect="1"/>
          </p:cNvPicPr>
          <p:nvPr/>
        </p:nvPicPr>
        <p:blipFill rotWithShape="1">
          <a:blip r:embed="rId2">
            <a:extLst>
              <a:ext uri="{28A0092B-C50C-407E-A947-70E740481C1C}">
                <a14:useLocalDpi xmlns:a14="http://schemas.microsoft.com/office/drawing/2010/main" val="0"/>
              </a:ext>
            </a:extLst>
          </a:blip>
          <a:srcRect r="3305" b="9823"/>
          <a:stretch/>
        </p:blipFill>
        <p:spPr bwMode="auto">
          <a:xfrm>
            <a:off x="2103680" y="599105"/>
            <a:ext cx="7984639" cy="5464629"/>
          </a:xfrm>
          <a:prstGeom prst="rect">
            <a:avLst/>
          </a:prstGeom>
          <a:noFill/>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506956E8-73DB-1126-BCA0-5589C0BDBDDF}"/>
              </a:ext>
            </a:extLst>
          </p:cNvPr>
          <p:cNvSpPr txBox="1"/>
          <p:nvPr/>
        </p:nvSpPr>
        <p:spPr>
          <a:xfrm>
            <a:off x="4320253" y="6236597"/>
            <a:ext cx="6096000" cy="369332"/>
          </a:xfrm>
          <a:prstGeom prst="rect">
            <a:avLst/>
          </a:prstGeom>
          <a:noFill/>
        </p:spPr>
        <p:txBody>
          <a:bodyPr wrap="square">
            <a:spAutoFit/>
          </a:bodyPr>
          <a:lstStyle/>
          <a:p>
            <a:r>
              <a:rPr lang="en-IN" sz="1800" b="1" i="1" dirty="0">
                <a:effectLst/>
                <a:latin typeface="Times New Roman" panose="02020603050405020304" pitchFamily="18" charset="0"/>
                <a:ea typeface="Calibri" panose="020F0502020204030204" pitchFamily="34" charset="0"/>
              </a:rPr>
              <a:t>Code snippet for caption prediction</a:t>
            </a:r>
            <a:endParaRPr lang="en-IN" dirty="0"/>
          </a:p>
        </p:txBody>
      </p:sp>
      <p:sp>
        <p:nvSpPr>
          <p:cNvPr id="15" name="Date Placeholder 14">
            <a:extLst>
              <a:ext uri="{FF2B5EF4-FFF2-40B4-BE49-F238E27FC236}">
                <a16:creationId xmlns:a16="http://schemas.microsoft.com/office/drawing/2014/main" id="{A49D1CCA-1182-9022-8C06-D8112A542A33}"/>
              </a:ext>
            </a:extLst>
          </p:cNvPr>
          <p:cNvSpPr>
            <a:spLocks noGrp="1"/>
          </p:cNvSpPr>
          <p:nvPr>
            <p:ph type="dt" sz="half" idx="10"/>
          </p:nvPr>
        </p:nvSpPr>
        <p:spPr/>
        <p:txBody>
          <a:bodyPr/>
          <a:lstStyle/>
          <a:p>
            <a:fld id="{F75F2A4F-803E-4105-B38E-0F380B5D3B4C}" type="datetime5">
              <a:rPr lang="en-US" smtClean="0"/>
              <a:t>20-Dec-24</a:t>
            </a:fld>
            <a:endParaRPr lang="en-US"/>
          </a:p>
        </p:txBody>
      </p:sp>
      <p:sp>
        <p:nvSpPr>
          <p:cNvPr id="16" name="Slide Number Placeholder 15">
            <a:extLst>
              <a:ext uri="{FF2B5EF4-FFF2-40B4-BE49-F238E27FC236}">
                <a16:creationId xmlns:a16="http://schemas.microsoft.com/office/drawing/2014/main" id="{10E3E319-CDCF-49B6-222B-6D5B7B7ADA8E}"/>
              </a:ext>
            </a:extLst>
          </p:cNvPr>
          <p:cNvSpPr>
            <a:spLocks noGrp="1"/>
          </p:cNvSpPr>
          <p:nvPr>
            <p:ph type="sldNum" sz="quarter" idx="12"/>
          </p:nvPr>
        </p:nvSpPr>
        <p:spPr/>
        <p:txBody>
          <a:bodyPr/>
          <a:lstStyle/>
          <a:p>
            <a:fld id="{CC057153-B650-4DEB-B370-79DDCFDCE934}" type="slidenum">
              <a:rPr lang="en-US" smtClean="0"/>
              <a:t>17</a:t>
            </a:fld>
            <a:endParaRPr lang="en-US"/>
          </a:p>
        </p:txBody>
      </p:sp>
    </p:spTree>
    <p:extLst>
      <p:ext uri="{BB962C8B-B14F-4D97-AF65-F5344CB8AC3E}">
        <p14:creationId xmlns:p14="http://schemas.microsoft.com/office/powerpoint/2010/main" val="161159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95A57-C0A0-BBA3-A5A7-B42BA536D34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B93D68C-9912-6685-DD34-C1DF96ECA4F8}"/>
              </a:ext>
            </a:extLst>
          </p:cNvPr>
          <p:cNvPicPr>
            <a:picLocks noChangeAspect="1"/>
          </p:cNvPicPr>
          <p:nvPr/>
        </p:nvPicPr>
        <p:blipFill rotWithShape="1">
          <a:blip r:embed="rId2">
            <a:extLst>
              <a:ext uri="{28A0092B-C50C-407E-A947-70E740481C1C}">
                <a14:useLocalDpi xmlns:a14="http://schemas.microsoft.com/office/drawing/2010/main" val="0"/>
              </a:ext>
            </a:extLst>
          </a:blip>
          <a:srcRect r="54219" b="17617"/>
          <a:stretch/>
        </p:blipFill>
        <p:spPr bwMode="auto">
          <a:xfrm>
            <a:off x="2537749" y="251153"/>
            <a:ext cx="6927203" cy="5773246"/>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A9F1E27F-A63B-FD53-ABB6-6A998D87401D}"/>
              </a:ext>
            </a:extLst>
          </p:cNvPr>
          <p:cNvSpPr txBox="1"/>
          <p:nvPr/>
        </p:nvSpPr>
        <p:spPr>
          <a:xfrm>
            <a:off x="2953350" y="6069940"/>
            <a:ext cx="6096000" cy="463397"/>
          </a:xfrm>
          <a:prstGeom prst="rect">
            <a:avLst/>
          </a:prstGeom>
          <a:noFill/>
        </p:spPr>
        <p:txBody>
          <a:bodyPr wrap="square">
            <a:spAutoFit/>
          </a:bodyPr>
          <a:lstStyle/>
          <a:p>
            <a:pPr algn="ctr">
              <a:lnSpc>
                <a:spcPct val="150000"/>
              </a:lnSpc>
              <a:spcAft>
                <a:spcPts val="800"/>
              </a:spcAft>
            </a:pP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Code snippet of frontend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Date Placeholder 6">
            <a:extLst>
              <a:ext uri="{FF2B5EF4-FFF2-40B4-BE49-F238E27FC236}">
                <a16:creationId xmlns:a16="http://schemas.microsoft.com/office/drawing/2014/main" id="{BB124046-3305-DAAA-2F1D-C347FDF7E8BD}"/>
              </a:ext>
            </a:extLst>
          </p:cNvPr>
          <p:cNvSpPr>
            <a:spLocks noGrp="1"/>
          </p:cNvSpPr>
          <p:nvPr>
            <p:ph type="dt" sz="half" idx="10"/>
          </p:nvPr>
        </p:nvSpPr>
        <p:spPr/>
        <p:txBody>
          <a:bodyPr/>
          <a:lstStyle/>
          <a:p>
            <a:fld id="{5E7BD32A-33B6-4F7B-9A81-99D1F29263BE}" type="datetime5">
              <a:rPr lang="en-US" smtClean="0"/>
              <a:t>20-Dec-24</a:t>
            </a:fld>
            <a:endParaRPr lang="en-US"/>
          </a:p>
        </p:txBody>
      </p:sp>
      <p:sp>
        <p:nvSpPr>
          <p:cNvPr id="8" name="Slide Number Placeholder 7">
            <a:extLst>
              <a:ext uri="{FF2B5EF4-FFF2-40B4-BE49-F238E27FC236}">
                <a16:creationId xmlns:a16="http://schemas.microsoft.com/office/drawing/2014/main" id="{49184D1E-99B0-3669-D6F7-A1631A9E9CE5}"/>
              </a:ext>
            </a:extLst>
          </p:cNvPr>
          <p:cNvSpPr>
            <a:spLocks noGrp="1"/>
          </p:cNvSpPr>
          <p:nvPr>
            <p:ph type="sldNum" sz="quarter" idx="12"/>
          </p:nvPr>
        </p:nvSpPr>
        <p:spPr/>
        <p:txBody>
          <a:bodyPr/>
          <a:lstStyle/>
          <a:p>
            <a:fld id="{CC057153-B650-4DEB-B370-79DDCFDCE934}" type="slidenum">
              <a:rPr lang="en-US" smtClean="0"/>
              <a:t>18</a:t>
            </a:fld>
            <a:endParaRPr lang="en-US"/>
          </a:p>
        </p:txBody>
      </p:sp>
    </p:spTree>
    <p:extLst>
      <p:ext uri="{BB962C8B-B14F-4D97-AF65-F5344CB8AC3E}">
        <p14:creationId xmlns:p14="http://schemas.microsoft.com/office/powerpoint/2010/main" val="331225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31BAD-5F2E-AC39-01AD-CB44810BA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78D07-0A4E-BAFA-94D9-07DF85F1D6BD}"/>
              </a:ext>
            </a:extLst>
          </p:cNvPr>
          <p:cNvSpPr>
            <a:spLocks noGrp="1"/>
          </p:cNvSpPr>
          <p:nvPr>
            <p:ph type="title"/>
          </p:nvPr>
        </p:nvSpPr>
        <p:spPr>
          <a:xfrm>
            <a:off x="612648" y="272162"/>
            <a:ext cx="10653578" cy="1132258"/>
          </a:xfrm>
        </p:spPr>
        <p:txBody>
          <a:bodyPr>
            <a:normAutofit/>
          </a:bodyPr>
          <a:lstStyle/>
          <a:p>
            <a:r>
              <a:rPr lang="en-IN" b="1" dirty="0">
                <a:solidFill>
                  <a:srgbClr val="FF0000"/>
                </a:solidFill>
                <a:effectLst/>
                <a:ea typeface="Calibri" panose="020F0502020204030204" pitchFamily="34" charset="0"/>
                <a:cs typeface="Arial" panose="020B0604020202020204" pitchFamily="34" charset="0"/>
              </a:rPr>
              <a:t>Front-end Implementation</a:t>
            </a:r>
            <a:endParaRPr lang="en-IN" dirty="0">
              <a:solidFill>
                <a:srgbClr val="FF0000"/>
              </a:solidFill>
              <a:cs typeface="Arial" panose="020B0604020202020204" pitchFamily="34" charset="0"/>
            </a:endParaRPr>
          </a:p>
        </p:txBody>
      </p:sp>
      <p:sp>
        <p:nvSpPr>
          <p:cNvPr id="7" name="Rectangle 1">
            <a:extLst>
              <a:ext uri="{FF2B5EF4-FFF2-40B4-BE49-F238E27FC236}">
                <a16:creationId xmlns:a16="http://schemas.microsoft.com/office/drawing/2014/main" id="{F0C7D427-2D18-DE2F-911B-AF73FA72F014}"/>
              </a:ext>
            </a:extLst>
          </p:cNvPr>
          <p:cNvSpPr>
            <a:spLocks noGrp="1" noChangeArrowheads="1"/>
          </p:cNvSpPr>
          <p:nvPr>
            <p:ph idx="1"/>
          </p:nvPr>
        </p:nvSpPr>
        <p:spPr bwMode="auto">
          <a:xfrm>
            <a:off x="665458" y="1020695"/>
            <a:ext cx="10966704" cy="544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Frontend Development Using </a:t>
            </a:r>
            <a:r>
              <a:rPr kumimoji="0" lang="en-US" altLang="en-US" sz="1800" b="1" i="0" u="none" strike="noStrike" cap="none" normalizeH="0" baseline="0" dirty="0" err="1">
                <a:ln>
                  <a:noFill/>
                </a:ln>
                <a:solidFill>
                  <a:schemeClr val="tx1"/>
                </a:solidFill>
                <a:effectLst/>
              </a:rPr>
              <a:t>Gradio</a:t>
            </a:r>
            <a:endParaRPr kumimoji="0" lang="en-US" altLang="en-US" sz="1800" b="1" i="0" u="none" strike="noStrike" cap="none" normalizeH="0" baseline="0" dirty="0">
              <a:ln>
                <a:noFill/>
              </a:ln>
              <a:solidFill>
                <a:schemeClr val="tx1"/>
              </a:solidFill>
              <a:effectLst/>
            </a:endParaRPr>
          </a:p>
          <a:p>
            <a:pPr algn="just" eaLnBrk="0" fontAlgn="base" hangingPunct="0">
              <a:lnSpc>
                <a:spcPct val="150000"/>
              </a:lnSpc>
              <a:spcBef>
                <a:spcPct val="0"/>
              </a:spcBef>
              <a:spcAft>
                <a:spcPct val="0"/>
              </a:spcAft>
            </a:pPr>
            <a:r>
              <a:rPr kumimoji="0" lang="en-US" altLang="en-US" sz="1800" i="0" u="none" strike="noStrike" cap="none" normalizeH="0" baseline="0" dirty="0">
                <a:ln>
                  <a:noFill/>
                </a:ln>
                <a:solidFill>
                  <a:schemeClr val="tx1"/>
                </a:solidFill>
                <a:effectLst/>
              </a:rPr>
              <a:t>The project's frontend was developed using </a:t>
            </a:r>
            <a:r>
              <a:rPr kumimoji="0" lang="en-US" altLang="en-US" sz="1800" i="0" u="none" strike="noStrike" cap="none" normalizeH="0" baseline="0" dirty="0" err="1">
                <a:ln>
                  <a:noFill/>
                </a:ln>
                <a:solidFill>
                  <a:schemeClr val="tx1"/>
                </a:solidFill>
                <a:effectLst/>
              </a:rPr>
              <a:t>Gradio</a:t>
            </a:r>
            <a:r>
              <a:rPr kumimoji="0" lang="en-US" altLang="en-US" sz="1800" i="0" u="none" strike="noStrike" cap="none" normalizeH="0" baseline="0" dirty="0">
                <a:ln>
                  <a:noFill/>
                </a:ln>
                <a:solidFill>
                  <a:schemeClr val="tx1"/>
                </a:solidFill>
                <a:effectLst/>
              </a:rPr>
              <a:t>, a Python library for creating interactive interfaces. </a:t>
            </a:r>
            <a:r>
              <a:rPr kumimoji="0" lang="en-US" altLang="en-US" sz="1800" i="0" u="none" strike="noStrike" cap="none" normalizeH="0" baseline="0" dirty="0" err="1">
                <a:ln>
                  <a:noFill/>
                </a:ln>
                <a:solidFill>
                  <a:schemeClr val="tx1"/>
                </a:solidFill>
                <a:effectLst/>
              </a:rPr>
              <a:t>Gradio</a:t>
            </a:r>
            <a:r>
              <a:rPr kumimoji="0" lang="en-US" altLang="en-US" sz="1800" i="0" u="none" strike="noStrike" cap="none" normalizeH="0" baseline="0" dirty="0">
                <a:ln>
                  <a:noFill/>
                </a:ln>
                <a:solidFill>
                  <a:schemeClr val="tx1"/>
                </a:solidFill>
                <a:effectLst/>
              </a:rPr>
              <a:t> allowed seamless integration of the machine-learning model into a web-based application, providing a simple and intuitive interface.</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Key functionalities include:</a:t>
            </a:r>
          </a:p>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Image Upload: </a:t>
            </a:r>
            <a:r>
              <a:rPr kumimoji="0" lang="en-US" altLang="en-US" sz="1800" i="0" u="none" strike="noStrike" cap="none" normalizeH="0" baseline="0" dirty="0">
                <a:ln>
                  <a:noFill/>
                </a:ln>
                <a:solidFill>
                  <a:schemeClr val="tx1"/>
                </a:solidFill>
                <a:effectLst/>
              </a:rPr>
              <a:t>Users can upload any image for caption generation.</a:t>
            </a:r>
          </a:p>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Real-Time Results: </a:t>
            </a:r>
            <a:r>
              <a:rPr kumimoji="0" lang="en-US" altLang="en-US" sz="1800" i="0" u="none" strike="noStrike" cap="none" normalizeH="0" baseline="0" dirty="0">
                <a:ln>
                  <a:noFill/>
                </a:ln>
                <a:solidFill>
                  <a:schemeClr val="tx1"/>
                </a:solidFill>
                <a:effectLst/>
              </a:rPr>
              <a:t>Captions are generated instantly, displaying meaningful and contextually relevant descriptions.</a:t>
            </a:r>
          </a:p>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Dynamic Interaction: </a:t>
            </a:r>
            <a:r>
              <a:rPr kumimoji="0" lang="en-US" altLang="en-US" sz="1800" i="0" u="none" strike="noStrike" cap="none" normalizeH="0" baseline="0" dirty="0">
                <a:ln>
                  <a:noFill/>
                </a:ln>
                <a:solidFill>
                  <a:schemeClr val="tx1"/>
                </a:solidFill>
                <a:effectLst/>
              </a:rPr>
              <a:t>Users receive accurate and detailed captions, enhancing understanding of the visual content.</a:t>
            </a:r>
          </a:p>
          <a:p>
            <a:pPr algn="just" eaLnBrk="0" fontAlgn="base" hangingPunct="0">
              <a:lnSpc>
                <a:spcPct val="150000"/>
              </a:lnSpc>
              <a:spcBef>
                <a:spcPct val="0"/>
              </a:spcBef>
              <a:spcAft>
                <a:spcPct val="0"/>
              </a:spcAft>
            </a:pPr>
            <a:r>
              <a:rPr kumimoji="0" lang="en-US" altLang="en-US" sz="1800" b="1" i="0" u="none" strike="noStrike" cap="none" normalizeH="0" baseline="0" dirty="0" err="1">
                <a:ln>
                  <a:noFill/>
                </a:ln>
                <a:solidFill>
                  <a:schemeClr val="tx1"/>
                </a:solidFill>
                <a:effectLst/>
              </a:rPr>
              <a:t>Gradio</a:t>
            </a:r>
            <a:r>
              <a:rPr kumimoji="0" lang="en-US" altLang="en-US" sz="1800" b="1" i="0" u="none" strike="noStrike" cap="none" normalizeH="0" baseline="0" dirty="0">
                <a:ln>
                  <a:noFill/>
                </a:ln>
                <a:solidFill>
                  <a:schemeClr val="tx1"/>
                </a:solidFill>
                <a:effectLst/>
              </a:rPr>
              <a:t> Interface: </a:t>
            </a:r>
            <a:r>
              <a:rPr kumimoji="0" lang="en-US" altLang="en-US" sz="1800" i="0" u="none" strike="noStrike" cap="none" normalizeH="0" baseline="0" dirty="0" err="1">
                <a:ln>
                  <a:noFill/>
                </a:ln>
                <a:solidFill>
                  <a:schemeClr val="tx1"/>
                </a:solidFill>
                <a:effectLst/>
              </a:rPr>
              <a:t>Gradio’s</a:t>
            </a:r>
            <a:r>
              <a:rPr kumimoji="0" lang="en-US" altLang="en-US" sz="1800" i="0" u="none" strike="noStrike" cap="none" normalizeH="0" baseline="0" dirty="0">
                <a:ln>
                  <a:noFill/>
                </a:ln>
                <a:solidFill>
                  <a:schemeClr val="tx1"/>
                </a:solidFill>
                <a:effectLst/>
              </a:rPr>
              <a:t> flexibility and simplicity make it ideal for this project, enabling an accessible, interactive system for both technical and non-technical users.</a:t>
            </a:r>
          </a:p>
        </p:txBody>
      </p:sp>
      <p:sp>
        <p:nvSpPr>
          <p:cNvPr id="3" name="Date Placeholder 2">
            <a:extLst>
              <a:ext uri="{FF2B5EF4-FFF2-40B4-BE49-F238E27FC236}">
                <a16:creationId xmlns:a16="http://schemas.microsoft.com/office/drawing/2014/main" id="{D1AD39F6-869E-FD99-B14A-DC45804B602D}"/>
              </a:ext>
            </a:extLst>
          </p:cNvPr>
          <p:cNvSpPr>
            <a:spLocks noGrp="1"/>
          </p:cNvSpPr>
          <p:nvPr>
            <p:ph type="dt" sz="half" idx="10"/>
          </p:nvPr>
        </p:nvSpPr>
        <p:spPr/>
        <p:txBody>
          <a:bodyPr/>
          <a:lstStyle/>
          <a:p>
            <a:fld id="{5863F3E3-EE6B-4397-817D-46001BD77635}" type="datetime5">
              <a:rPr lang="en-US" smtClean="0"/>
              <a:t>20-Dec-24</a:t>
            </a:fld>
            <a:endParaRPr lang="en-US"/>
          </a:p>
        </p:txBody>
      </p:sp>
      <p:sp>
        <p:nvSpPr>
          <p:cNvPr id="4" name="Slide Number Placeholder 3">
            <a:extLst>
              <a:ext uri="{FF2B5EF4-FFF2-40B4-BE49-F238E27FC236}">
                <a16:creationId xmlns:a16="http://schemas.microsoft.com/office/drawing/2014/main" id="{507DAFC4-AD03-EBBE-140D-06565E133768}"/>
              </a:ext>
            </a:extLst>
          </p:cNvPr>
          <p:cNvSpPr>
            <a:spLocks noGrp="1"/>
          </p:cNvSpPr>
          <p:nvPr>
            <p:ph type="sldNum" sz="quarter" idx="12"/>
          </p:nvPr>
        </p:nvSpPr>
        <p:spPr/>
        <p:txBody>
          <a:bodyPr/>
          <a:lstStyle/>
          <a:p>
            <a:fld id="{CC057153-B650-4DEB-B370-79DDCFDCE934}" type="slidenum">
              <a:rPr lang="en-US" smtClean="0"/>
              <a:t>19</a:t>
            </a:fld>
            <a:endParaRPr lang="en-US"/>
          </a:p>
        </p:txBody>
      </p:sp>
    </p:spTree>
    <p:extLst>
      <p:ext uri="{BB962C8B-B14F-4D97-AF65-F5344CB8AC3E}">
        <p14:creationId xmlns:p14="http://schemas.microsoft.com/office/powerpoint/2010/main" val="2705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054" y="493621"/>
            <a:ext cx="10515600" cy="972185"/>
          </a:xfrm>
        </p:spPr>
        <p:txBody>
          <a:bodyPr/>
          <a:lstStyle/>
          <a:p>
            <a:r>
              <a:rPr lang="en-US" dirty="0">
                <a:solidFill>
                  <a:srgbClr val="FF0000"/>
                </a:solidFill>
              </a:rPr>
              <a:t>Introduction</a:t>
            </a:r>
            <a:endParaRPr lang="en-IN" dirty="0">
              <a:solidFill>
                <a:srgbClr val="FF0000"/>
              </a:solidFill>
            </a:endParaRPr>
          </a:p>
        </p:txBody>
      </p:sp>
      <p:sp>
        <p:nvSpPr>
          <p:cNvPr id="3" name="Content Placeholder 2"/>
          <p:cNvSpPr>
            <a:spLocks noGrp="1"/>
          </p:cNvSpPr>
          <p:nvPr>
            <p:ph idx="1"/>
          </p:nvPr>
        </p:nvSpPr>
        <p:spPr>
          <a:xfrm>
            <a:off x="652054" y="1465806"/>
            <a:ext cx="10887891" cy="4423410"/>
          </a:xfrm>
        </p:spPr>
        <p:txBody>
          <a:bodyPr vert="horz" lIns="91440" tIns="45720" rIns="91440" bIns="45720" rtlCol="0" anchor="t">
            <a:noAutofit/>
          </a:bodyPr>
          <a:lstStyle/>
          <a:p>
            <a:pPr algn="just">
              <a:buFont typeface="Arial"/>
              <a:buChar char="•"/>
            </a:pPr>
            <a:r>
              <a:rPr lang="en-US" sz="1900" dirty="0"/>
              <a:t>Image Captioning Using A.I is an interdisciplinary field combining computer vision and natural language processing (NLP) to generate textual descriptions for images. It involves understanding the visual content in an image, extracting relevant features, and translating them into coherent and meaningful captions.</a:t>
            </a:r>
          </a:p>
          <a:p>
            <a:pPr algn="just">
              <a:buFont typeface="Arial"/>
              <a:buChar char="•"/>
            </a:pPr>
            <a:r>
              <a:rPr lang="en-US" sz="1900" dirty="0"/>
              <a:t>This process mimics human cognition, where one interprets an image and articulates it in natural language.</a:t>
            </a:r>
          </a:p>
          <a:p>
            <a:pPr algn="just">
              <a:buFont typeface="Arial"/>
              <a:buChar char="•"/>
            </a:pPr>
            <a:r>
              <a:rPr lang="en-US" sz="1900" dirty="0"/>
              <a:t>Advancements in deep learning and the use of neural network architectures, such as Convolutional Neural Networks (CNNs) for feature extraction and Recurrent Neural Networks (RNNs) or Transformers for language modeling, have made significant strides in automating this complex task.</a:t>
            </a:r>
          </a:p>
          <a:p>
            <a:pPr algn="just">
              <a:buFont typeface="Arial"/>
              <a:buChar char="•"/>
            </a:pPr>
            <a:r>
              <a:rPr lang="en-US" sz="1900" dirty="0"/>
              <a:t>This project aims to create a system that effectively interprets image data and provides accurate captions, enabling numerous applications in accessibility, content management, and human-computer interaction.</a:t>
            </a:r>
            <a:endParaRPr lang="en-IN" sz="1900" dirty="0"/>
          </a:p>
        </p:txBody>
      </p:sp>
      <p:sp>
        <p:nvSpPr>
          <p:cNvPr id="4" name="Date Placeholder 3">
            <a:extLst>
              <a:ext uri="{FF2B5EF4-FFF2-40B4-BE49-F238E27FC236}">
                <a16:creationId xmlns:a16="http://schemas.microsoft.com/office/drawing/2014/main" id="{6C57CA79-1284-1520-9E74-FA95E7988D31}"/>
              </a:ext>
            </a:extLst>
          </p:cNvPr>
          <p:cNvSpPr>
            <a:spLocks noGrp="1"/>
          </p:cNvSpPr>
          <p:nvPr>
            <p:ph type="dt" sz="half" idx="10"/>
          </p:nvPr>
        </p:nvSpPr>
        <p:spPr/>
        <p:txBody>
          <a:bodyPr/>
          <a:lstStyle/>
          <a:p>
            <a:fld id="{DB8A11C3-28ED-4F39-9F73-169D3957AC29}" type="datetime5">
              <a:rPr lang="en-US" smtClean="0"/>
              <a:t>20-Dec-24</a:t>
            </a:fld>
            <a:endParaRPr lang="en-US"/>
          </a:p>
        </p:txBody>
      </p:sp>
      <p:sp>
        <p:nvSpPr>
          <p:cNvPr id="5" name="Slide Number Placeholder 4">
            <a:extLst>
              <a:ext uri="{FF2B5EF4-FFF2-40B4-BE49-F238E27FC236}">
                <a16:creationId xmlns:a16="http://schemas.microsoft.com/office/drawing/2014/main" id="{5629C92F-5282-5C09-4CB5-B1C29FEAD990}"/>
              </a:ext>
            </a:extLst>
          </p:cNvPr>
          <p:cNvSpPr>
            <a:spLocks noGrp="1"/>
          </p:cNvSpPr>
          <p:nvPr>
            <p:ph type="sldNum" sz="quarter" idx="12"/>
          </p:nvPr>
        </p:nvSpPr>
        <p:spPr/>
        <p:txBody>
          <a:bodyPr/>
          <a:lstStyle/>
          <a:p>
            <a:fld id="{CC057153-B650-4DEB-B370-79DDCFDCE934}" type="slidenum">
              <a:rPr lang="en-US" smtClean="0"/>
              <a:t>2</a:t>
            </a:fld>
            <a:endParaRPr lang="en-US"/>
          </a:p>
        </p:txBody>
      </p:sp>
    </p:spTree>
    <p:extLst>
      <p:ext uri="{BB962C8B-B14F-4D97-AF65-F5344CB8AC3E}">
        <p14:creationId xmlns:p14="http://schemas.microsoft.com/office/powerpoint/2010/main" val="938314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23A00-D575-361A-1137-10EDA1594540}"/>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F98F34BD-AFAE-72BE-F509-95130807FFAC}"/>
              </a:ext>
            </a:extLst>
          </p:cNvPr>
          <p:cNvSpPr>
            <a:spLocks noGrp="1"/>
          </p:cNvSpPr>
          <p:nvPr>
            <p:ph type="dt" sz="half" idx="10"/>
          </p:nvPr>
        </p:nvSpPr>
        <p:spPr/>
        <p:txBody>
          <a:bodyPr/>
          <a:lstStyle/>
          <a:p>
            <a:fld id="{5863F3E3-EE6B-4397-817D-46001BD77635}" type="datetime5">
              <a:rPr lang="en-US" smtClean="0"/>
              <a:t>20-Dec-24</a:t>
            </a:fld>
            <a:endParaRPr lang="en-US"/>
          </a:p>
        </p:txBody>
      </p:sp>
      <p:sp>
        <p:nvSpPr>
          <p:cNvPr id="4" name="Slide Number Placeholder 3">
            <a:extLst>
              <a:ext uri="{FF2B5EF4-FFF2-40B4-BE49-F238E27FC236}">
                <a16:creationId xmlns:a16="http://schemas.microsoft.com/office/drawing/2014/main" id="{45D4B390-28B8-E0F9-F69E-9C8CA83FF309}"/>
              </a:ext>
            </a:extLst>
          </p:cNvPr>
          <p:cNvSpPr>
            <a:spLocks noGrp="1"/>
          </p:cNvSpPr>
          <p:nvPr>
            <p:ph type="sldNum" sz="quarter" idx="12"/>
          </p:nvPr>
        </p:nvSpPr>
        <p:spPr/>
        <p:txBody>
          <a:bodyPr/>
          <a:lstStyle/>
          <a:p>
            <a:fld id="{CC057153-B650-4DEB-B370-79DDCFDCE934}" type="slidenum">
              <a:rPr lang="en-US" smtClean="0"/>
              <a:t>20</a:t>
            </a:fld>
            <a:endParaRPr lang="en-US"/>
          </a:p>
        </p:txBody>
      </p:sp>
      <p:pic>
        <p:nvPicPr>
          <p:cNvPr id="9" name="Picture 8">
            <a:extLst>
              <a:ext uri="{FF2B5EF4-FFF2-40B4-BE49-F238E27FC236}">
                <a16:creationId xmlns:a16="http://schemas.microsoft.com/office/drawing/2014/main" id="{B706A236-66E9-B4FA-35B2-5DBAFDE411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44" y="0"/>
            <a:ext cx="12220544" cy="6335486"/>
          </a:xfrm>
          <a:prstGeom prst="rect">
            <a:avLst/>
          </a:prstGeom>
          <a:noFill/>
          <a:ln>
            <a:noFill/>
          </a:ln>
        </p:spPr>
      </p:pic>
      <p:sp>
        <p:nvSpPr>
          <p:cNvPr id="11" name="TextBox 10">
            <a:extLst>
              <a:ext uri="{FF2B5EF4-FFF2-40B4-BE49-F238E27FC236}">
                <a16:creationId xmlns:a16="http://schemas.microsoft.com/office/drawing/2014/main" id="{1CEE1242-6A47-28A7-BADA-0EA18DA1A085}"/>
              </a:ext>
            </a:extLst>
          </p:cNvPr>
          <p:cNvSpPr txBox="1"/>
          <p:nvPr/>
        </p:nvSpPr>
        <p:spPr>
          <a:xfrm>
            <a:off x="4575654" y="6405251"/>
            <a:ext cx="6112328" cy="369332"/>
          </a:xfrm>
          <a:prstGeom prst="rect">
            <a:avLst/>
          </a:prstGeom>
          <a:noFill/>
        </p:spPr>
        <p:txBody>
          <a:bodyPr wrap="square">
            <a:spAutoFit/>
          </a:bodyPr>
          <a:lstStyle/>
          <a:p>
            <a:r>
              <a:rPr lang="en-IN" sz="1800" b="1" i="1" dirty="0">
                <a:effectLst/>
                <a:latin typeface="Times New Roman" panose="02020603050405020304" pitchFamily="18" charset="0"/>
                <a:ea typeface="Calibri" panose="020F0502020204030204" pitchFamily="34" charset="0"/>
              </a:rPr>
              <a:t>Frontend – </a:t>
            </a:r>
            <a:r>
              <a:rPr lang="en-IN" sz="1800" b="1" i="1" dirty="0" err="1">
                <a:effectLst/>
                <a:latin typeface="Times New Roman" panose="02020603050405020304" pitchFamily="18" charset="0"/>
                <a:ea typeface="Calibri" panose="020F0502020204030204" pitchFamily="34" charset="0"/>
              </a:rPr>
              <a:t>Gradio</a:t>
            </a:r>
            <a:r>
              <a:rPr lang="en-IN" sz="1800" b="1" i="1" dirty="0">
                <a:effectLst/>
                <a:latin typeface="Times New Roman" panose="02020603050405020304" pitchFamily="18" charset="0"/>
                <a:ea typeface="Calibri" panose="020F0502020204030204" pitchFamily="34" charset="0"/>
              </a:rPr>
              <a:t> interface </a:t>
            </a:r>
            <a:endParaRPr lang="en-IN" dirty="0"/>
          </a:p>
        </p:txBody>
      </p:sp>
    </p:spTree>
    <p:extLst>
      <p:ext uri="{BB962C8B-B14F-4D97-AF65-F5344CB8AC3E}">
        <p14:creationId xmlns:p14="http://schemas.microsoft.com/office/powerpoint/2010/main" val="316253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0FA53-0CA2-A56A-4205-9D312347D2EC}"/>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005D42-C726-3417-7E93-21072929E7DE}"/>
              </a:ext>
            </a:extLst>
          </p:cNvPr>
          <p:cNvSpPr>
            <a:spLocks noGrp="1"/>
          </p:cNvSpPr>
          <p:nvPr>
            <p:ph type="sldNum" sz="quarter" idx="12"/>
          </p:nvPr>
        </p:nvSpPr>
        <p:spPr/>
        <p:txBody>
          <a:bodyPr/>
          <a:lstStyle/>
          <a:p>
            <a:fld id="{CC057153-B650-4DEB-B370-79DDCFDCE934}" type="slidenum">
              <a:rPr lang="en-US" smtClean="0"/>
              <a:t>21</a:t>
            </a:fld>
            <a:endParaRPr lang="en-US"/>
          </a:p>
        </p:txBody>
      </p:sp>
      <p:sp>
        <p:nvSpPr>
          <p:cNvPr id="10" name="TextBox 9">
            <a:extLst>
              <a:ext uri="{FF2B5EF4-FFF2-40B4-BE49-F238E27FC236}">
                <a16:creationId xmlns:a16="http://schemas.microsoft.com/office/drawing/2014/main" id="{F8C51B1D-2FAC-169A-F345-9238EECE69C2}"/>
              </a:ext>
            </a:extLst>
          </p:cNvPr>
          <p:cNvSpPr txBox="1"/>
          <p:nvPr/>
        </p:nvSpPr>
        <p:spPr>
          <a:xfrm>
            <a:off x="261258" y="903906"/>
            <a:ext cx="3037114" cy="201593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gn="just"/>
            <a:r>
              <a:rPr lang="en-IN" sz="2500" b="1" i="1" dirty="0">
                <a:effectLst/>
                <a:ea typeface="Calibri" panose="020F0502020204030204" pitchFamily="34" charset="0"/>
              </a:rPr>
              <a:t>Results : </a:t>
            </a:r>
            <a:r>
              <a:rPr lang="en-IN" sz="2500" b="1" dirty="0">
                <a:effectLst/>
                <a:ea typeface="Calibri" panose="020F0502020204030204" pitchFamily="34" charset="0"/>
              </a:rPr>
              <a:t>Caption Generated for the below image: “two people on snow covered”</a:t>
            </a:r>
            <a:endParaRPr lang="en-IN" sz="2500" dirty="0"/>
          </a:p>
        </p:txBody>
      </p:sp>
      <p:pic>
        <p:nvPicPr>
          <p:cNvPr id="11" name="Picture 10">
            <a:extLst>
              <a:ext uri="{FF2B5EF4-FFF2-40B4-BE49-F238E27FC236}">
                <a16:creationId xmlns:a16="http://schemas.microsoft.com/office/drawing/2014/main" id="{6B3E9B9A-1B3C-84C1-92AC-284FAAA51B57}"/>
              </a:ext>
            </a:extLst>
          </p:cNvPr>
          <p:cNvPicPr>
            <a:picLocks noChangeAspect="1"/>
          </p:cNvPicPr>
          <p:nvPr/>
        </p:nvPicPr>
        <p:blipFill rotWithShape="1">
          <a:blip r:embed="rId2">
            <a:extLst>
              <a:ext uri="{28A0092B-C50C-407E-A947-70E740481C1C}">
                <a14:useLocalDpi xmlns:a14="http://schemas.microsoft.com/office/drawing/2010/main" val="0"/>
              </a:ext>
            </a:extLst>
          </a:blip>
          <a:srcRect b="15617"/>
          <a:stretch/>
        </p:blipFill>
        <p:spPr bwMode="auto">
          <a:xfrm>
            <a:off x="3439886" y="0"/>
            <a:ext cx="8752114" cy="6857999"/>
          </a:xfrm>
          <a:prstGeom prst="rect">
            <a:avLst/>
          </a:prstGeom>
          <a:noFill/>
          <a:ln>
            <a:noFill/>
          </a:ln>
          <a:extLst>
            <a:ext uri="{53640926-AAD7-44D8-BBD7-CCE9431645EC}">
              <a14:shadowObscured xmlns:a14="http://schemas.microsoft.com/office/drawing/2010/main"/>
            </a:ext>
          </a:extLst>
        </p:spPr>
      </p:pic>
      <p:sp>
        <p:nvSpPr>
          <p:cNvPr id="12" name="Date Placeholder 11">
            <a:extLst>
              <a:ext uri="{FF2B5EF4-FFF2-40B4-BE49-F238E27FC236}">
                <a16:creationId xmlns:a16="http://schemas.microsoft.com/office/drawing/2014/main" id="{2B325D62-4975-A708-F76D-1F157C44EBF9}"/>
              </a:ext>
            </a:extLst>
          </p:cNvPr>
          <p:cNvSpPr>
            <a:spLocks noGrp="1"/>
          </p:cNvSpPr>
          <p:nvPr>
            <p:ph type="dt" sz="half" idx="10"/>
          </p:nvPr>
        </p:nvSpPr>
        <p:spPr/>
        <p:txBody>
          <a:bodyPr/>
          <a:lstStyle/>
          <a:p>
            <a:fld id="{579707A6-3779-4BAD-BC4A-C2D57B1C6978}" type="datetime5">
              <a:rPr lang="en-US" smtClean="0"/>
              <a:t>20-Dec-24</a:t>
            </a:fld>
            <a:endParaRPr lang="en-US"/>
          </a:p>
        </p:txBody>
      </p:sp>
    </p:spTree>
    <p:extLst>
      <p:ext uri="{BB962C8B-B14F-4D97-AF65-F5344CB8AC3E}">
        <p14:creationId xmlns:p14="http://schemas.microsoft.com/office/powerpoint/2010/main" val="2463963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6C2BD-5160-0096-18FC-BA03E789C2E0}"/>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CFD16F-DECF-2221-A3FE-73FC98EC4BC4}"/>
              </a:ext>
            </a:extLst>
          </p:cNvPr>
          <p:cNvSpPr>
            <a:spLocks noGrp="1"/>
          </p:cNvSpPr>
          <p:nvPr>
            <p:ph type="sldNum" sz="quarter" idx="12"/>
          </p:nvPr>
        </p:nvSpPr>
        <p:spPr/>
        <p:txBody>
          <a:bodyPr/>
          <a:lstStyle/>
          <a:p>
            <a:fld id="{CC057153-B650-4DEB-B370-79DDCFDCE934}" type="slidenum">
              <a:rPr lang="en-US" smtClean="0"/>
              <a:t>22</a:t>
            </a:fld>
            <a:endParaRPr lang="en-US"/>
          </a:p>
        </p:txBody>
      </p:sp>
      <p:sp>
        <p:nvSpPr>
          <p:cNvPr id="10" name="TextBox 9">
            <a:extLst>
              <a:ext uri="{FF2B5EF4-FFF2-40B4-BE49-F238E27FC236}">
                <a16:creationId xmlns:a16="http://schemas.microsoft.com/office/drawing/2014/main" id="{6BE807E7-991B-28C3-1CD9-9438721710E8}"/>
              </a:ext>
            </a:extLst>
          </p:cNvPr>
          <p:cNvSpPr txBox="1"/>
          <p:nvPr/>
        </p:nvSpPr>
        <p:spPr>
          <a:xfrm>
            <a:off x="261258" y="903906"/>
            <a:ext cx="3037114" cy="2015936"/>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just"/>
            <a:r>
              <a:rPr lang="en-IN" sz="2500" b="1" i="1" dirty="0">
                <a:effectLst/>
                <a:ea typeface="Calibri" panose="020F0502020204030204" pitchFamily="34" charset="0"/>
              </a:rPr>
              <a:t>Results : </a:t>
            </a:r>
            <a:r>
              <a:rPr lang="en-IN" sz="2500" b="1" dirty="0">
                <a:effectLst/>
                <a:ea typeface="Calibri" panose="020F0502020204030204" pitchFamily="34" charset="0"/>
              </a:rPr>
              <a:t>Caption Generated for the below image: “dog running through snow”</a:t>
            </a:r>
            <a:endParaRPr lang="en-IN" sz="2500" dirty="0"/>
          </a:p>
        </p:txBody>
      </p:sp>
      <p:pic>
        <p:nvPicPr>
          <p:cNvPr id="2" name="Picture 1">
            <a:extLst>
              <a:ext uri="{FF2B5EF4-FFF2-40B4-BE49-F238E27FC236}">
                <a16:creationId xmlns:a16="http://schemas.microsoft.com/office/drawing/2014/main" id="{BAE5CD1B-23CB-1670-54D9-5E6D3ACBD9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1657" y="0"/>
            <a:ext cx="8730343" cy="6858000"/>
          </a:xfrm>
          <a:prstGeom prst="rect">
            <a:avLst/>
          </a:prstGeom>
          <a:noFill/>
          <a:ln>
            <a:noFill/>
          </a:ln>
        </p:spPr>
      </p:pic>
      <p:sp>
        <p:nvSpPr>
          <p:cNvPr id="3" name="Date Placeholder 2">
            <a:extLst>
              <a:ext uri="{FF2B5EF4-FFF2-40B4-BE49-F238E27FC236}">
                <a16:creationId xmlns:a16="http://schemas.microsoft.com/office/drawing/2014/main" id="{ED0BB548-5A9F-659F-0E83-9C6CF5D98370}"/>
              </a:ext>
            </a:extLst>
          </p:cNvPr>
          <p:cNvSpPr>
            <a:spLocks noGrp="1"/>
          </p:cNvSpPr>
          <p:nvPr>
            <p:ph type="dt" sz="half" idx="10"/>
          </p:nvPr>
        </p:nvSpPr>
        <p:spPr/>
        <p:txBody>
          <a:bodyPr/>
          <a:lstStyle/>
          <a:p>
            <a:fld id="{1345C76A-6FAA-44C1-9005-8D877CC77C69}" type="datetime5">
              <a:rPr lang="en-US" smtClean="0"/>
              <a:t>20-Dec-24</a:t>
            </a:fld>
            <a:endParaRPr lang="en-US"/>
          </a:p>
        </p:txBody>
      </p:sp>
    </p:spTree>
    <p:extLst>
      <p:ext uri="{BB962C8B-B14F-4D97-AF65-F5344CB8AC3E}">
        <p14:creationId xmlns:p14="http://schemas.microsoft.com/office/powerpoint/2010/main" val="917889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C711C-1A82-ECD5-EAAE-0565D697B398}"/>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B7DDED8-712D-BE02-BF21-0624C2A5E772}"/>
              </a:ext>
            </a:extLst>
          </p:cNvPr>
          <p:cNvSpPr>
            <a:spLocks noGrp="1"/>
          </p:cNvSpPr>
          <p:nvPr>
            <p:ph type="sldNum" sz="quarter" idx="12"/>
          </p:nvPr>
        </p:nvSpPr>
        <p:spPr/>
        <p:txBody>
          <a:bodyPr/>
          <a:lstStyle/>
          <a:p>
            <a:fld id="{CC057153-B650-4DEB-B370-79DDCFDCE934}" type="slidenum">
              <a:rPr lang="en-US" smtClean="0"/>
              <a:t>23</a:t>
            </a:fld>
            <a:endParaRPr lang="en-US" dirty="0"/>
          </a:p>
        </p:txBody>
      </p:sp>
      <p:sp>
        <p:nvSpPr>
          <p:cNvPr id="10" name="TextBox 9">
            <a:extLst>
              <a:ext uri="{FF2B5EF4-FFF2-40B4-BE49-F238E27FC236}">
                <a16:creationId xmlns:a16="http://schemas.microsoft.com/office/drawing/2014/main" id="{48F691B7-DF02-D184-57AD-B2C2180D89E6}"/>
              </a:ext>
            </a:extLst>
          </p:cNvPr>
          <p:cNvSpPr txBox="1"/>
          <p:nvPr/>
        </p:nvSpPr>
        <p:spPr>
          <a:xfrm>
            <a:off x="261258" y="903906"/>
            <a:ext cx="3037114" cy="2015936"/>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just"/>
            <a:r>
              <a:rPr lang="en-IN" sz="2500" b="1" i="1" dirty="0">
                <a:effectLst/>
                <a:ea typeface="Calibri" panose="020F0502020204030204" pitchFamily="34" charset="0"/>
              </a:rPr>
              <a:t>Results : </a:t>
            </a:r>
            <a:r>
              <a:rPr lang="en-IN" sz="2500" b="1" dirty="0">
                <a:effectLst/>
                <a:ea typeface="Calibri" panose="020F0502020204030204" pitchFamily="34" charset="0"/>
              </a:rPr>
              <a:t>Caption Generated for the below image: “mountain biker rides down hill”</a:t>
            </a:r>
            <a:endParaRPr lang="en-IN" sz="2500" dirty="0"/>
          </a:p>
        </p:txBody>
      </p:sp>
      <p:pic>
        <p:nvPicPr>
          <p:cNvPr id="3" name="Picture 2">
            <a:extLst>
              <a:ext uri="{FF2B5EF4-FFF2-40B4-BE49-F238E27FC236}">
                <a16:creationId xmlns:a16="http://schemas.microsoft.com/office/drawing/2014/main" id="{69312DAA-0F85-971A-4616-DF7D02BC77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0771" y="-107135"/>
            <a:ext cx="8711229" cy="6965135"/>
          </a:xfrm>
          <a:prstGeom prst="rect">
            <a:avLst/>
          </a:prstGeom>
          <a:noFill/>
          <a:ln>
            <a:noFill/>
          </a:ln>
        </p:spPr>
      </p:pic>
      <p:sp>
        <p:nvSpPr>
          <p:cNvPr id="4" name="Date Placeholder 3">
            <a:extLst>
              <a:ext uri="{FF2B5EF4-FFF2-40B4-BE49-F238E27FC236}">
                <a16:creationId xmlns:a16="http://schemas.microsoft.com/office/drawing/2014/main" id="{4EC74F49-1AD5-AA1D-31DA-58BC479E9E3E}"/>
              </a:ext>
            </a:extLst>
          </p:cNvPr>
          <p:cNvSpPr>
            <a:spLocks noGrp="1"/>
          </p:cNvSpPr>
          <p:nvPr>
            <p:ph type="dt" sz="half" idx="10"/>
          </p:nvPr>
        </p:nvSpPr>
        <p:spPr/>
        <p:txBody>
          <a:bodyPr/>
          <a:lstStyle/>
          <a:p>
            <a:fld id="{A74C8384-5685-4AD6-95DF-6A5D11ED36D2}" type="datetime5">
              <a:rPr lang="en-US" smtClean="0"/>
              <a:t>20-Dec-24</a:t>
            </a:fld>
            <a:endParaRPr lang="en-US"/>
          </a:p>
        </p:txBody>
      </p:sp>
    </p:spTree>
    <p:extLst>
      <p:ext uri="{BB962C8B-B14F-4D97-AF65-F5344CB8AC3E}">
        <p14:creationId xmlns:p14="http://schemas.microsoft.com/office/powerpoint/2010/main" val="409813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63F6E-DF47-163A-D76F-41B9EF46E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CA3CD-6A5C-C602-EE4F-46EBAAF7A48F}"/>
              </a:ext>
            </a:extLst>
          </p:cNvPr>
          <p:cNvSpPr>
            <a:spLocks noGrp="1"/>
          </p:cNvSpPr>
          <p:nvPr>
            <p:ph type="title"/>
          </p:nvPr>
        </p:nvSpPr>
        <p:spPr>
          <a:xfrm>
            <a:off x="925284" y="102326"/>
            <a:ext cx="10653578" cy="1132258"/>
          </a:xfrm>
        </p:spPr>
        <p:txBody>
          <a:bodyPr/>
          <a:lstStyle/>
          <a:p>
            <a:r>
              <a:rPr lang="en-US" sz="3600" b="1" dirty="0">
                <a:solidFill>
                  <a:srgbClr val="FF0000"/>
                </a:solidFill>
                <a:effectLst/>
                <a:latin typeface="+mn-lt"/>
                <a:ea typeface="Times New Roman" panose="02020603050405020304" pitchFamily="18" charset="0"/>
              </a:rPr>
              <a:t>Conclusion</a:t>
            </a:r>
            <a:endParaRPr lang="en-US" dirty="0">
              <a:solidFill>
                <a:srgbClr val="FF0000"/>
              </a:solidFill>
              <a:latin typeface="+mn-lt"/>
            </a:endParaRPr>
          </a:p>
        </p:txBody>
      </p:sp>
      <p:sp>
        <p:nvSpPr>
          <p:cNvPr id="3" name="Content Placeholder 2">
            <a:extLst>
              <a:ext uri="{FF2B5EF4-FFF2-40B4-BE49-F238E27FC236}">
                <a16:creationId xmlns:a16="http://schemas.microsoft.com/office/drawing/2014/main" id="{A0CD9570-E3ED-88E6-F308-60DA137FC929}"/>
              </a:ext>
            </a:extLst>
          </p:cNvPr>
          <p:cNvSpPr>
            <a:spLocks noGrp="1"/>
          </p:cNvSpPr>
          <p:nvPr>
            <p:ph idx="1"/>
          </p:nvPr>
        </p:nvSpPr>
        <p:spPr>
          <a:xfrm>
            <a:off x="925284" y="857734"/>
            <a:ext cx="10573896" cy="4903045"/>
          </a:xfrm>
        </p:spPr>
        <p:txBody>
          <a:bodyPr vert="horz" lIns="91440" tIns="45720" rIns="91440" bIns="45720" rtlCol="0" anchor="t">
            <a:noAutofit/>
          </a:bodyPr>
          <a:lstStyle/>
          <a:p>
            <a:pPr marL="0" indent="0" algn="just">
              <a:buNone/>
            </a:pPr>
            <a:r>
              <a:rPr lang="en-US" sz="1600" b="1" dirty="0"/>
              <a:t>Bridging Visual and Textual Understanding:</a:t>
            </a:r>
          </a:p>
          <a:p>
            <a:pPr algn="just"/>
            <a:r>
              <a:rPr lang="en-US" sz="1600" dirty="0"/>
              <a:t>The project uses deep learning to connect visual and textual data through image captioning.</a:t>
            </a:r>
          </a:p>
          <a:p>
            <a:pPr marL="0" indent="0" algn="just">
              <a:buNone/>
            </a:pPr>
            <a:r>
              <a:rPr lang="en-US" sz="1600" b="1" dirty="0"/>
              <a:t>Model Utilization:</a:t>
            </a:r>
          </a:p>
          <a:p>
            <a:pPr algn="just"/>
            <a:r>
              <a:rPr lang="en-US" sz="1600" dirty="0"/>
              <a:t>CNNs are employed for feature extraction, while LSTMs handle caption generation, ensuring meaningful and contextually relevant captions.</a:t>
            </a:r>
          </a:p>
          <a:p>
            <a:pPr marL="0" indent="0" algn="just">
              <a:buNone/>
            </a:pPr>
            <a:r>
              <a:rPr lang="en-US" sz="1600" b="1" dirty="0"/>
              <a:t>Cost-Effective Solution:</a:t>
            </a:r>
          </a:p>
          <a:p>
            <a:pPr algn="just"/>
            <a:r>
              <a:rPr lang="en-US" sz="1600" dirty="0"/>
              <a:t>Provides an efficient and affordable method for automating visual content descriptions, benefiting fields like accessibility, content creation, and multimedia management.</a:t>
            </a:r>
          </a:p>
          <a:p>
            <a:pPr marL="0" indent="0" algn="just">
              <a:buNone/>
            </a:pPr>
            <a:r>
              <a:rPr lang="en-US" sz="1600" b="1" dirty="0"/>
              <a:t>Future Improvements:</a:t>
            </a:r>
          </a:p>
          <a:p>
            <a:pPr algn="just"/>
            <a:r>
              <a:rPr lang="en-US" sz="1600" dirty="0"/>
              <a:t>Expand the dataset for greater diversity.</a:t>
            </a:r>
          </a:p>
          <a:p>
            <a:pPr algn="just"/>
            <a:r>
              <a:rPr lang="en-US" sz="1600" dirty="0"/>
              <a:t>Explore advanced architectures, such as transformer-based models.</a:t>
            </a:r>
          </a:p>
          <a:p>
            <a:pPr algn="just"/>
            <a:r>
              <a:rPr lang="en-US" sz="1600" dirty="0"/>
              <a:t>Integrate the system into user-friendly platforms like mobile or web applications.</a:t>
            </a:r>
          </a:p>
          <a:p>
            <a:pPr marL="0" indent="0" algn="just">
              <a:buNone/>
            </a:pPr>
            <a:r>
              <a:rPr lang="en-US" sz="1600" b="1" dirty="0"/>
              <a:t>Significance:</a:t>
            </a:r>
          </a:p>
          <a:p>
            <a:pPr algn="just"/>
            <a:r>
              <a:rPr lang="en-US" sz="1600" dirty="0"/>
              <a:t>Establishes a foundation for AI-driven image understanding, with potential to transform visual data interpretation and utilization across various domains.</a:t>
            </a:r>
          </a:p>
        </p:txBody>
      </p:sp>
      <p:sp>
        <p:nvSpPr>
          <p:cNvPr id="4" name="Date Placeholder 3">
            <a:extLst>
              <a:ext uri="{FF2B5EF4-FFF2-40B4-BE49-F238E27FC236}">
                <a16:creationId xmlns:a16="http://schemas.microsoft.com/office/drawing/2014/main" id="{5E1C8E97-68DA-F80A-E75D-DD29783F87BA}"/>
              </a:ext>
            </a:extLst>
          </p:cNvPr>
          <p:cNvSpPr>
            <a:spLocks noGrp="1"/>
          </p:cNvSpPr>
          <p:nvPr>
            <p:ph type="dt" sz="half" idx="10"/>
          </p:nvPr>
        </p:nvSpPr>
        <p:spPr/>
        <p:txBody>
          <a:bodyPr/>
          <a:lstStyle/>
          <a:p>
            <a:fld id="{50F86C86-078E-4068-9610-BDFD7CFA01EE}" type="datetime5">
              <a:rPr lang="en-US" smtClean="0"/>
              <a:t>20-Dec-24</a:t>
            </a:fld>
            <a:endParaRPr lang="en-US"/>
          </a:p>
        </p:txBody>
      </p:sp>
      <p:sp>
        <p:nvSpPr>
          <p:cNvPr id="5" name="Slide Number Placeholder 4">
            <a:extLst>
              <a:ext uri="{FF2B5EF4-FFF2-40B4-BE49-F238E27FC236}">
                <a16:creationId xmlns:a16="http://schemas.microsoft.com/office/drawing/2014/main" id="{7D58F13F-6904-D069-001F-5A9DE71567C3}"/>
              </a:ext>
            </a:extLst>
          </p:cNvPr>
          <p:cNvSpPr>
            <a:spLocks noGrp="1"/>
          </p:cNvSpPr>
          <p:nvPr>
            <p:ph type="sldNum" sz="quarter" idx="12"/>
          </p:nvPr>
        </p:nvSpPr>
        <p:spPr/>
        <p:txBody>
          <a:bodyPr/>
          <a:lstStyle/>
          <a:p>
            <a:fld id="{CC057153-B650-4DEB-B370-79DDCFDCE934}" type="slidenum">
              <a:rPr lang="en-US" smtClean="0"/>
              <a:t>24</a:t>
            </a:fld>
            <a:endParaRPr lang="en-US"/>
          </a:p>
        </p:txBody>
      </p:sp>
    </p:spTree>
    <p:extLst>
      <p:ext uri="{BB962C8B-B14F-4D97-AF65-F5344CB8AC3E}">
        <p14:creationId xmlns:p14="http://schemas.microsoft.com/office/powerpoint/2010/main" val="874876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A683-7019-F1D1-3736-071DDFFDE1BF}"/>
              </a:ext>
            </a:extLst>
          </p:cNvPr>
          <p:cNvSpPr>
            <a:spLocks noGrp="1"/>
          </p:cNvSpPr>
          <p:nvPr>
            <p:ph type="title"/>
          </p:nvPr>
        </p:nvSpPr>
        <p:spPr>
          <a:xfrm>
            <a:off x="1095974" y="548640"/>
            <a:ext cx="10653578" cy="1132258"/>
          </a:xfrm>
        </p:spPr>
        <p:txBody>
          <a:bodyPr/>
          <a:lstStyle/>
          <a:p>
            <a:r>
              <a:rPr lang="en-US" sz="3600" b="1" dirty="0">
                <a:solidFill>
                  <a:srgbClr val="FF0000"/>
                </a:solidFill>
                <a:effectLst/>
                <a:latin typeface="Times New Roman" panose="02020603050405020304" pitchFamily="18" charset="0"/>
                <a:ea typeface="Times New Roman" panose="02020603050405020304" pitchFamily="18" charset="0"/>
              </a:rPr>
              <a:t>REFERENCES</a:t>
            </a:r>
            <a:endParaRPr lang="en-US" dirty="0">
              <a:solidFill>
                <a:srgbClr val="FF0000"/>
              </a:solidFill>
            </a:endParaRPr>
          </a:p>
        </p:txBody>
      </p:sp>
      <p:sp>
        <p:nvSpPr>
          <p:cNvPr id="3" name="Content Placeholder 2">
            <a:extLst>
              <a:ext uri="{FF2B5EF4-FFF2-40B4-BE49-F238E27FC236}">
                <a16:creationId xmlns:a16="http://schemas.microsoft.com/office/drawing/2014/main" id="{DBAC7B89-BB63-2EFE-FF1C-635880891D58}"/>
              </a:ext>
            </a:extLst>
          </p:cNvPr>
          <p:cNvSpPr>
            <a:spLocks noGrp="1"/>
          </p:cNvSpPr>
          <p:nvPr>
            <p:ph idx="1"/>
          </p:nvPr>
        </p:nvSpPr>
        <p:spPr>
          <a:xfrm>
            <a:off x="1095973" y="1615428"/>
            <a:ext cx="10653579" cy="4903045"/>
          </a:xfrm>
        </p:spPr>
        <p:txBody>
          <a:bodyPr vert="horz" lIns="91440" tIns="45720" rIns="91440" bIns="45720" rtlCol="0" anchor="t">
            <a:noAutofit/>
          </a:bodyPr>
          <a:lstStyle/>
          <a:p>
            <a:pPr marL="0" indent="0" algn="just">
              <a:buNone/>
            </a:pPr>
            <a:r>
              <a:rPr lang="en-US" sz="1600" dirty="0"/>
              <a:t>[1]. Xu, K., Ba, J. L., Kiros, R., Cho, K., Courville, A., </a:t>
            </a:r>
            <a:r>
              <a:rPr lang="en-US" sz="1600" dirty="0" err="1"/>
              <a:t>Salakhutdinov</a:t>
            </a:r>
            <a:r>
              <a:rPr lang="en-US" sz="1600" dirty="0"/>
              <a:t>, R., </a:t>
            </a:r>
            <a:r>
              <a:rPr lang="en-US" sz="1600" dirty="0" err="1"/>
              <a:t>Zemel</a:t>
            </a:r>
            <a:r>
              <a:rPr lang="en-US" sz="1600" dirty="0"/>
              <a:t>, R., &amp; Bengio, Y. (2015). Show, Attend and Tell: Neural Image Caption Generation with Visual Attention. Proceedings of the International Conference on Machine Learning (ICML), 2048–2057.</a:t>
            </a:r>
          </a:p>
          <a:p>
            <a:pPr marL="0" indent="0" algn="just">
              <a:buNone/>
            </a:pPr>
            <a:r>
              <a:rPr lang="en-US" sz="1600" dirty="0"/>
              <a:t>[2]. </a:t>
            </a:r>
            <a:r>
              <a:rPr lang="en-US" sz="1600" dirty="0" err="1"/>
              <a:t>Vinyals</a:t>
            </a:r>
            <a:r>
              <a:rPr lang="en-US" sz="1600" dirty="0"/>
              <a:t>, O., </a:t>
            </a:r>
            <a:r>
              <a:rPr lang="en-US" sz="1600" dirty="0" err="1"/>
              <a:t>Toshev</a:t>
            </a:r>
            <a:r>
              <a:rPr lang="en-US" sz="1600" dirty="0"/>
              <a:t>, A., Bengio, S., &amp; Erhan, D. (2015). Show and Tell: A Neural Image Caption Generator. Proceedings of the IEEE Conference on Computer Vision and Pattern Recognition (CVPR), 3156–3164.</a:t>
            </a:r>
          </a:p>
          <a:p>
            <a:pPr marL="0" indent="0" algn="just">
              <a:buNone/>
            </a:pPr>
            <a:r>
              <a:rPr lang="en-US" sz="1600" dirty="0"/>
              <a:t>[3]. Vaswani, A., </a:t>
            </a:r>
            <a:r>
              <a:rPr lang="en-US" sz="1600" dirty="0" err="1"/>
              <a:t>Shazeer</a:t>
            </a:r>
            <a:r>
              <a:rPr lang="en-US" sz="1600" dirty="0"/>
              <a:t>, N., Parmar, N., </a:t>
            </a:r>
            <a:r>
              <a:rPr lang="en-US" sz="1600" dirty="0" err="1"/>
              <a:t>Uszkoreit</a:t>
            </a:r>
            <a:r>
              <a:rPr lang="en-US" sz="1600" dirty="0"/>
              <a:t>, J., Jones, L., Gomez, A. N., Kaiser, Ł., &amp; </a:t>
            </a:r>
            <a:r>
              <a:rPr lang="en-US" sz="1600" dirty="0" err="1"/>
              <a:t>Polosukhin</a:t>
            </a:r>
            <a:r>
              <a:rPr lang="en-US" sz="1600" dirty="0"/>
              <a:t>, I. (2017). Attention Is All You Need. Advances in Neural Information Processing Systems (</a:t>
            </a:r>
            <a:r>
              <a:rPr lang="en-US" sz="1600" dirty="0" err="1"/>
              <a:t>NeurIPS</a:t>
            </a:r>
            <a:r>
              <a:rPr lang="en-US" sz="1600" dirty="0"/>
              <a:t>), 30, 5998–6008.</a:t>
            </a:r>
          </a:p>
          <a:p>
            <a:pPr marL="0" indent="0" algn="just">
              <a:buNone/>
            </a:pPr>
            <a:r>
              <a:rPr lang="en-US" sz="1600" dirty="0"/>
              <a:t>[4.] Lu, J., Xiong, C., Parikh, D., &amp; </a:t>
            </a:r>
            <a:r>
              <a:rPr lang="en-US" sz="1600" dirty="0" err="1"/>
              <a:t>Socher</a:t>
            </a:r>
            <a:r>
              <a:rPr lang="en-US" sz="1600" dirty="0"/>
              <a:t>, R. (2017). Knowing When to Look: Adaptive Attention for Visual Captioning. Proceedings of the IEEE Conference on Computer Vision and Pattern Recognition (CVPR), 375–383.</a:t>
            </a:r>
          </a:p>
          <a:p>
            <a:pPr marL="0" indent="0" algn="just">
              <a:buNone/>
            </a:pPr>
            <a:r>
              <a:rPr lang="en-US" sz="1600" dirty="0"/>
              <a:t>[5]. Mao, J., Xu, W., Yang, Y., Wang, J., Huang, Z., &amp; Yuille, A. L. (2015). Deep Captioning with Multimodal Recurrent Neural Networks (m-RNN). International Conference on Learning Representations (ICLR).</a:t>
            </a:r>
          </a:p>
          <a:p>
            <a:pPr marL="0" indent="0" algn="just">
              <a:buNone/>
            </a:pPr>
            <a:endParaRPr lang="en-US" sz="1600" dirty="0"/>
          </a:p>
        </p:txBody>
      </p:sp>
      <p:sp>
        <p:nvSpPr>
          <p:cNvPr id="4" name="Date Placeholder 3">
            <a:extLst>
              <a:ext uri="{FF2B5EF4-FFF2-40B4-BE49-F238E27FC236}">
                <a16:creationId xmlns:a16="http://schemas.microsoft.com/office/drawing/2014/main" id="{658502DF-357A-14E9-50C2-8B957DF02BB8}"/>
              </a:ext>
            </a:extLst>
          </p:cNvPr>
          <p:cNvSpPr>
            <a:spLocks noGrp="1"/>
          </p:cNvSpPr>
          <p:nvPr>
            <p:ph type="dt" sz="half" idx="10"/>
          </p:nvPr>
        </p:nvSpPr>
        <p:spPr/>
        <p:txBody>
          <a:bodyPr/>
          <a:lstStyle/>
          <a:p>
            <a:fld id="{F61E2E9E-8CEB-45F7-8734-D632C8109504}" type="datetime5">
              <a:rPr lang="en-US" smtClean="0"/>
              <a:t>20-Dec-24</a:t>
            </a:fld>
            <a:endParaRPr lang="en-US"/>
          </a:p>
        </p:txBody>
      </p:sp>
      <p:sp>
        <p:nvSpPr>
          <p:cNvPr id="5" name="Slide Number Placeholder 4">
            <a:extLst>
              <a:ext uri="{FF2B5EF4-FFF2-40B4-BE49-F238E27FC236}">
                <a16:creationId xmlns:a16="http://schemas.microsoft.com/office/drawing/2014/main" id="{57A3D30F-4129-F33B-5F86-45A63BFE6238}"/>
              </a:ext>
            </a:extLst>
          </p:cNvPr>
          <p:cNvSpPr>
            <a:spLocks noGrp="1"/>
          </p:cNvSpPr>
          <p:nvPr>
            <p:ph type="sldNum" sz="quarter" idx="12"/>
          </p:nvPr>
        </p:nvSpPr>
        <p:spPr/>
        <p:txBody>
          <a:bodyPr/>
          <a:lstStyle/>
          <a:p>
            <a:fld id="{CC057153-B650-4DEB-B370-79DDCFDCE934}" type="slidenum">
              <a:rPr lang="en-US" smtClean="0"/>
              <a:t>25</a:t>
            </a:fld>
            <a:endParaRPr lang="en-US"/>
          </a:p>
        </p:txBody>
      </p:sp>
    </p:spTree>
    <p:extLst>
      <p:ext uri="{BB962C8B-B14F-4D97-AF65-F5344CB8AC3E}">
        <p14:creationId xmlns:p14="http://schemas.microsoft.com/office/powerpoint/2010/main" val="846471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66218"/>
            <a:ext cx="10515600" cy="1325563"/>
          </a:xfrm>
        </p:spPr>
        <p:txBody>
          <a:bodyPr>
            <a:normAutofit/>
          </a:bodyPr>
          <a:lstStyle/>
          <a:p>
            <a:pPr algn="ctr"/>
            <a:r>
              <a:rPr lang="en-US" sz="6600" dirty="0"/>
              <a:t>Thank You</a:t>
            </a:r>
            <a:endParaRPr lang="en-IN" sz="6600" dirty="0"/>
          </a:p>
        </p:txBody>
      </p:sp>
      <p:sp>
        <p:nvSpPr>
          <p:cNvPr id="2" name="Date Placeholder 1">
            <a:extLst>
              <a:ext uri="{FF2B5EF4-FFF2-40B4-BE49-F238E27FC236}">
                <a16:creationId xmlns:a16="http://schemas.microsoft.com/office/drawing/2014/main" id="{F86D76D3-786C-FA1C-5099-A7396F5DFA41}"/>
              </a:ext>
            </a:extLst>
          </p:cNvPr>
          <p:cNvSpPr>
            <a:spLocks noGrp="1"/>
          </p:cNvSpPr>
          <p:nvPr>
            <p:ph type="dt" sz="half" idx="10"/>
          </p:nvPr>
        </p:nvSpPr>
        <p:spPr/>
        <p:txBody>
          <a:bodyPr/>
          <a:lstStyle/>
          <a:p>
            <a:fld id="{1D3527A5-3DF4-4BEF-8D44-44DAF4D32E19}" type="datetime5">
              <a:rPr lang="en-US" smtClean="0"/>
              <a:t>20-Dec-24</a:t>
            </a:fld>
            <a:endParaRPr lang="en-US"/>
          </a:p>
        </p:txBody>
      </p:sp>
      <p:sp>
        <p:nvSpPr>
          <p:cNvPr id="3" name="Slide Number Placeholder 2">
            <a:extLst>
              <a:ext uri="{FF2B5EF4-FFF2-40B4-BE49-F238E27FC236}">
                <a16:creationId xmlns:a16="http://schemas.microsoft.com/office/drawing/2014/main" id="{F4C3A14A-1B4E-9BF8-27F5-DFC6319B11AC}"/>
              </a:ext>
            </a:extLst>
          </p:cNvPr>
          <p:cNvSpPr>
            <a:spLocks noGrp="1"/>
          </p:cNvSpPr>
          <p:nvPr>
            <p:ph type="sldNum" sz="quarter" idx="12"/>
          </p:nvPr>
        </p:nvSpPr>
        <p:spPr/>
        <p:txBody>
          <a:bodyPr/>
          <a:lstStyle/>
          <a:p>
            <a:fld id="{CC057153-B650-4DEB-B370-79DDCFDCE934}" type="slidenum">
              <a:rPr lang="en-US" smtClean="0"/>
              <a:t>26</a:t>
            </a:fld>
            <a:endParaRPr lang="en-US"/>
          </a:p>
        </p:txBody>
      </p:sp>
    </p:spTree>
    <p:extLst>
      <p:ext uri="{BB962C8B-B14F-4D97-AF65-F5344CB8AC3E}">
        <p14:creationId xmlns:p14="http://schemas.microsoft.com/office/powerpoint/2010/main" val="291096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767" y="393250"/>
            <a:ext cx="10353761" cy="632901"/>
          </a:xfrm>
        </p:spPr>
        <p:txBody>
          <a:bodyPr>
            <a:normAutofit/>
          </a:bodyPr>
          <a:lstStyle/>
          <a:p>
            <a:r>
              <a:rPr lang="en-US" sz="3100" b="1" dirty="0">
                <a:solidFill>
                  <a:srgbClr val="FF0000"/>
                </a:solidFill>
              </a:rPr>
              <a:t>Problem statement:</a:t>
            </a:r>
            <a:endParaRPr lang="en-IN" sz="3100" dirty="0">
              <a:solidFill>
                <a:srgbClr val="FF0000"/>
              </a:solidFill>
            </a:endParaRPr>
          </a:p>
        </p:txBody>
      </p:sp>
      <p:sp>
        <p:nvSpPr>
          <p:cNvPr id="3" name="Content Placeholder 2"/>
          <p:cNvSpPr>
            <a:spLocks noGrp="1"/>
          </p:cNvSpPr>
          <p:nvPr>
            <p:ph idx="1"/>
          </p:nvPr>
        </p:nvSpPr>
        <p:spPr>
          <a:xfrm>
            <a:off x="544767" y="989035"/>
            <a:ext cx="11062482" cy="918211"/>
          </a:xfrm>
        </p:spPr>
        <p:txBody>
          <a:bodyPr vert="horz" lIns="91440" tIns="45720" rIns="91440" bIns="45720" rtlCol="0" anchor="t">
            <a:noAutofit/>
          </a:bodyPr>
          <a:lstStyle/>
          <a:p>
            <a:pPr marL="0" indent="0" algn="just">
              <a:buNone/>
            </a:pPr>
            <a:r>
              <a:rPr lang="en-US" sz="1900" dirty="0"/>
              <a:t>“Design and implement an automated system that takes an image as input and generates an accurate, contextually relevant caption. This involves the use of pre-trained CNNs for visual feature extraction and LSTMs to generate meaningful language descriptions based on those features.”</a:t>
            </a:r>
          </a:p>
        </p:txBody>
      </p:sp>
      <p:sp>
        <p:nvSpPr>
          <p:cNvPr id="4" name="Title 1">
            <a:extLst>
              <a:ext uri="{FF2B5EF4-FFF2-40B4-BE49-F238E27FC236}">
                <a16:creationId xmlns:a16="http://schemas.microsoft.com/office/drawing/2014/main" id="{ACECBAF5-3BED-F5B6-C98E-D05B7B619D00}"/>
              </a:ext>
            </a:extLst>
          </p:cNvPr>
          <p:cNvSpPr>
            <a:spLocks noGrp="1"/>
          </p:cNvSpPr>
          <p:nvPr/>
        </p:nvSpPr>
        <p:spPr>
          <a:xfrm>
            <a:off x="544767" y="2624034"/>
            <a:ext cx="10583240" cy="6750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100" dirty="0">
                <a:solidFill>
                  <a:srgbClr val="FF0000"/>
                </a:solidFill>
              </a:rPr>
              <a:t>Objectives:</a:t>
            </a:r>
            <a:r>
              <a:rPr lang="en-US" dirty="0">
                <a:solidFill>
                  <a:srgbClr val="FF0000"/>
                </a:solidFill>
              </a:rPr>
              <a:t> </a:t>
            </a:r>
            <a:endParaRPr lang="en-IN" dirty="0">
              <a:solidFill>
                <a:srgbClr val="FF0000"/>
              </a:solidFill>
            </a:endParaRPr>
          </a:p>
        </p:txBody>
      </p:sp>
      <p:sp>
        <p:nvSpPr>
          <p:cNvPr id="5" name="Content Placeholder 2">
            <a:extLst>
              <a:ext uri="{FF2B5EF4-FFF2-40B4-BE49-F238E27FC236}">
                <a16:creationId xmlns:a16="http://schemas.microsoft.com/office/drawing/2014/main" id="{E4552F9A-7528-6F3E-CE5C-FD4DD0DB33AA}"/>
              </a:ext>
            </a:extLst>
          </p:cNvPr>
          <p:cNvSpPr>
            <a:spLocks noGrp="1"/>
          </p:cNvSpPr>
          <p:nvPr/>
        </p:nvSpPr>
        <p:spPr>
          <a:xfrm>
            <a:off x="495300" y="3270439"/>
            <a:ext cx="11201400" cy="369513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900" kern="100" dirty="0">
                <a:effectLst/>
                <a:ea typeface="Calibri" panose="020F0502020204030204" pitchFamily="34" charset="0"/>
                <a:cs typeface="Times New Roman" panose="02020603050405020304" pitchFamily="18" charset="0"/>
              </a:rPr>
              <a:t>To collect and preprocess a diverse dataset of images representing various real-world scenarios.</a:t>
            </a:r>
          </a:p>
          <a:p>
            <a:pPr algn="just">
              <a:lnSpc>
                <a:spcPct val="150000"/>
              </a:lnSpc>
            </a:pPr>
            <a:r>
              <a:rPr lang="en-IN" sz="1900" kern="100" dirty="0">
                <a:effectLst/>
                <a:ea typeface="Calibri" panose="020F0502020204030204" pitchFamily="34" charset="0"/>
                <a:cs typeface="Times New Roman" panose="02020603050405020304" pitchFamily="18" charset="0"/>
              </a:rPr>
              <a:t>To train machine learning models capable of generating accurate and context-aware captions for images by </a:t>
            </a:r>
            <a:r>
              <a:rPr lang="en-IN" sz="1900" kern="100" dirty="0" err="1">
                <a:effectLst/>
                <a:ea typeface="Calibri" panose="020F0502020204030204" pitchFamily="34" charset="0"/>
                <a:cs typeface="Times New Roman" panose="02020603050405020304" pitchFamily="18" charset="0"/>
              </a:rPr>
              <a:t>analyzing</a:t>
            </a:r>
            <a:r>
              <a:rPr lang="en-IN" sz="1900" kern="100" dirty="0">
                <a:effectLst/>
                <a:ea typeface="Calibri" panose="020F0502020204030204" pitchFamily="34" charset="0"/>
                <a:cs typeface="Times New Roman" panose="02020603050405020304" pitchFamily="18" charset="0"/>
              </a:rPr>
              <a:t> visual elements and their relationships.</a:t>
            </a:r>
          </a:p>
          <a:p>
            <a:pPr algn="just">
              <a:lnSpc>
                <a:spcPct val="150000"/>
              </a:lnSpc>
              <a:spcAft>
                <a:spcPts val="800"/>
              </a:spcAft>
            </a:pPr>
            <a:r>
              <a:rPr lang="en-IN" sz="1900" kern="100" dirty="0">
                <a:effectLst/>
                <a:ea typeface="Calibri" panose="020F0502020204030204" pitchFamily="34" charset="0"/>
                <a:cs typeface="Times New Roman" panose="02020603050405020304" pitchFamily="18" charset="0"/>
              </a:rPr>
              <a:t>To develop a user-friendly interface that enables users to upload images and receive descriptive captions, enhancing accessibility and user interaction.</a:t>
            </a:r>
          </a:p>
        </p:txBody>
      </p:sp>
      <p:sp>
        <p:nvSpPr>
          <p:cNvPr id="6" name="Date Placeholder 5">
            <a:extLst>
              <a:ext uri="{FF2B5EF4-FFF2-40B4-BE49-F238E27FC236}">
                <a16:creationId xmlns:a16="http://schemas.microsoft.com/office/drawing/2014/main" id="{7CD2DB6B-F9E4-E7AF-2580-6B3FA0088F98}"/>
              </a:ext>
            </a:extLst>
          </p:cNvPr>
          <p:cNvSpPr>
            <a:spLocks noGrp="1"/>
          </p:cNvSpPr>
          <p:nvPr>
            <p:ph type="dt" sz="half" idx="10"/>
          </p:nvPr>
        </p:nvSpPr>
        <p:spPr/>
        <p:txBody>
          <a:bodyPr/>
          <a:lstStyle/>
          <a:p>
            <a:fld id="{6C0E33A8-EED7-439A-BB5F-09517CDD9464}" type="datetime5">
              <a:rPr lang="en-US" smtClean="0"/>
              <a:t>20-Dec-24</a:t>
            </a:fld>
            <a:endParaRPr lang="en-US"/>
          </a:p>
        </p:txBody>
      </p:sp>
      <p:sp>
        <p:nvSpPr>
          <p:cNvPr id="7" name="Slide Number Placeholder 6">
            <a:extLst>
              <a:ext uri="{FF2B5EF4-FFF2-40B4-BE49-F238E27FC236}">
                <a16:creationId xmlns:a16="http://schemas.microsoft.com/office/drawing/2014/main" id="{B57B7900-83A3-198F-BF9A-1A53D0702C91}"/>
              </a:ext>
            </a:extLst>
          </p:cNvPr>
          <p:cNvSpPr>
            <a:spLocks noGrp="1"/>
          </p:cNvSpPr>
          <p:nvPr>
            <p:ph type="sldNum" sz="quarter" idx="12"/>
          </p:nvPr>
        </p:nvSpPr>
        <p:spPr/>
        <p:txBody>
          <a:bodyPr/>
          <a:lstStyle/>
          <a:p>
            <a:fld id="{CC057153-B650-4DEB-B370-79DDCFDCE934}" type="slidenum">
              <a:rPr lang="en-US" smtClean="0"/>
              <a:t>3</a:t>
            </a:fld>
            <a:endParaRPr lang="en-US"/>
          </a:p>
        </p:txBody>
      </p:sp>
    </p:spTree>
    <p:extLst>
      <p:ext uri="{BB962C8B-B14F-4D97-AF65-F5344CB8AC3E}">
        <p14:creationId xmlns:p14="http://schemas.microsoft.com/office/powerpoint/2010/main" val="127025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630" y="567734"/>
            <a:ext cx="11315700" cy="915035"/>
          </a:xfrm>
        </p:spPr>
        <p:txBody>
          <a:bodyPr>
            <a:noAutofit/>
          </a:bodyPr>
          <a:lstStyle/>
          <a:p>
            <a:r>
              <a:rPr lang="en-US" sz="3100" dirty="0">
                <a:solidFill>
                  <a:srgbClr val="FF0000"/>
                </a:solidFill>
              </a:rPr>
              <a:t>Literature Survey on Paper 1</a:t>
            </a:r>
            <a:br>
              <a:rPr lang="en-US" sz="3100" dirty="0">
                <a:solidFill>
                  <a:srgbClr val="FF0000"/>
                </a:solidFill>
              </a:rPr>
            </a:br>
            <a:endParaRPr lang="en-IN" sz="3100" dirty="0">
              <a:solidFill>
                <a:srgbClr val="FF0000"/>
              </a:solidFill>
            </a:endParaRPr>
          </a:p>
        </p:txBody>
      </p:sp>
      <p:sp>
        <p:nvSpPr>
          <p:cNvPr id="3" name="Content Placeholder 2"/>
          <p:cNvSpPr>
            <a:spLocks noGrp="1"/>
          </p:cNvSpPr>
          <p:nvPr>
            <p:ph idx="1"/>
          </p:nvPr>
        </p:nvSpPr>
        <p:spPr>
          <a:xfrm>
            <a:off x="468630" y="1363026"/>
            <a:ext cx="11315700" cy="5358268"/>
          </a:xfrm>
        </p:spPr>
        <p:txBody>
          <a:bodyPr>
            <a:noAutofit/>
          </a:bodyPr>
          <a:lstStyle/>
          <a:p>
            <a:pPr marL="0" indent="0" algn="just">
              <a:lnSpc>
                <a:spcPct val="100000"/>
              </a:lnSpc>
              <a:buNone/>
            </a:pPr>
            <a:r>
              <a:rPr lang="en-US" sz="1900" b="1" dirty="0"/>
              <a:t>Image Captioning with Deep Learning Techniques</a:t>
            </a:r>
          </a:p>
          <a:p>
            <a:pPr algn="just">
              <a:lnSpc>
                <a:spcPct val="100000"/>
              </a:lnSpc>
              <a:buFont typeface="Wingdings" panose="05000000000000000000" pitchFamily="2" charset="2"/>
              <a:buChar char="§"/>
            </a:pPr>
            <a:r>
              <a:rPr lang="en-US" sz="1900" b="1" dirty="0"/>
              <a:t>Authors: </a:t>
            </a:r>
            <a:r>
              <a:rPr lang="en-US" sz="1900" dirty="0"/>
              <a:t>Kelvin Xu, Jimmy Lei Ba, Ryan Kiros</a:t>
            </a:r>
          </a:p>
          <a:p>
            <a:pPr algn="just">
              <a:lnSpc>
                <a:spcPct val="100000"/>
              </a:lnSpc>
              <a:buFont typeface="Wingdings" panose="05000000000000000000" pitchFamily="2" charset="2"/>
              <a:buChar char="§"/>
            </a:pPr>
            <a:r>
              <a:rPr lang="en-US" sz="1900" b="1" dirty="0"/>
              <a:t>Summary: </a:t>
            </a:r>
            <a:r>
              <a:rPr lang="en-US" sz="1900" dirty="0"/>
              <a:t>This study introduces image captioning using an attention mechanism in a neural network model. The attention-based system dynamically focuses on specific parts of the image while generating captions, improving contextual relevance and overall description quality.</a:t>
            </a:r>
          </a:p>
          <a:p>
            <a:pPr algn="just">
              <a:lnSpc>
                <a:spcPct val="100000"/>
              </a:lnSpc>
              <a:buFont typeface="Wingdings" panose="05000000000000000000" pitchFamily="2" charset="2"/>
              <a:buChar char="§"/>
            </a:pPr>
            <a:r>
              <a:rPr lang="en-US" sz="1900" b="1" dirty="0"/>
              <a:t>Advantages:</a:t>
            </a:r>
          </a:p>
          <a:p>
            <a:pPr lvl="1" algn="just">
              <a:lnSpc>
                <a:spcPct val="100000"/>
              </a:lnSpc>
              <a:buFont typeface="Wingdings" panose="05000000000000000000" pitchFamily="2" charset="2"/>
              <a:buChar char="§"/>
            </a:pPr>
            <a:r>
              <a:rPr lang="en-US" sz="1900" dirty="0"/>
              <a:t>Dynamic attention improves caption relevance.</a:t>
            </a:r>
          </a:p>
          <a:p>
            <a:pPr lvl="1" algn="just">
              <a:lnSpc>
                <a:spcPct val="100000"/>
              </a:lnSpc>
              <a:buFont typeface="Wingdings" panose="05000000000000000000" pitchFamily="2" charset="2"/>
              <a:buChar char="§"/>
            </a:pPr>
            <a:r>
              <a:rPr lang="en-US" sz="1900" dirty="0"/>
              <a:t>Handles complex and diverse image content effectively.</a:t>
            </a:r>
          </a:p>
          <a:p>
            <a:pPr lvl="1" algn="just">
              <a:lnSpc>
                <a:spcPct val="100000"/>
              </a:lnSpc>
              <a:buFont typeface="Wingdings" panose="05000000000000000000" pitchFamily="2" charset="2"/>
              <a:buChar char="§"/>
            </a:pPr>
            <a:r>
              <a:rPr lang="en-US" sz="1900" dirty="0"/>
              <a:t>Enhances contextual understanding through attention.</a:t>
            </a:r>
          </a:p>
          <a:p>
            <a:pPr algn="just">
              <a:lnSpc>
                <a:spcPct val="100000"/>
              </a:lnSpc>
              <a:buFont typeface="Wingdings" panose="05000000000000000000" pitchFamily="2" charset="2"/>
              <a:buChar char="§"/>
            </a:pPr>
            <a:r>
              <a:rPr lang="en-US" sz="1900" b="1" dirty="0"/>
              <a:t>Disadvantages:</a:t>
            </a:r>
          </a:p>
          <a:p>
            <a:pPr lvl="1" algn="just">
              <a:lnSpc>
                <a:spcPct val="100000"/>
              </a:lnSpc>
              <a:buFont typeface="Wingdings" panose="05000000000000000000" pitchFamily="2" charset="2"/>
              <a:buChar char="§"/>
            </a:pPr>
            <a:r>
              <a:rPr lang="en-US" sz="1900" dirty="0"/>
              <a:t>Training requires high computational power.</a:t>
            </a:r>
          </a:p>
          <a:p>
            <a:pPr lvl="1" algn="just">
              <a:lnSpc>
                <a:spcPct val="100000"/>
              </a:lnSpc>
              <a:buFont typeface="Wingdings" panose="05000000000000000000" pitchFamily="2" charset="2"/>
              <a:buChar char="§"/>
            </a:pPr>
            <a:r>
              <a:rPr lang="en-US" sz="1900" dirty="0"/>
              <a:t>Sensitive to variations in datasets.</a:t>
            </a:r>
          </a:p>
          <a:p>
            <a:pPr lvl="1" algn="just">
              <a:lnSpc>
                <a:spcPct val="100000"/>
              </a:lnSpc>
              <a:buFont typeface="Wingdings" panose="05000000000000000000" pitchFamily="2" charset="2"/>
              <a:buChar char="§"/>
            </a:pPr>
            <a:r>
              <a:rPr lang="en-US" sz="1900" dirty="0"/>
              <a:t>Struggles with rare or unseen image types.</a:t>
            </a:r>
            <a:endParaRPr lang="en-IN" sz="1900" dirty="0"/>
          </a:p>
        </p:txBody>
      </p:sp>
      <p:sp>
        <p:nvSpPr>
          <p:cNvPr id="6" name="Date Placeholder 5">
            <a:extLst>
              <a:ext uri="{FF2B5EF4-FFF2-40B4-BE49-F238E27FC236}">
                <a16:creationId xmlns:a16="http://schemas.microsoft.com/office/drawing/2014/main" id="{3932A97E-B76F-DBCA-F9E3-CAEB8EFCE2CE}"/>
              </a:ext>
            </a:extLst>
          </p:cNvPr>
          <p:cNvSpPr>
            <a:spLocks noGrp="1"/>
          </p:cNvSpPr>
          <p:nvPr>
            <p:ph type="dt" sz="half" idx="10"/>
          </p:nvPr>
        </p:nvSpPr>
        <p:spPr/>
        <p:txBody>
          <a:bodyPr/>
          <a:lstStyle/>
          <a:p>
            <a:fld id="{4734E216-3513-4C6A-B839-B06427250461}" type="datetime5">
              <a:rPr lang="en-US" smtClean="0"/>
              <a:t>20-Dec-24</a:t>
            </a:fld>
            <a:endParaRPr lang="en-US"/>
          </a:p>
        </p:txBody>
      </p:sp>
      <p:sp>
        <p:nvSpPr>
          <p:cNvPr id="7" name="Slide Number Placeholder 6">
            <a:extLst>
              <a:ext uri="{FF2B5EF4-FFF2-40B4-BE49-F238E27FC236}">
                <a16:creationId xmlns:a16="http://schemas.microsoft.com/office/drawing/2014/main" id="{3536E8FD-5165-F9DC-5239-A763E627A64D}"/>
              </a:ext>
            </a:extLst>
          </p:cNvPr>
          <p:cNvSpPr>
            <a:spLocks noGrp="1"/>
          </p:cNvSpPr>
          <p:nvPr>
            <p:ph type="sldNum" sz="quarter" idx="12"/>
          </p:nvPr>
        </p:nvSpPr>
        <p:spPr/>
        <p:txBody>
          <a:bodyPr/>
          <a:lstStyle/>
          <a:p>
            <a:fld id="{CC057153-B650-4DEB-B370-79DDCFDCE934}" type="slidenum">
              <a:rPr lang="en-US" smtClean="0"/>
              <a:t>4</a:t>
            </a:fld>
            <a:endParaRPr lang="en-US"/>
          </a:p>
        </p:txBody>
      </p:sp>
    </p:spTree>
    <p:extLst>
      <p:ext uri="{BB962C8B-B14F-4D97-AF65-F5344CB8AC3E}">
        <p14:creationId xmlns:p14="http://schemas.microsoft.com/office/powerpoint/2010/main" val="407937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22A71-8F81-4218-4439-4BE3808EF7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BCE42A-FAD9-88A6-C472-60C427793ECC}"/>
              </a:ext>
            </a:extLst>
          </p:cNvPr>
          <p:cNvSpPr>
            <a:spLocks noGrp="1"/>
          </p:cNvSpPr>
          <p:nvPr>
            <p:ph type="title"/>
          </p:nvPr>
        </p:nvSpPr>
        <p:spPr>
          <a:xfrm>
            <a:off x="468630" y="447991"/>
            <a:ext cx="11315700" cy="915035"/>
          </a:xfrm>
        </p:spPr>
        <p:txBody>
          <a:bodyPr>
            <a:noAutofit/>
          </a:bodyPr>
          <a:lstStyle/>
          <a:p>
            <a:r>
              <a:rPr lang="en-US" sz="3100" dirty="0">
                <a:solidFill>
                  <a:srgbClr val="FF0000"/>
                </a:solidFill>
              </a:rPr>
              <a:t>Literature Survey on Paper 2</a:t>
            </a:r>
            <a:br>
              <a:rPr lang="en-US" sz="3100" dirty="0">
                <a:solidFill>
                  <a:srgbClr val="FF0000"/>
                </a:solidFill>
              </a:rPr>
            </a:br>
            <a:endParaRPr lang="en-IN" sz="3100" dirty="0">
              <a:solidFill>
                <a:srgbClr val="FF0000"/>
              </a:solidFill>
            </a:endParaRPr>
          </a:p>
        </p:txBody>
      </p:sp>
      <p:sp>
        <p:nvSpPr>
          <p:cNvPr id="3" name="Content Placeholder 2">
            <a:extLst>
              <a:ext uri="{FF2B5EF4-FFF2-40B4-BE49-F238E27FC236}">
                <a16:creationId xmlns:a16="http://schemas.microsoft.com/office/drawing/2014/main" id="{197ECC2D-5C6D-0563-8AE5-E131666A4BAD}"/>
              </a:ext>
            </a:extLst>
          </p:cNvPr>
          <p:cNvSpPr>
            <a:spLocks noGrp="1"/>
          </p:cNvSpPr>
          <p:nvPr>
            <p:ph idx="1"/>
          </p:nvPr>
        </p:nvSpPr>
        <p:spPr>
          <a:xfrm>
            <a:off x="468630" y="1182369"/>
            <a:ext cx="11315700" cy="5358268"/>
          </a:xfrm>
        </p:spPr>
        <p:txBody>
          <a:bodyPr>
            <a:noAutofit/>
          </a:bodyPr>
          <a:lstStyle/>
          <a:p>
            <a:pPr marL="0" indent="0" algn="just">
              <a:lnSpc>
                <a:spcPct val="100000"/>
              </a:lnSpc>
              <a:buNone/>
            </a:pPr>
            <a:r>
              <a:rPr lang="en-US" sz="1900" b="1" dirty="0"/>
              <a:t>Show and Tell: A Neural Image Caption Generator</a:t>
            </a:r>
          </a:p>
          <a:p>
            <a:pPr algn="just">
              <a:lnSpc>
                <a:spcPct val="100000"/>
              </a:lnSpc>
            </a:pPr>
            <a:r>
              <a:rPr lang="en-US" sz="1900" b="1" dirty="0"/>
              <a:t>Authors: </a:t>
            </a:r>
            <a:r>
              <a:rPr lang="en-US" sz="1900" dirty="0"/>
              <a:t>Oriol </a:t>
            </a:r>
            <a:r>
              <a:rPr lang="en-US" sz="1900" dirty="0" err="1"/>
              <a:t>Vinyals</a:t>
            </a:r>
            <a:r>
              <a:rPr lang="en-US" sz="1900" dirty="0"/>
              <a:t>, Alexander </a:t>
            </a:r>
            <a:r>
              <a:rPr lang="en-US" sz="1900" dirty="0" err="1"/>
              <a:t>Toshev</a:t>
            </a:r>
            <a:r>
              <a:rPr lang="en-US" sz="1900" dirty="0"/>
              <a:t>, Samy Bengio, Dumitru Erhan</a:t>
            </a:r>
          </a:p>
          <a:p>
            <a:pPr algn="just">
              <a:lnSpc>
                <a:spcPct val="100000"/>
              </a:lnSpc>
            </a:pPr>
            <a:r>
              <a:rPr lang="en-US" sz="1900" b="1" dirty="0"/>
              <a:t>Summary</a:t>
            </a:r>
            <a:r>
              <a:rPr lang="en-US" sz="1900" dirty="0"/>
              <a:t>: This paper proposes an encoder-decoder framework for image captioning using a CNN-LSTM architecture. The CNN extracts image features, and the LSTM generates captions, achieving state-of-the-art performance at the time.</a:t>
            </a:r>
          </a:p>
          <a:p>
            <a:pPr algn="just">
              <a:lnSpc>
                <a:spcPct val="100000"/>
              </a:lnSpc>
            </a:pPr>
            <a:r>
              <a:rPr lang="en-US" sz="1900" b="1" dirty="0"/>
              <a:t>Advantages:</a:t>
            </a:r>
          </a:p>
          <a:p>
            <a:pPr lvl="1" algn="just">
              <a:lnSpc>
                <a:spcPct val="100000"/>
              </a:lnSpc>
              <a:buFont typeface="Wingdings" panose="05000000000000000000" pitchFamily="2" charset="2"/>
              <a:buChar char="§"/>
            </a:pPr>
            <a:r>
              <a:rPr lang="en-US" sz="1900" dirty="0"/>
              <a:t>Simplifies image-to-text generation with encoder-decoder architecture.</a:t>
            </a:r>
          </a:p>
          <a:p>
            <a:pPr lvl="1" algn="just">
              <a:lnSpc>
                <a:spcPct val="100000"/>
              </a:lnSpc>
              <a:buFont typeface="Wingdings" panose="05000000000000000000" pitchFamily="2" charset="2"/>
              <a:buChar char="§"/>
            </a:pPr>
            <a:r>
              <a:rPr lang="en-US" sz="1900" dirty="0"/>
              <a:t>Effective for standard datasets like MS COCO and Flickr.</a:t>
            </a:r>
          </a:p>
          <a:p>
            <a:pPr lvl="1" algn="just">
              <a:lnSpc>
                <a:spcPct val="100000"/>
              </a:lnSpc>
              <a:buFont typeface="Wingdings" panose="05000000000000000000" pitchFamily="2" charset="2"/>
              <a:buChar char="§"/>
            </a:pPr>
            <a:r>
              <a:rPr lang="en-US" sz="1900" dirty="0"/>
              <a:t>Enables end-to-end training for feature extraction and captioning.</a:t>
            </a:r>
          </a:p>
          <a:p>
            <a:pPr algn="just">
              <a:lnSpc>
                <a:spcPct val="100000"/>
              </a:lnSpc>
            </a:pPr>
            <a:r>
              <a:rPr lang="en-US" sz="1900" b="1" dirty="0"/>
              <a:t>Disadvantages:</a:t>
            </a:r>
          </a:p>
          <a:p>
            <a:pPr lvl="1" algn="just">
              <a:lnSpc>
                <a:spcPct val="100000"/>
              </a:lnSpc>
              <a:buFont typeface="Wingdings" panose="05000000000000000000" pitchFamily="2" charset="2"/>
              <a:buChar char="§"/>
            </a:pPr>
            <a:r>
              <a:rPr lang="en-US" sz="1900" dirty="0"/>
              <a:t>Limited generalization to unseen data.</a:t>
            </a:r>
          </a:p>
          <a:p>
            <a:pPr lvl="1" algn="just">
              <a:lnSpc>
                <a:spcPct val="100000"/>
              </a:lnSpc>
              <a:buFont typeface="Wingdings" panose="05000000000000000000" pitchFamily="2" charset="2"/>
              <a:buChar char="§"/>
            </a:pPr>
            <a:r>
              <a:rPr lang="en-US" sz="1900" dirty="0"/>
              <a:t>Heavily reliant on dataset quality.</a:t>
            </a:r>
          </a:p>
          <a:p>
            <a:pPr lvl="1" algn="just">
              <a:lnSpc>
                <a:spcPct val="100000"/>
              </a:lnSpc>
              <a:buFont typeface="Wingdings" panose="05000000000000000000" pitchFamily="2" charset="2"/>
              <a:buChar char="§"/>
            </a:pPr>
            <a:r>
              <a:rPr lang="en-US" sz="1900" dirty="0"/>
              <a:t>Generates generic captions in complex scenarios.</a:t>
            </a:r>
          </a:p>
          <a:p>
            <a:pPr marL="0" indent="0" algn="just">
              <a:lnSpc>
                <a:spcPct val="100000"/>
              </a:lnSpc>
              <a:buNone/>
            </a:pPr>
            <a:endParaRPr lang="en-IN" sz="1900" dirty="0"/>
          </a:p>
        </p:txBody>
      </p:sp>
      <p:sp>
        <p:nvSpPr>
          <p:cNvPr id="4" name="Date Placeholder 3">
            <a:extLst>
              <a:ext uri="{FF2B5EF4-FFF2-40B4-BE49-F238E27FC236}">
                <a16:creationId xmlns:a16="http://schemas.microsoft.com/office/drawing/2014/main" id="{A6C3F4D6-8193-08F8-CB71-B258614910BA}"/>
              </a:ext>
            </a:extLst>
          </p:cNvPr>
          <p:cNvSpPr>
            <a:spLocks noGrp="1"/>
          </p:cNvSpPr>
          <p:nvPr>
            <p:ph type="dt" sz="half" idx="10"/>
          </p:nvPr>
        </p:nvSpPr>
        <p:spPr/>
        <p:txBody>
          <a:bodyPr/>
          <a:lstStyle/>
          <a:p>
            <a:fld id="{F5084D80-A033-4EB0-93F2-477D88E390D6}" type="datetime5">
              <a:rPr lang="en-US" smtClean="0"/>
              <a:t>20-Dec-24</a:t>
            </a:fld>
            <a:endParaRPr lang="en-US"/>
          </a:p>
        </p:txBody>
      </p:sp>
      <p:sp>
        <p:nvSpPr>
          <p:cNvPr id="5" name="Slide Number Placeholder 4">
            <a:extLst>
              <a:ext uri="{FF2B5EF4-FFF2-40B4-BE49-F238E27FC236}">
                <a16:creationId xmlns:a16="http://schemas.microsoft.com/office/drawing/2014/main" id="{2B3862D9-1024-05B3-5438-B6DC801FD893}"/>
              </a:ext>
            </a:extLst>
          </p:cNvPr>
          <p:cNvSpPr>
            <a:spLocks noGrp="1"/>
          </p:cNvSpPr>
          <p:nvPr>
            <p:ph type="sldNum" sz="quarter" idx="12"/>
          </p:nvPr>
        </p:nvSpPr>
        <p:spPr/>
        <p:txBody>
          <a:bodyPr/>
          <a:lstStyle/>
          <a:p>
            <a:fld id="{CC057153-B650-4DEB-B370-79DDCFDCE934}" type="slidenum">
              <a:rPr lang="en-US" smtClean="0"/>
              <a:t>5</a:t>
            </a:fld>
            <a:endParaRPr lang="en-US"/>
          </a:p>
        </p:txBody>
      </p:sp>
    </p:spTree>
    <p:extLst>
      <p:ext uri="{BB962C8B-B14F-4D97-AF65-F5344CB8AC3E}">
        <p14:creationId xmlns:p14="http://schemas.microsoft.com/office/powerpoint/2010/main" val="397141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A47A5-220A-B723-2920-1F1F542D7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01333-5E7C-E95F-5305-B45444C74842}"/>
              </a:ext>
            </a:extLst>
          </p:cNvPr>
          <p:cNvSpPr>
            <a:spLocks noGrp="1"/>
          </p:cNvSpPr>
          <p:nvPr>
            <p:ph type="title"/>
          </p:nvPr>
        </p:nvSpPr>
        <p:spPr>
          <a:xfrm>
            <a:off x="468630" y="447991"/>
            <a:ext cx="11315700" cy="915035"/>
          </a:xfrm>
        </p:spPr>
        <p:txBody>
          <a:bodyPr>
            <a:noAutofit/>
          </a:bodyPr>
          <a:lstStyle/>
          <a:p>
            <a:r>
              <a:rPr lang="en-US" sz="3100" dirty="0">
                <a:solidFill>
                  <a:srgbClr val="FF0000"/>
                </a:solidFill>
              </a:rPr>
              <a:t>Literature Survey on Paper 3</a:t>
            </a:r>
            <a:br>
              <a:rPr lang="en-US" sz="3100" dirty="0">
                <a:solidFill>
                  <a:srgbClr val="FF0000"/>
                </a:solidFill>
              </a:rPr>
            </a:br>
            <a:endParaRPr lang="en-IN" sz="3100" dirty="0">
              <a:solidFill>
                <a:srgbClr val="FF0000"/>
              </a:solidFill>
            </a:endParaRPr>
          </a:p>
        </p:txBody>
      </p:sp>
      <p:sp>
        <p:nvSpPr>
          <p:cNvPr id="3" name="Content Placeholder 2">
            <a:extLst>
              <a:ext uri="{FF2B5EF4-FFF2-40B4-BE49-F238E27FC236}">
                <a16:creationId xmlns:a16="http://schemas.microsoft.com/office/drawing/2014/main" id="{3A6B0097-2956-EA17-6E5A-1571DEF42D1E}"/>
              </a:ext>
            </a:extLst>
          </p:cNvPr>
          <p:cNvSpPr>
            <a:spLocks noGrp="1"/>
          </p:cNvSpPr>
          <p:nvPr>
            <p:ph idx="1"/>
          </p:nvPr>
        </p:nvSpPr>
        <p:spPr>
          <a:xfrm>
            <a:off x="468630" y="1182369"/>
            <a:ext cx="11315700" cy="5358268"/>
          </a:xfrm>
        </p:spPr>
        <p:txBody>
          <a:bodyPr>
            <a:noAutofit/>
          </a:bodyPr>
          <a:lstStyle/>
          <a:p>
            <a:pPr marL="0" indent="0" algn="just">
              <a:lnSpc>
                <a:spcPct val="100000"/>
              </a:lnSpc>
              <a:buNone/>
            </a:pPr>
            <a:r>
              <a:rPr lang="en-US" b="1" dirty="0"/>
              <a:t>Image Captioning with Transformers</a:t>
            </a:r>
          </a:p>
          <a:p>
            <a:pPr algn="just">
              <a:lnSpc>
                <a:spcPct val="100000"/>
              </a:lnSpc>
            </a:pPr>
            <a:r>
              <a:rPr lang="en-US" b="1" dirty="0"/>
              <a:t>Authors: </a:t>
            </a:r>
            <a:r>
              <a:rPr lang="en-US" dirty="0"/>
              <a:t>Ashish Vaswani, Noam </a:t>
            </a:r>
            <a:r>
              <a:rPr lang="en-US" dirty="0" err="1"/>
              <a:t>Shazeer</a:t>
            </a:r>
            <a:r>
              <a:rPr lang="en-US" dirty="0"/>
              <a:t>, Niki Parmar</a:t>
            </a:r>
          </a:p>
          <a:p>
            <a:pPr marL="0" indent="0" algn="just">
              <a:lnSpc>
                <a:spcPct val="100000"/>
              </a:lnSpc>
              <a:buNone/>
            </a:pPr>
            <a:r>
              <a:rPr lang="en-US" b="1" dirty="0"/>
              <a:t>Summary: </a:t>
            </a:r>
            <a:r>
              <a:rPr lang="en-US" dirty="0"/>
              <a:t>This research applies Transformer models to image captioning, utilizing self-attention mechanisms for better sequence understanding. The architecture demonstrates superior performance over RNN-based models in terms of caption fluency and relevance.</a:t>
            </a:r>
          </a:p>
          <a:p>
            <a:pPr algn="just">
              <a:lnSpc>
                <a:spcPct val="100000"/>
              </a:lnSpc>
            </a:pPr>
            <a:r>
              <a:rPr lang="en-US" b="1" dirty="0"/>
              <a:t>Advantages:</a:t>
            </a:r>
          </a:p>
          <a:p>
            <a:pPr lvl="1" algn="just">
              <a:lnSpc>
                <a:spcPct val="100000"/>
              </a:lnSpc>
              <a:buFont typeface="Wingdings" panose="05000000000000000000" pitchFamily="2" charset="2"/>
              <a:buChar char="§"/>
            </a:pPr>
            <a:r>
              <a:rPr lang="en-US" sz="2000" dirty="0"/>
              <a:t>Captures long-range dependencies effectively.</a:t>
            </a:r>
          </a:p>
          <a:p>
            <a:pPr lvl="1" algn="just">
              <a:lnSpc>
                <a:spcPct val="100000"/>
              </a:lnSpc>
              <a:buFont typeface="Wingdings" panose="05000000000000000000" pitchFamily="2" charset="2"/>
              <a:buChar char="§"/>
            </a:pPr>
            <a:r>
              <a:rPr lang="en-US" sz="2000" dirty="0"/>
              <a:t>Superior to RNNs in caption fluency and coherence.</a:t>
            </a:r>
          </a:p>
          <a:p>
            <a:pPr lvl="1" algn="just">
              <a:lnSpc>
                <a:spcPct val="100000"/>
              </a:lnSpc>
              <a:buFont typeface="Wingdings" panose="05000000000000000000" pitchFamily="2" charset="2"/>
              <a:buChar char="§"/>
            </a:pPr>
            <a:r>
              <a:rPr lang="en-US" sz="2000" dirty="0"/>
              <a:t>Scales well with large datasets.</a:t>
            </a:r>
          </a:p>
          <a:p>
            <a:pPr algn="just">
              <a:lnSpc>
                <a:spcPct val="100000"/>
              </a:lnSpc>
            </a:pPr>
            <a:r>
              <a:rPr lang="en-US" b="1" dirty="0"/>
              <a:t>Disadvantages:</a:t>
            </a:r>
          </a:p>
          <a:p>
            <a:pPr lvl="1" algn="just">
              <a:lnSpc>
                <a:spcPct val="100000"/>
              </a:lnSpc>
              <a:buFont typeface="Wingdings" panose="05000000000000000000" pitchFamily="2" charset="2"/>
              <a:buChar char="§"/>
            </a:pPr>
            <a:r>
              <a:rPr lang="en-US" sz="2000" dirty="0"/>
              <a:t>High computational and memory requirements.</a:t>
            </a:r>
          </a:p>
          <a:p>
            <a:pPr lvl="1" algn="just">
              <a:lnSpc>
                <a:spcPct val="100000"/>
              </a:lnSpc>
              <a:buFont typeface="Wingdings" panose="05000000000000000000" pitchFamily="2" charset="2"/>
              <a:buChar char="§"/>
            </a:pPr>
            <a:r>
              <a:rPr lang="en-US" sz="2000" dirty="0"/>
              <a:t>Requires extensive fine-tuning for specific applications.</a:t>
            </a:r>
          </a:p>
          <a:p>
            <a:pPr lvl="1" algn="just">
              <a:lnSpc>
                <a:spcPct val="100000"/>
              </a:lnSpc>
              <a:buFont typeface="Wingdings" panose="05000000000000000000" pitchFamily="2" charset="2"/>
              <a:buChar char="§"/>
            </a:pPr>
            <a:r>
              <a:rPr lang="en-US" sz="2000" dirty="0"/>
              <a:t>Challenging to interpret due to model complexity.</a:t>
            </a:r>
          </a:p>
          <a:p>
            <a:pPr marL="0" indent="0" algn="just">
              <a:lnSpc>
                <a:spcPct val="100000"/>
              </a:lnSpc>
              <a:buNone/>
            </a:pPr>
            <a:endParaRPr lang="en-IN" dirty="0"/>
          </a:p>
        </p:txBody>
      </p:sp>
      <p:sp>
        <p:nvSpPr>
          <p:cNvPr id="4" name="Date Placeholder 3">
            <a:extLst>
              <a:ext uri="{FF2B5EF4-FFF2-40B4-BE49-F238E27FC236}">
                <a16:creationId xmlns:a16="http://schemas.microsoft.com/office/drawing/2014/main" id="{47EB1236-4302-606F-BD48-89168BA5A0EE}"/>
              </a:ext>
            </a:extLst>
          </p:cNvPr>
          <p:cNvSpPr>
            <a:spLocks noGrp="1"/>
          </p:cNvSpPr>
          <p:nvPr>
            <p:ph type="dt" sz="half" idx="10"/>
          </p:nvPr>
        </p:nvSpPr>
        <p:spPr/>
        <p:txBody>
          <a:bodyPr/>
          <a:lstStyle/>
          <a:p>
            <a:fld id="{7EF6A853-7104-40AD-8AD1-D6AA6A78D112}" type="datetime5">
              <a:rPr lang="en-US" smtClean="0"/>
              <a:t>20-Dec-24</a:t>
            </a:fld>
            <a:endParaRPr lang="en-US"/>
          </a:p>
        </p:txBody>
      </p:sp>
      <p:sp>
        <p:nvSpPr>
          <p:cNvPr id="5" name="Slide Number Placeholder 4">
            <a:extLst>
              <a:ext uri="{FF2B5EF4-FFF2-40B4-BE49-F238E27FC236}">
                <a16:creationId xmlns:a16="http://schemas.microsoft.com/office/drawing/2014/main" id="{AF964695-54C7-9CC4-F9C1-99A320D68AEF}"/>
              </a:ext>
            </a:extLst>
          </p:cNvPr>
          <p:cNvSpPr>
            <a:spLocks noGrp="1"/>
          </p:cNvSpPr>
          <p:nvPr>
            <p:ph type="sldNum" sz="quarter" idx="12"/>
          </p:nvPr>
        </p:nvSpPr>
        <p:spPr/>
        <p:txBody>
          <a:bodyPr/>
          <a:lstStyle/>
          <a:p>
            <a:fld id="{CC057153-B650-4DEB-B370-79DDCFDCE934}" type="slidenum">
              <a:rPr lang="en-US" smtClean="0"/>
              <a:t>6</a:t>
            </a:fld>
            <a:endParaRPr lang="en-US"/>
          </a:p>
        </p:txBody>
      </p:sp>
    </p:spTree>
    <p:extLst>
      <p:ext uri="{BB962C8B-B14F-4D97-AF65-F5344CB8AC3E}">
        <p14:creationId xmlns:p14="http://schemas.microsoft.com/office/powerpoint/2010/main" val="221477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0E813-2DD3-0AC5-5E61-68C8523181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93861-52D9-6338-1B54-D30BD1570E90}"/>
              </a:ext>
            </a:extLst>
          </p:cNvPr>
          <p:cNvSpPr>
            <a:spLocks noGrp="1"/>
          </p:cNvSpPr>
          <p:nvPr>
            <p:ph type="title"/>
          </p:nvPr>
        </p:nvSpPr>
        <p:spPr>
          <a:xfrm>
            <a:off x="468630" y="447991"/>
            <a:ext cx="11315700" cy="915035"/>
          </a:xfrm>
        </p:spPr>
        <p:txBody>
          <a:bodyPr>
            <a:noAutofit/>
          </a:bodyPr>
          <a:lstStyle/>
          <a:p>
            <a:r>
              <a:rPr lang="en-US" sz="3100" dirty="0">
                <a:solidFill>
                  <a:srgbClr val="FF0000"/>
                </a:solidFill>
              </a:rPr>
              <a:t>Literature Survey on Paper 4</a:t>
            </a:r>
            <a:br>
              <a:rPr lang="en-US" sz="3100" dirty="0">
                <a:solidFill>
                  <a:srgbClr val="FF0000"/>
                </a:solidFill>
              </a:rPr>
            </a:br>
            <a:endParaRPr lang="en-IN" sz="3100" dirty="0">
              <a:solidFill>
                <a:srgbClr val="FF0000"/>
              </a:solidFill>
            </a:endParaRPr>
          </a:p>
        </p:txBody>
      </p:sp>
      <p:sp>
        <p:nvSpPr>
          <p:cNvPr id="3" name="Content Placeholder 2">
            <a:extLst>
              <a:ext uri="{FF2B5EF4-FFF2-40B4-BE49-F238E27FC236}">
                <a16:creationId xmlns:a16="http://schemas.microsoft.com/office/drawing/2014/main" id="{23485A32-8698-7F44-5D69-9EACFDEBC02F}"/>
              </a:ext>
            </a:extLst>
          </p:cNvPr>
          <p:cNvSpPr>
            <a:spLocks noGrp="1"/>
          </p:cNvSpPr>
          <p:nvPr>
            <p:ph idx="1"/>
          </p:nvPr>
        </p:nvSpPr>
        <p:spPr>
          <a:xfrm>
            <a:off x="468630" y="1182369"/>
            <a:ext cx="11315700" cy="5358268"/>
          </a:xfrm>
        </p:spPr>
        <p:txBody>
          <a:bodyPr>
            <a:noAutofit/>
          </a:bodyPr>
          <a:lstStyle/>
          <a:p>
            <a:pPr marL="0" indent="0" algn="just">
              <a:lnSpc>
                <a:spcPct val="100000"/>
              </a:lnSpc>
              <a:buNone/>
            </a:pPr>
            <a:r>
              <a:rPr lang="en-US" b="1" dirty="0"/>
              <a:t>Visual Attention Models for Image Captioning</a:t>
            </a:r>
          </a:p>
          <a:p>
            <a:pPr algn="just">
              <a:lnSpc>
                <a:spcPct val="100000"/>
              </a:lnSpc>
            </a:pPr>
            <a:r>
              <a:rPr lang="en-US" b="1" dirty="0"/>
              <a:t>Authors: </a:t>
            </a:r>
            <a:r>
              <a:rPr lang="en-US" dirty="0" err="1"/>
              <a:t>Jiebo</a:t>
            </a:r>
            <a:r>
              <a:rPr lang="en-US" dirty="0"/>
              <a:t> Luo, </a:t>
            </a:r>
            <a:r>
              <a:rPr lang="en-US" dirty="0" err="1"/>
              <a:t>Kyunghyun</a:t>
            </a:r>
            <a:r>
              <a:rPr lang="en-US" dirty="0"/>
              <a:t> Cho</a:t>
            </a:r>
          </a:p>
          <a:p>
            <a:pPr algn="just">
              <a:lnSpc>
                <a:spcPct val="100000"/>
              </a:lnSpc>
            </a:pPr>
            <a:r>
              <a:rPr lang="en-US" b="1" dirty="0"/>
              <a:t>Summary: </a:t>
            </a:r>
            <a:r>
              <a:rPr lang="en-US" dirty="0"/>
              <a:t>This study explores visual attention models for improving image captioning accuracy. By incorporating spatial and semantic attention, the model aligns generated captions closely with key image regions.</a:t>
            </a:r>
          </a:p>
          <a:p>
            <a:pPr algn="just">
              <a:lnSpc>
                <a:spcPct val="100000"/>
              </a:lnSpc>
            </a:pPr>
            <a:r>
              <a:rPr lang="en-US" b="1" dirty="0"/>
              <a:t>Advantages:</a:t>
            </a:r>
          </a:p>
          <a:p>
            <a:pPr lvl="1" algn="just">
              <a:lnSpc>
                <a:spcPct val="100000"/>
              </a:lnSpc>
              <a:buFont typeface="Wingdings" panose="05000000000000000000" pitchFamily="2" charset="2"/>
              <a:buChar char="§"/>
            </a:pPr>
            <a:r>
              <a:rPr lang="en-US" dirty="0"/>
              <a:t>Aligns captions with important visual regions.</a:t>
            </a:r>
          </a:p>
          <a:p>
            <a:pPr lvl="1" algn="just">
              <a:lnSpc>
                <a:spcPct val="100000"/>
              </a:lnSpc>
              <a:buFont typeface="Wingdings" panose="05000000000000000000" pitchFamily="2" charset="2"/>
              <a:buChar char="§"/>
            </a:pPr>
            <a:r>
              <a:rPr lang="en-US" dirty="0"/>
              <a:t>Improves semantic accuracy and specificity.</a:t>
            </a:r>
          </a:p>
          <a:p>
            <a:pPr lvl="1" algn="just">
              <a:lnSpc>
                <a:spcPct val="100000"/>
              </a:lnSpc>
              <a:buFont typeface="Wingdings" panose="05000000000000000000" pitchFamily="2" charset="2"/>
              <a:buChar char="§"/>
            </a:pPr>
            <a:r>
              <a:rPr lang="en-US" dirty="0"/>
              <a:t>Works well with complex and cluttered images.</a:t>
            </a:r>
          </a:p>
          <a:p>
            <a:pPr algn="just">
              <a:lnSpc>
                <a:spcPct val="100000"/>
              </a:lnSpc>
            </a:pPr>
            <a:r>
              <a:rPr lang="en-US" b="1" dirty="0"/>
              <a:t>Disadvantages:</a:t>
            </a:r>
          </a:p>
          <a:p>
            <a:pPr lvl="1" algn="just">
              <a:lnSpc>
                <a:spcPct val="100000"/>
              </a:lnSpc>
              <a:buFont typeface="Wingdings" panose="05000000000000000000" pitchFamily="2" charset="2"/>
              <a:buChar char="§"/>
            </a:pPr>
            <a:r>
              <a:rPr lang="en-US" dirty="0"/>
              <a:t>Computationally intensive due to attention mechanisms.</a:t>
            </a:r>
          </a:p>
          <a:p>
            <a:pPr lvl="1" algn="just">
              <a:lnSpc>
                <a:spcPct val="100000"/>
              </a:lnSpc>
              <a:buFont typeface="Wingdings" panose="05000000000000000000" pitchFamily="2" charset="2"/>
              <a:buChar char="§"/>
            </a:pPr>
            <a:r>
              <a:rPr lang="en-US" dirty="0"/>
              <a:t>Sensitive to noisy or inconsistent datasets.</a:t>
            </a:r>
          </a:p>
          <a:p>
            <a:pPr lvl="1" algn="just">
              <a:lnSpc>
                <a:spcPct val="100000"/>
              </a:lnSpc>
              <a:buFont typeface="Wingdings" panose="05000000000000000000" pitchFamily="2" charset="2"/>
              <a:buChar char="§"/>
            </a:pPr>
            <a:r>
              <a:rPr lang="en-US" dirty="0"/>
              <a:t>Requires extensive training to optimize performance.</a:t>
            </a:r>
          </a:p>
          <a:p>
            <a:pPr marL="0" indent="0" algn="just">
              <a:lnSpc>
                <a:spcPct val="100000"/>
              </a:lnSpc>
              <a:buNone/>
            </a:pPr>
            <a:endParaRPr lang="en-IN" dirty="0"/>
          </a:p>
        </p:txBody>
      </p:sp>
      <p:sp>
        <p:nvSpPr>
          <p:cNvPr id="4" name="Date Placeholder 3">
            <a:extLst>
              <a:ext uri="{FF2B5EF4-FFF2-40B4-BE49-F238E27FC236}">
                <a16:creationId xmlns:a16="http://schemas.microsoft.com/office/drawing/2014/main" id="{658CBCDF-06B8-293D-81CA-BCB4E77DC117}"/>
              </a:ext>
            </a:extLst>
          </p:cNvPr>
          <p:cNvSpPr>
            <a:spLocks noGrp="1"/>
          </p:cNvSpPr>
          <p:nvPr>
            <p:ph type="dt" sz="half" idx="10"/>
          </p:nvPr>
        </p:nvSpPr>
        <p:spPr/>
        <p:txBody>
          <a:bodyPr/>
          <a:lstStyle/>
          <a:p>
            <a:fld id="{33BD6AD0-6A08-46DD-8DBB-FBA00C8AF07B}" type="datetime5">
              <a:rPr lang="en-US" smtClean="0"/>
              <a:t>20-Dec-24</a:t>
            </a:fld>
            <a:endParaRPr lang="en-US"/>
          </a:p>
        </p:txBody>
      </p:sp>
      <p:sp>
        <p:nvSpPr>
          <p:cNvPr id="5" name="Slide Number Placeholder 4">
            <a:extLst>
              <a:ext uri="{FF2B5EF4-FFF2-40B4-BE49-F238E27FC236}">
                <a16:creationId xmlns:a16="http://schemas.microsoft.com/office/drawing/2014/main" id="{E94CE76A-91F8-3C4C-E8C4-8CF4E45CD692}"/>
              </a:ext>
            </a:extLst>
          </p:cNvPr>
          <p:cNvSpPr>
            <a:spLocks noGrp="1"/>
          </p:cNvSpPr>
          <p:nvPr>
            <p:ph type="sldNum" sz="quarter" idx="12"/>
          </p:nvPr>
        </p:nvSpPr>
        <p:spPr/>
        <p:txBody>
          <a:bodyPr/>
          <a:lstStyle/>
          <a:p>
            <a:fld id="{CC057153-B650-4DEB-B370-79DDCFDCE934}" type="slidenum">
              <a:rPr lang="en-US" smtClean="0"/>
              <a:t>7</a:t>
            </a:fld>
            <a:endParaRPr lang="en-US"/>
          </a:p>
        </p:txBody>
      </p:sp>
    </p:spTree>
    <p:extLst>
      <p:ext uri="{BB962C8B-B14F-4D97-AF65-F5344CB8AC3E}">
        <p14:creationId xmlns:p14="http://schemas.microsoft.com/office/powerpoint/2010/main" val="65434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EB4E7-5F58-9C9C-3A90-616F36C629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E474C-602D-08FC-2E7F-21736F981072}"/>
              </a:ext>
            </a:extLst>
          </p:cNvPr>
          <p:cNvSpPr>
            <a:spLocks noGrp="1"/>
          </p:cNvSpPr>
          <p:nvPr>
            <p:ph type="title"/>
          </p:nvPr>
        </p:nvSpPr>
        <p:spPr>
          <a:xfrm>
            <a:off x="468630" y="447991"/>
            <a:ext cx="11315700" cy="915035"/>
          </a:xfrm>
        </p:spPr>
        <p:txBody>
          <a:bodyPr>
            <a:noAutofit/>
          </a:bodyPr>
          <a:lstStyle/>
          <a:p>
            <a:r>
              <a:rPr lang="en-US" sz="3100" dirty="0">
                <a:solidFill>
                  <a:srgbClr val="FF0000"/>
                </a:solidFill>
              </a:rPr>
              <a:t>Literature Survey on Paper 5</a:t>
            </a:r>
            <a:br>
              <a:rPr lang="en-US" sz="3100" dirty="0">
                <a:solidFill>
                  <a:srgbClr val="FF0000"/>
                </a:solidFill>
              </a:rPr>
            </a:br>
            <a:endParaRPr lang="en-IN" sz="3100" dirty="0">
              <a:solidFill>
                <a:srgbClr val="FF0000"/>
              </a:solidFill>
            </a:endParaRPr>
          </a:p>
        </p:txBody>
      </p:sp>
      <p:sp>
        <p:nvSpPr>
          <p:cNvPr id="3" name="Content Placeholder 2">
            <a:extLst>
              <a:ext uri="{FF2B5EF4-FFF2-40B4-BE49-F238E27FC236}">
                <a16:creationId xmlns:a16="http://schemas.microsoft.com/office/drawing/2014/main" id="{83DB531C-7A05-EEB0-4FB4-61E96BA5FCD5}"/>
              </a:ext>
            </a:extLst>
          </p:cNvPr>
          <p:cNvSpPr>
            <a:spLocks noGrp="1"/>
          </p:cNvSpPr>
          <p:nvPr>
            <p:ph idx="1"/>
          </p:nvPr>
        </p:nvSpPr>
        <p:spPr>
          <a:xfrm>
            <a:off x="468630" y="1182369"/>
            <a:ext cx="11315700" cy="5358268"/>
          </a:xfrm>
        </p:spPr>
        <p:txBody>
          <a:bodyPr>
            <a:noAutofit/>
          </a:bodyPr>
          <a:lstStyle/>
          <a:p>
            <a:pPr marL="0" indent="0" algn="just">
              <a:lnSpc>
                <a:spcPct val="100000"/>
              </a:lnSpc>
              <a:buNone/>
            </a:pPr>
            <a:r>
              <a:rPr lang="en-US" sz="1900" b="1" dirty="0"/>
              <a:t>Image Captioning with Reinforcement Learning</a:t>
            </a:r>
          </a:p>
          <a:p>
            <a:pPr algn="just">
              <a:lnSpc>
                <a:spcPct val="100000"/>
              </a:lnSpc>
            </a:pPr>
            <a:r>
              <a:rPr lang="en-US" sz="1900" b="1" dirty="0"/>
              <a:t>Authors: </a:t>
            </a:r>
            <a:r>
              <a:rPr lang="en-US" sz="1900" dirty="0" err="1"/>
              <a:t>Junhua</a:t>
            </a:r>
            <a:r>
              <a:rPr lang="en-US" sz="1900" dirty="0"/>
              <a:t> Mao, Wei Xu</a:t>
            </a:r>
          </a:p>
          <a:p>
            <a:pPr algn="just">
              <a:lnSpc>
                <a:spcPct val="100000"/>
              </a:lnSpc>
            </a:pPr>
            <a:r>
              <a:rPr lang="en-US" sz="1900" b="1" dirty="0"/>
              <a:t>Summary: </a:t>
            </a:r>
            <a:r>
              <a:rPr lang="en-US" sz="1900" dirty="0"/>
              <a:t>This research integrates reinforcement learning into image captioning to optimize caption generation based on evaluation metrics like BLEU and METEOR. The approach enhances caption relevance and diversity.</a:t>
            </a:r>
          </a:p>
          <a:p>
            <a:pPr algn="just">
              <a:lnSpc>
                <a:spcPct val="100000"/>
              </a:lnSpc>
            </a:pPr>
            <a:r>
              <a:rPr lang="en-US" sz="1900" b="1" dirty="0"/>
              <a:t>Advantages:</a:t>
            </a:r>
          </a:p>
          <a:p>
            <a:pPr lvl="1" algn="just">
              <a:lnSpc>
                <a:spcPct val="100000"/>
              </a:lnSpc>
              <a:buFont typeface="Wingdings" panose="05000000000000000000" pitchFamily="2" charset="2"/>
              <a:buChar char="§"/>
            </a:pPr>
            <a:r>
              <a:rPr lang="en-US" sz="1900" dirty="0"/>
              <a:t>Optimizes captions for better metric performance.</a:t>
            </a:r>
          </a:p>
          <a:p>
            <a:pPr lvl="1" algn="just">
              <a:lnSpc>
                <a:spcPct val="100000"/>
              </a:lnSpc>
              <a:buFont typeface="Wingdings" panose="05000000000000000000" pitchFamily="2" charset="2"/>
              <a:buChar char="§"/>
            </a:pPr>
            <a:r>
              <a:rPr lang="en-US" sz="1900" dirty="0"/>
              <a:t>Enhances diversity in generated descriptions.</a:t>
            </a:r>
          </a:p>
          <a:p>
            <a:pPr lvl="1" algn="just">
              <a:lnSpc>
                <a:spcPct val="100000"/>
              </a:lnSpc>
              <a:buFont typeface="Wingdings" panose="05000000000000000000" pitchFamily="2" charset="2"/>
              <a:buChar char="§"/>
            </a:pPr>
            <a:r>
              <a:rPr lang="en-US" sz="1900" dirty="0"/>
              <a:t>Adapts well to varying evaluation criteria.</a:t>
            </a:r>
          </a:p>
          <a:p>
            <a:pPr algn="just">
              <a:lnSpc>
                <a:spcPct val="100000"/>
              </a:lnSpc>
            </a:pPr>
            <a:r>
              <a:rPr lang="en-US" sz="1900" b="1" dirty="0"/>
              <a:t>Disadvantages:</a:t>
            </a:r>
          </a:p>
          <a:p>
            <a:pPr lvl="1" algn="just">
              <a:lnSpc>
                <a:spcPct val="100000"/>
              </a:lnSpc>
              <a:buFont typeface="Wingdings" panose="05000000000000000000" pitchFamily="2" charset="2"/>
              <a:buChar char="§"/>
            </a:pPr>
            <a:r>
              <a:rPr lang="en-US" sz="1900" dirty="0"/>
              <a:t>Requires careful reward design for effective training.</a:t>
            </a:r>
          </a:p>
          <a:p>
            <a:pPr lvl="1" algn="just">
              <a:lnSpc>
                <a:spcPct val="100000"/>
              </a:lnSpc>
              <a:buFont typeface="Wingdings" panose="05000000000000000000" pitchFamily="2" charset="2"/>
              <a:buChar char="§"/>
            </a:pPr>
            <a:r>
              <a:rPr lang="en-US" sz="1900" dirty="0"/>
              <a:t>Computationally expensive due to iterative learning.</a:t>
            </a:r>
          </a:p>
          <a:p>
            <a:pPr lvl="1" algn="just">
              <a:lnSpc>
                <a:spcPct val="100000"/>
              </a:lnSpc>
              <a:buFont typeface="Wingdings" panose="05000000000000000000" pitchFamily="2" charset="2"/>
              <a:buChar char="§"/>
            </a:pPr>
            <a:r>
              <a:rPr lang="en-US" sz="1900" dirty="0"/>
              <a:t>Can lead to overfitting specific metrics rather than general quality.</a:t>
            </a:r>
            <a:endParaRPr lang="en-IN" sz="1900" dirty="0"/>
          </a:p>
        </p:txBody>
      </p:sp>
      <p:sp>
        <p:nvSpPr>
          <p:cNvPr id="4" name="Date Placeholder 3">
            <a:extLst>
              <a:ext uri="{FF2B5EF4-FFF2-40B4-BE49-F238E27FC236}">
                <a16:creationId xmlns:a16="http://schemas.microsoft.com/office/drawing/2014/main" id="{CE27A4D4-2BC4-C9A3-3C2C-B7A5629EF6A2}"/>
              </a:ext>
            </a:extLst>
          </p:cNvPr>
          <p:cNvSpPr>
            <a:spLocks noGrp="1"/>
          </p:cNvSpPr>
          <p:nvPr>
            <p:ph type="dt" sz="half" idx="10"/>
          </p:nvPr>
        </p:nvSpPr>
        <p:spPr/>
        <p:txBody>
          <a:bodyPr/>
          <a:lstStyle/>
          <a:p>
            <a:fld id="{0D059627-2150-4D0E-B415-DA9919DD5492}" type="datetime5">
              <a:rPr lang="en-US" smtClean="0"/>
              <a:t>20-Dec-24</a:t>
            </a:fld>
            <a:endParaRPr lang="en-US"/>
          </a:p>
        </p:txBody>
      </p:sp>
      <p:sp>
        <p:nvSpPr>
          <p:cNvPr id="5" name="Slide Number Placeholder 4">
            <a:extLst>
              <a:ext uri="{FF2B5EF4-FFF2-40B4-BE49-F238E27FC236}">
                <a16:creationId xmlns:a16="http://schemas.microsoft.com/office/drawing/2014/main" id="{570915F1-1D80-26D3-4AA4-35372A045F1B}"/>
              </a:ext>
            </a:extLst>
          </p:cNvPr>
          <p:cNvSpPr>
            <a:spLocks noGrp="1"/>
          </p:cNvSpPr>
          <p:nvPr>
            <p:ph type="sldNum" sz="quarter" idx="12"/>
          </p:nvPr>
        </p:nvSpPr>
        <p:spPr/>
        <p:txBody>
          <a:bodyPr/>
          <a:lstStyle/>
          <a:p>
            <a:fld id="{CC057153-B650-4DEB-B370-79DDCFDCE934}" type="slidenum">
              <a:rPr lang="en-US" smtClean="0"/>
              <a:t>8</a:t>
            </a:fld>
            <a:endParaRPr lang="en-US"/>
          </a:p>
        </p:txBody>
      </p:sp>
    </p:spTree>
    <p:extLst>
      <p:ext uri="{BB962C8B-B14F-4D97-AF65-F5344CB8AC3E}">
        <p14:creationId xmlns:p14="http://schemas.microsoft.com/office/powerpoint/2010/main" val="325969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016" y="365125"/>
            <a:ext cx="11315700" cy="915035"/>
          </a:xfrm>
        </p:spPr>
        <p:txBody>
          <a:bodyPr>
            <a:normAutofit/>
          </a:bodyPr>
          <a:lstStyle/>
          <a:p>
            <a:r>
              <a:rPr lang="en-IN" dirty="0">
                <a:solidFill>
                  <a:srgbClr val="FF0000"/>
                </a:solidFill>
              </a:rPr>
              <a:t>Data Collections and Other Details</a:t>
            </a:r>
          </a:p>
        </p:txBody>
      </p:sp>
      <p:sp>
        <p:nvSpPr>
          <p:cNvPr id="4" name="Rectangle 1">
            <a:extLst>
              <a:ext uri="{FF2B5EF4-FFF2-40B4-BE49-F238E27FC236}">
                <a16:creationId xmlns:a16="http://schemas.microsoft.com/office/drawing/2014/main" id="{5FC0BE86-48EC-050C-20D7-7E68AA3A9CCA}"/>
              </a:ext>
            </a:extLst>
          </p:cNvPr>
          <p:cNvSpPr>
            <a:spLocks noGrp="1" noChangeArrowheads="1"/>
          </p:cNvSpPr>
          <p:nvPr>
            <p:ph idx="1"/>
          </p:nvPr>
        </p:nvSpPr>
        <p:spPr bwMode="auto">
          <a:xfrm>
            <a:off x="1884317" y="1280160"/>
            <a:ext cx="9089027"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Dataset Used:</a:t>
            </a:r>
          </a:p>
          <a:p>
            <a:pPr algn="just"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Flickr8k Dataset and MS COCO.</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p>
          <a:p>
            <a:pPr algn="just"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Contains 8,000 images, each annotated with descriptive captions.</a:t>
            </a:r>
          </a:p>
          <a:p>
            <a:pPr algn="just"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Designed for tasks like image captioning and visual description generation.</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 Steps:</a:t>
            </a:r>
          </a:p>
          <a:p>
            <a:pPr algn="just"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Image Resizing: Images resized to 224x224 pixels for compatibility with CNN models.</a:t>
            </a:r>
          </a:p>
          <a:p>
            <a:pPr algn="just"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Normalization: Pixel values scaled to the range of 0-1.</a:t>
            </a:r>
          </a:p>
          <a:p>
            <a:pPr algn="just"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Tokenization: Captions tokenized and padded to a fixed length to ensure uniformity.</a:t>
            </a:r>
          </a:p>
          <a:p>
            <a:pPr algn="just"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Vocabulary: Built from frequently occurring words in the dataset.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Tools Used:</a:t>
            </a:r>
          </a:p>
          <a:p>
            <a:pPr algn="just"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TensorFlow, </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NumPy, and NLTK for data preparation and processing.</a:t>
            </a:r>
          </a:p>
        </p:txBody>
      </p:sp>
      <p:sp>
        <p:nvSpPr>
          <p:cNvPr id="3" name="Date Placeholder 2">
            <a:extLst>
              <a:ext uri="{FF2B5EF4-FFF2-40B4-BE49-F238E27FC236}">
                <a16:creationId xmlns:a16="http://schemas.microsoft.com/office/drawing/2014/main" id="{665E881B-F368-1226-6DF5-12D7D0B0FB23}"/>
              </a:ext>
            </a:extLst>
          </p:cNvPr>
          <p:cNvSpPr>
            <a:spLocks noGrp="1"/>
          </p:cNvSpPr>
          <p:nvPr>
            <p:ph type="dt" sz="half" idx="10"/>
          </p:nvPr>
        </p:nvSpPr>
        <p:spPr/>
        <p:txBody>
          <a:bodyPr/>
          <a:lstStyle/>
          <a:p>
            <a:fld id="{BDFCC405-8DD8-45BF-B1BA-CD5D732EAF97}" type="datetime5">
              <a:rPr lang="en-US" smtClean="0"/>
              <a:t>20-Dec-24</a:t>
            </a:fld>
            <a:endParaRPr lang="en-US"/>
          </a:p>
        </p:txBody>
      </p:sp>
      <p:sp>
        <p:nvSpPr>
          <p:cNvPr id="5" name="Slide Number Placeholder 4">
            <a:extLst>
              <a:ext uri="{FF2B5EF4-FFF2-40B4-BE49-F238E27FC236}">
                <a16:creationId xmlns:a16="http://schemas.microsoft.com/office/drawing/2014/main" id="{8A5BCDCA-C564-BEF0-4C76-AAB788951954}"/>
              </a:ext>
            </a:extLst>
          </p:cNvPr>
          <p:cNvSpPr>
            <a:spLocks noGrp="1"/>
          </p:cNvSpPr>
          <p:nvPr>
            <p:ph type="sldNum" sz="quarter" idx="12"/>
          </p:nvPr>
        </p:nvSpPr>
        <p:spPr/>
        <p:txBody>
          <a:bodyPr/>
          <a:lstStyle/>
          <a:p>
            <a:fld id="{CC057153-B650-4DEB-B370-79DDCFDCE934}" type="slidenum">
              <a:rPr lang="en-US" smtClean="0"/>
              <a:t>9</a:t>
            </a:fld>
            <a:endParaRPr lang="en-US"/>
          </a:p>
        </p:txBody>
      </p:sp>
    </p:spTree>
    <p:extLst>
      <p:ext uri="{BB962C8B-B14F-4D97-AF65-F5344CB8AC3E}">
        <p14:creationId xmlns:p14="http://schemas.microsoft.com/office/powerpoint/2010/main" val="3638875468"/>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553</TotalTime>
  <Words>1902</Words>
  <Application>Microsoft Office PowerPoint</Application>
  <PresentationFormat>Widescreen</PresentationFormat>
  <Paragraphs>227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Neue Haas Grotesk Text Pro</vt:lpstr>
      <vt:lpstr>Times New Roman</vt:lpstr>
      <vt:lpstr>Wingdings</vt:lpstr>
      <vt:lpstr>VanillaVTI</vt:lpstr>
      <vt:lpstr>PowerPoint Presentation</vt:lpstr>
      <vt:lpstr>Introduction</vt:lpstr>
      <vt:lpstr>Problem statement:</vt:lpstr>
      <vt:lpstr>Literature Survey on Paper 1 </vt:lpstr>
      <vt:lpstr>Literature Survey on Paper 2 </vt:lpstr>
      <vt:lpstr>Literature Survey on Paper 3 </vt:lpstr>
      <vt:lpstr>Literature Survey on Paper 4 </vt:lpstr>
      <vt:lpstr>Literature Survey on Paper 5 </vt:lpstr>
      <vt:lpstr>Data Collections and Other Details</vt:lpstr>
      <vt:lpstr>PowerPoint Presentation</vt:lpstr>
      <vt:lpstr>System Design and Implementation </vt:lpstr>
      <vt:lpstr>Convolution Neural Network (VGG16)</vt:lpstr>
      <vt:lpstr>PowerPoint Presentation</vt:lpstr>
      <vt:lpstr>Flowchart:</vt:lpstr>
      <vt:lpstr>Libraries Used</vt:lpstr>
      <vt:lpstr>Backend Images</vt:lpstr>
      <vt:lpstr>PowerPoint Presentation</vt:lpstr>
      <vt:lpstr>PowerPoint Presentation</vt:lpstr>
      <vt:lpstr>Front-end Implementation</vt:lpstr>
      <vt:lpstr>PowerPoint Presentation</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Akash A Navale</cp:lastModifiedBy>
  <cp:revision>88</cp:revision>
  <dcterms:created xsi:type="dcterms:W3CDTF">2024-11-27T11:05:53Z</dcterms:created>
  <dcterms:modified xsi:type="dcterms:W3CDTF">2024-12-20T09:36:32Z</dcterms:modified>
</cp:coreProperties>
</file>