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6" r:id="rId6"/>
    <p:sldId id="261" r:id="rId7"/>
    <p:sldId id="270" r:id="rId8"/>
    <p:sldId id="271" r:id="rId9"/>
    <p:sldId id="262" r:id="rId10"/>
    <p:sldId id="263" r:id="rId11"/>
    <p:sldId id="272" r:id="rId12"/>
    <p:sldId id="264" r:id="rId13"/>
    <p:sldId id="268" r:id="rId14"/>
    <p:sldId id="265" r:id="rId15"/>
    <p:sldId id="269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D1F"/>
    <a:srgbClr val="2E47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2DAF-3CF5-45B2-B04D-C683B84FAECC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9F2E-D70C-42F4-B218-6D373F49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2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2DAF-3CF5-45B2-B04D-C683B84FAECC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9F2E-D70C-42F4-B218-6D373F49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5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2DAF-3CF5-45B2-B04D-C683B84FAECC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9F2E-D70C-42F4-B218-6D373F49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3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2DAF-3CF5-45B2-B04D-C683B84FAECC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9F2E-D70C-42F4-B218-6D373F49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1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2DAF-3CF5-45B2-B04D-C683B84FAECC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9F2E-D70C-42F4-B218-6D373F49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5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2DAF-3CF5-45B2-B04D-C683B84FAECC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9F2E-D70C-42F4-B218-6D373F49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2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2DAF-3CF5-45B2-B04D-C683B84FAECC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9F2E-D70C-42F4-B218-6D373F49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7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2DAF-3CF5-45B2-B04D-C683B84FAECC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9F2E-D70C-42F4-B218-6D373F49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5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2DAF-3CF5-45B2-B04D-C683B84FAECC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9F2E-D70C-42F4-B218-6D373F49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0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2DAF-3CF5-45B2-B04D-C683B84FAECC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9F2E-D70C-42F4-B218-6D373F49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4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2DAF-3CF5-45B2-B04D-C683B84FAECC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9F2E-D70C-42F4-B218-6D373F49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4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92DAF-3CF5-45B2-B04D-C683B84FAECC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09F2E-D70C-42F4-B218-6D373F49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3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" TargetMode="External"/><Relationship Id="rId2" Type="http://schemas.openxmlformats.org/officeDocument/2006/relationships/hyperlink" Target="https://docs.djangoproject.com/en/1.7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2/tutorial/" TargetMode="External"/><Relationship Id="rId4" Type="http://schemas.openxmlformats.org/officeDocument/2006/relationships/hyperlink" Target="http://www.erikmitchell.info/2010/09/28/using-django-to-create-complex-sites-simply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jangoproject.com/download/" TargetMode="External"/><Relationship Id="rId2" Type="http://schemas.openxmlformats.org/officeDocument/2006/relationships/hyperlink" Target="http://www.pip-installer.org/en/latest/install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MySQL-python/1.2.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D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74944" y="6266373"/>
            <a:ext cx="8201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                   ADLAKHA     MITRA     PANDEY     PATEL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798" y="1775847"/>
            <a:ext cx="6985914" cy="31785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655038"/>
            <a:ext cx="4446270" cy="342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D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Garamond" panose="02020404030301010803" pitchFamily="18" charset="0"/>
              </a:rPr>
              <a:t>IDE for DJANGO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92D050"/>
              </a:buCl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92D05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92D05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92D05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rgbClr val="92D050"/>
              </a:solidFill>
            </a:endParaRPr>
          </a:p>
          <a:p>
            <a:endParaRPr lang="en-US" dirty="0" smtClean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1267"/>
            <a:ext cx="10727724" cy="487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3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D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92D050"/>
                </a:solidFill>
                <a:latin typeface="Garamond" panose="02020404030301010803" pitchFamily="18" charset="0"/>
              </a:rPr>
              <a:t>DJANGO Framework</a:t>
            </a:r>
            <a:endParaRPr lang="en-US" b="1" dirty="0">
              <a:solidFill>
                <a:srgbClr val="92D050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92D050"/>
              </a:buCl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92D05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92D05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92D05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rgbClr val="92D050"/>
              </a:solidFill>
            </a:endParaRPr>
          </a:p>
          <a:p>
            <a:endParaRPr lang="en-US" dirty="0" smtClean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062" y="1604962"/>
            <a:ext cx="3675698" cy="466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5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D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42535" y="241634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92D050"/>
                </a:solidFill>
                <a:latin typeface="Garamond" panose="02020404030301010803" pitchFamily="18" charset="0"/>
              </a:rPr>
              <a:t>            How </a:t>
            </a:r>
            <a:r>
              <a:rPr lang="en-US" b="1" dirty="0">
                <a:solidFill>
                  <a:srgbClr val="92D050"/>
                </a:solidFill>
                <a:latin typeface="Garamond" panose="02020404030301010803" pitchFamily="18" charset="0"/>
              </a:rPr>
              <a:t>to build an App?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92D050"/>
              </a:buCl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92D05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92D05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92D05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rgbClr val="92D050"/>
              </a:solidFill>
            </a:endParaRPr>
          </a:p>
          <a:p>
            <a:endParaRPr lang="en-US" dirty="0" smtClean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D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92D050"/>
                </a:solidFill>
                <a:latin typeface="Garamond" panose="02020404030301010803" pitchFamily="18" charset="0"/>
              </a:rPr>
              <a:t>DJANGO </a:t>
            </a:r>
            <a:r>
              <a:rPr lang="en-US" b="1" dirty="0" smtClean="0">
                <a:solidFill>
                  <a:srgbClr val="92D050"/>
                </a:solidFill>
                <a:latin typeface="Garamond" panose="02020404030301010803" pitchFamily="18" charset="0"/>
              </a:rPr>
              <a:t>Flow</a:t>
            </a:r>
            <a:endParaRPr lang="en-US" b="1" dirty="0">
              <a:solidFill>
                <a:srgbClr val="92D050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92D050"/>
              </a:buCl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92D05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92D05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92D05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rgbClr val="92D050"/>
              </a:solidFill>
            </a:endParaRPr>
          </a:p>
          <a:p>
            <a:endParaRPr lang="en-US" dirty="0" smtClean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1D2404"/>
              </a:clrFrom>
              <a:clrTo>
                <a:srgbClr val="1D240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5742" y="2036548"/>
            <a:ext cx="986648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7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D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92D050"/>
                </a:solidFill>
                <a:latin typeface="Garamond" panose="02020404030301010803" pitchFamily="18" charset="0"/>
              </a:rPr>
              <a:t>Your Shopping Cart!!</a:t>
            </a:r>
            <a:endParaRPr lang="en-US" b="1" dirty="0">
              <a:solidFill>
                <a:srgbClr val="92D050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92D050"/>
              </a:buCl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92D05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92D05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92D05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rgbClr val="92D050"/>
              </a:solidFill>
            </a:endParaRPr>
          </a:p>
          <a:p>
            <a:endParaRPr lang="en-US" dirty="0" smtClean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1026" name="Picture 1" descr="image0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" r="3923"/>
          <a:stretch/>
        </p:blipFill>
        <p:spPr bwMode="auto">
          <a:xfrm>
            <a:off x="838200" y="1412338"/>
            <a:ext cx="10406449" cy="501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403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D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45724" y="2539914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92D050"/>
                </a:solidFill>
                <a:latin typeface="Garamond" panose="02020404030301010803" pitchFamily="18" charset="0"/>
              </a:rPr>
              <a:t>         THANK YOU!!</a:t>
            </a:r>
            <a:endParaRPr lang="en-US" b="1" dirty="0">
              <a:solidFill>
                <a:srgbClr val="92D050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92D050"/>
              </a:buCl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92D05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92D05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92D05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rgbClr val="92D050"/>
              </a:solidFill>
            </a:endParaRPr>
          </a:p>
          <a:p>
            <a:endParaRPr lang="en-US" dirty="0" smtClean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64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D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92D050"/>
                </a:solidFill>
                <a:latin typeface="Garamond" panose="02020404030301010803" pitchFamily="18" charset="0"/>
              </a:rPr>
              <a:t>References</a:t>
            </a:r>
            <a:endParaRPr lang="en-US" b="1" dirty="0">
              <a:solidFill>
                <a:srgbClr val="92D050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92D050"/>
              </a:buCl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92D050"/>
              </a:buClr>
            </a:pPr>
            <a:r>
              <a:rPr lang="en-US" dirty="0" smtClean="0">
                <a:solidFill>
                  <a:schemeClr val="bg1"/>
                </a:solidFill>
                <a:hlinkClick r:id="rId2"/>
              </a:rPr>
              <a:t>https://docs.djangoproject.com/en/1.7/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92D050"/>
              </a:buClr>
            </a:pPr>
            <a:r>
              <a:rPr lang="en-US" dirty="0" smtClean="0">
                <a:solidFill>
                  <a:schemeClr val="bg1"/>
                </a:solidFill>
                <a:hlinkClick r:id="rId3"/>
              </a:rPr>
              <a:t>http://stackoverflow.com/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92D050"/>
              </a:buClr>
            </a:pPr>
            <a:r>
              <a:rPr lang="en-US" dirty="0" smtClean="0">
                <a:solidFill>
                  <a:schemeClr val="bg1"/>
                </a:solidFill>
                <a:hlinkClick r:id="rId4"/>
              </a:rPr>
              <a:t>http://www.erikmitchell.info/2010/09/28/using-django-to-create-complex-sites-simply/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92D050"/>
              </a:buClr>
            </a:pPr>
            <a:r>
              <a:rPr lang="en-US" dirty="0" smtClean="0">
                <a:solidFill>
                  <a:schemeClr val="bg1"/>
                </a:solidFill>
                <a:hlinkClick r:id="rId5"/>
              </a:rPr>
              <a:t>https://docs.python.org/2/tutorial/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Clr>
                <a:srgbClr val="92D050"/>
              </a:buCl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92D05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92D05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rgbClr val="92D050"/>
              </a:solidFill>
            </a:endParaRPr>
          </a:p>
          <a:p>
            <a:endParaRPr lang="en-US" dirty="0" smtClean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23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D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92D050"/>
                </a:solidFill>
                <a:latin typeface="Garamond" panose="02020404030301010803" pitchFamily="18" charset="0"/>
              </a:rPr>
              <a:t>AGENDA</a:t>
            </a:r>
            <a:endParaRPr lang="en-US" b="1" dirty="0">
              <a:solidFill>
                <a:srgbClr val="92D050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2D050"/>
              </a:buClr>
            </a:pPr>
            <a:r>
              <a:rPr lang="en-US" dirty="0" smtClean="0">
                <a:solidFill>
                  <a:schemeClr val="bg1"/>
                </a:solidFill>
              </a:rPr>
              <a:t>What is DJANGO?</a:t>
            </a:r>
          </a:p>
          <a:p>
            <a:pPr>
              <a:buClr>
                <a:srgbClr val="92D050"/>
              </a:buClr>
            </a:pPr>
            <a:r>
              <a:rPr lang="en-US" dirty="0" smtClean="0">
                <a:solidFill>
                  <a:schemeClr val="bg1"/>
                </a:solidFill>
              </a:rPr>
              <a:t>DJANGO Components</a:t>
            </a:r>
          </a:p>
          <a:p>
            <a:pPr>
              <a:buClr>
                <a:srgbClr val="92D050"/>
              </a:buClr>
            </a:pPr>
            <a:r>
              <a:rPr lang="en-US" dirty="0" smtClean="0">
                <a:solidFill>
                  <a:schemeClr val="bg1"/>
                </a:solidFill>
              </a:rPr>
              <a:t>DJANGO Databases</a:t>
            </a:r>
          </a:p>
          <a:p>
            <a:pPr>
              <a:buClr>
                <a:srgbClr val="92D050"/>
              </a:buClr>
            </a:pPr>
            <a:r>
              <a:rPr lang="en-US" dirty="0" smtClean="0">
                <a:solidFill>
                  <a:schemeClr val="bg1"/>
                </a:solidFill>
              </a:rPr>
              <a:t>Sites build on DJANGO</a:t>
            </a:r>
          </a:p>
          <a:p>
            <a:pPr>
              <a:buClr>
                <a:srgbClr val="92D050"/>
              </a:buClr>
            </a:pPr>
            <a:r>
              <a:rPr lang="en-US" dirty="0" smtClean="0">
                <a:solidFill>
                  <a:schemeClr val="bg1"/>
                </a:solidFill>
              </a:rPr>
              <a:t>How to install DJANGO?</a:t>
            </a:r>
          </a:p>
          <a:p>
            <a:pPr>
              <a:buClr>
                <a:srgbClr val="92D050"/>
              </a:buClr>
            </a:pPr>
            <a:r>
              <a:rPr lang="en-US" dirty="0" smtClean="0">
                <a:solidFill>
                  <a:schemeClr val="bg1"/>
                </a:solidFill>
              </a:rPr>
              <a:t>DJANGO Functionality</a:t>
            </a:r>
          </a:p>
          <a:p>
            <a:pPr>
              <a:buClr>
                <a:srgbClr val="92D050"/>
              </a:buClr>
            </a:pPr>
            <a:r>
              <a:rPr lang="en-US" dirty="0" smtClean="0">
                <a:solidFill>
                  <a:schemeClr val="bg1"/>
                </a:solidFill>
              </a:rPr>
              <a:t>How to build an App?</a:t>
            </a:r>
          </a:p>
          <a:p>
            <a:pPr marL="0" indent="0">
              <a:buClr>
                <a:srgbClr val="92D050"/>
              </a:buCl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92D05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92D05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31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D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Garamond" panose="02020404030301010803" pitchFamily="18" charset="0"/>
              </a:rPr>
              <a:t>What is DJANGO?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2D050"/>
              </a:buClr>
            </a:pPr>
            <a:r>
              <a:rPr lang="en-US" dirty="0" smtClean="0">
                <a:solidFill>
                  <a:schemeClr val="bg1"/>
                </a:solidFill>
              </a:rPr>
              <a:t>Free and open source web application framework written in Python</a:t>
            </a:r>
          </a:p>
          <a:p>
            <a:pPr>
              <a:buClr>
                <a:srgbClr val="92D050"/>
              </a:buClr>
            </a:pPr>
            <a:r>
              <a:rPr lang="en-US" dirty="0" smtClean="0">
                <a:solidFill>
                  <a:schemeClr val="bg1"/>
                </a:solidFill>
              </a:rPr>
              <a:t>Simplifies creation of complex, database driven websites</a:t>
            </a:r>
          </a:p>
          <a:p>
            <a:pPr>
              <a:buClr>
                <a:srgbClr val="92D050"/>
              </a:buClr>
            </a:pPr>
            <a:r>
              <a:rPr lang="en-US" dirty="0" smtClean="0">
                <a:solidFill>
                  <a:schemeClr val="bg1"/>
                </a:solidFill>
              </a:rPr>
              <a:t>Automate repetitive tasks</a:t>
            </a:r>
          </a:p>
          <a:p>
            <a:pPr>
              <a:buClr>
                <a:srgbClr val="92D050"/>
              </a:buClr>
            </a:pPr>
            <a:r>
              <a:rPr lang="en-US" dirty="0" smtClean="0">
                <a:solidFill>
                  <a:schemeClr val="bg1"/>
                </a:solidFill>
              </a:rPr>
              <a:t>Better web apps with less code</a:t>
            </a:r>
          </a:p>
          <a:p>
            <a:pPr>
              <a:buClr>
                <a:srgbClr val="92D050"/>
              </a:buClr>
            </a:pPr>
            <a:r>
              <a:rPr lang="en-US" dirty="0" smtClean="0">
                <a:solidFill>
                  <a:schemeClr val="bg1"/>
                </a:solidFill>
              </a:rPr>
              <a:t>Secure apps</a:t>
            </a:r>
          </a:p>
          <a:p>
            <a:pPr marL="0" indent="0">
              <a:buClr>
                <a:srgbClr val="92D050"/>
              </a:buCl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92D05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92D05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92D05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rgbClr val="92D050"/>
              </a:solidFill>
            </a:endParaRPr>
          </a:p>
          <a:p>
            <a:endParaRPr lang="en-US" dirty="0" smtClean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87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D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Garamond" panose="02020404030301010803" pitchFamily="18" charset="0"/>
              </a:rPr>
              <a:t>DJANGO Components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92D050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b="1" dirty="0" smtClean="0">
                <a:solidFill>
                  <a:schemeClr val="bg1"/>
                </a:solidFill>
              </a:rPr>
              <a:t>Think MTV instead of MVC</a:t>
            </a:r>
          </a:p>
          <a:p>
            <a:pPr marL="0" indent="0">
              <a:buClr>
                <a:srgbClr val="92D050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Clr>
                <a:srgbClr val="92D050"/>
              </a:buCl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buClr>
                <a:srgbClr val="92D050"/>
              </a:buClr>
            </a:pPr>
            <a:r>
              <a:rPr lang="en-US" dirty="0" smtClean="0">
                <a:solidFill>
                  <a:schemeClr val="bg1"/>
                </a:solidFill>
              </a:rPr>
              <a:t>Models – </a:t>
            </a:r>
            <a:r>
              <a:rPr lang="en-US" dirty="0" err="1" smtClean="0">
                <a:solidFill>
                  <a:schemeClr val="bg1"/>
                </a:solidFill>
              </a:rPr>
              <a:t>Django</a:t>
            </a:r>
            <a:r>
              <a:rPr lang="en-US" dirty="0" smtClean="0">
                <a:solidFill>
                  <a:schemeClr val="bg1"/>
                </a:solidFill>
              </a:rPr>
              <a:t> ORM</a:t>
            </a:r>
          </a:p>
          <a:p>
            <a:pPr>
              <a:buClr>
                <a:srgbClr val="92D050"/>
              </a:buClr>
            </a:pPr>
            <a:r>
              <a:rPr lang="en-US" dirty="0" smtClean="0">
                <a:solidFill>
                  <a:schemeClr val="bg1"/>
                </a:solidFill>
              </a:rPr>
              <a:t>Templates – </a:t>
            </a:r>
            <a:r>
              <a:rPr lang="en-US" dirty="0" err="1" smtClean="0">
                <a:solidFill>
                  <a:schemeClr val="bg1"/>
                </a:solidFill>
              </a:rPr>
              <a:t>Django</a:t>
            </a:r>
            <a:r>
              <a:rPr lang="en-US" dirty="0" smtClean="0">
                <a:solidFill>
                  <a:schemeClr val="bg1"/>
                </a:solidFill>
              </a:rPr>
              <a:t> Template Engine</a:t>
            </a:r>
          </a:p>
          <a:p>
            <a:pPr>
              <a:buClr>
                <a:srgbClr val="92D050"/>
              </a:buClr>
            </a:pPr>
            <a:r>
              <a:rPr lang="en-US" dirty="0" smtClean="0">
                <a:solidFill>
                  <a:schemeClr val="bg1"/>
                </a:solidFill>
              </a:rPr>
              <a:t>Views – Python function, Request in Response out</a:t>
            </a:r>
          </a:p>
          <a:p>
            <a:pPr>
              <a:buClr>
                <a:srgbClr val="92D05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92D05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92D05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rgbClr val="92D050"/>
              </a:solidFill>
            </a:endParaRPr>
          </a:p>
          <a:p>
            <a:endParaRPr lang="en-US" dirty="0" smtClean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690688"/>
            <a:ext cx="2800350" cy="228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6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D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Garamond" panose="02020404030301010803" pitchFamily="18" charset="0"/>
              </a:rPr>
              <a:t>DJANGO Databases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92D050"/>
              </a:buCl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92D05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92D05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rgbClr val="92D050"/>
              </a:solidFill>
            </a:endParaRPr>
          </a:p>
          <a:p>
            <a:endParaRPr lang="en-US" dirty="0" smtClean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15184"/>
            <a:ext cx="4800600" cy="952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92" y="3426761"/>
            <a:ext cx="2940908" cy="29768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614" y="1451869"/>
            <a:ext cx="3810000" cy="3019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4" y="1292902"/>
            <a:ext cx="4156832" cy="196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8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D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          </a:t>
            </a:r>
            <a:r>
              <a:rPr lang="en-US" b="1" dirty="0">
                <a:solidFill>
                  <a:srgbClr val="92D050"/>
                </a:solidFill>
                <a:latin typeface="Garamond" panose="02020404030301010803" pitchFamily="18" charset="0"/>
              </a:rPr>
              <a:t>Sites build on DJANGO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92D050"/>
              </a:buCl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Clr>
                <a:srgbClr val="92D050"/>
              </a:buCl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92D05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92D05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rgbClr val="92D050"/>
              </a:solidFill>
            </a:endParaRPr>
          </a:p>
          <a:p>
            <a:endParaRPr lang="en-US" dirty="0" smtClean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092" y="3085958"/>
            <a:ext cx="4974448" cy="20325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315"/>
            <a:ext cx="2040768" cy="19605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7" y="3189681"/>
            <a:ext cx="2143125" cy="2143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018" y="2035543"/>
            <a:ext cx="3951667" cy="21008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092" y="1304474"/>
            <a:ext cx="4974449" cy="16803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9700"/>
            <a:ext cx="121920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1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D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1876" y="1825625"/>
            <a:ext cx="6086475" cy="4475372"/>
          </a:xfrm>
        </p:spPr>
        <p:txBody>
          <a:bodyPr/>
          <a:lstStyle/>
          <a:p>
            <a:pPr>
              <a:buClr>
                <a:srgbClr val="92D050"/>
              </a:buClr>
            </a:pPr>
            <a:r>
              <a:rPr lang="en-US" dirty="0" err="1" smtClean="0">
                <a:solidFill>
                  <a:schemeClr val="bg1"/>
                </a:solidFill>
              </a:rPr>
              <a:t>Django</a:t>
            </a:r>
            <a:r>
              <a:rPr lang="en-US" dirty="0" smtClean="0">
                <a:solidFill>
                  <a:schemeClr val="bg1"/>
                </a:solidFill>
              </a:rPr>
              <a:t> was named after: </a:t>
            </a:r>
          </a:p>
          <a:p>
            <a:pPr marL="0" indent="0">
              <a:buClr>
                <a:srgbClr val="92D050"/>
              </a:buClr>
              <a:buNone/>
            </a:pPr>
            <a:r>
              <a:rPr lang="en-US" sz="3600" b="1" dirty="0" smtClean="0">
                <a:solidFill>
                  <a:schemeClr val="accent6"/>
                </a:solidFill>
              </a:rPr>
              <a:t>	</a:t>
            </a:r>
            <a:r>
              <a:rPr lang="en-US" sz="3600" b="1" dirty="0" err="1" smtClean="0">
                <a:solidFill>
                  <a:schemeClr val="accent6"/>
                </a:solidFill>
              </a:rPr>
              <a:t>Django</a:t>
            </a:r>
            <a:r>
              <a:rPr lang="en-US" sz="3600" b="1" dirty="0" smtClean="0">
                <a:solidFill>
                  <a:schemeClr val="accent6"/>
                </a:solidFill>
              </a:rPr>
              <a:t> Reinhardt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Clr>
                <a:srgbClr val="92D050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	 Three fingered jazz guitarist</a:t>
            </a:r>
          </a:p>
          <a:p>
            <a:pPr marL="0" indent="0">
              <a:buClr>
                <a:srgbClr val="92D050"/>
              </a:buCl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Clr>
                <a:srgbClr val="92D050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Web programmers at “Lawrence Journal World” newspaper began using python to build applications. -2003</a:t>
            </a:r>
          </a:p>
          <a:p>
            <a:pPr marL="0" indent="0">
              <a:buClr>
                <a:srgbClr val="92D050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Open sourced – 2005</a:t>
            </a:r>
          </a:p>
          <a:p>
            <a:pPr marL="0" indent="0">
              <a:buClr>
                <a:srgbClr val="92D050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4.7 million hits/month on website - 2010</a:t>
            </a:r>
          </a:p>
          <a:p>
            <a:pPr marL="0" indent="0">
              <a:buClr>
                <a:srgbClr val="92D050"/>
              </a:buClr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Clr>
                <a:srgbClr val="92D050"/>
              </a:buCl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92D05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rgbClr val="92D050"/>
              </a:solidFill>
            </a:endParaRPr>
          </a:p>
          <a:p>
            <a:endParaRPr lang="en-US" dirty="0" smtClean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050" name="Picture 2" descr="http://upload.wikimedia.org/wikipedia/commons/f/f5/Django_Reinhardt_(Gottlieb_07301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274" y="1825625"/>
            <a:ext cx="4225925" cy="447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435" y="35610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Garamond" panose="02020404030301010803" pitchFamily="18" charset="0"/>
              </a:rPr>
              <a:t>Interesting </a:t>
            </a:r>
            <a:r>
              <a:rPr lang="en-US" b="1" dirty="0" smtClean="0">
                <a:solidFill>
                  <a:srgbClr val="92D050"/>
                </a:solidFill>
                <a:latin typeface="Garamond" panose="02020404030301010803" pitchFamily="18" charset="0"/>
              </a:rPr>
              <a:t>Facts </a:t>
            </a:r>
            <a:r>
              <a:rPr lang="en-US" b="1" dirty="0">
                <a:solidFill>
                  <a:srgbClr val="92D050"/>
                </a:solidFill>
                <a:latin typeface="Garamond" panose="02020404030301010803" pitchFamily="18" charset="0"/>
              </a:rPr>
              <a:t>About </a:t>
            </a:r>
            <a:r>
              <a:rPr lang="en-US" b="1" dirty="0" err="1">
                <a:solidFill>
                  <a:srgbClr val="92D050"/>
                </a:solidFill>
                <a:latin typeface="Garamond" panose="02020404030301010803" pitchFamily="18" charset="0"/>
              </a:rPr>
              <a:t>django</a:t>
            </a:r>
            <a:endParaRPr lang="en-US" b="1" dirty="0">
              <a:solidFill>
                <a:srgbClr val="92D05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3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D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435" y="35610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92D050"/>
                </a:solidFill>
                <a:latin typeface="Garamond" panose="02020404030301010803" pitchFamily="18" charset="0"/>
              </a:rPr>
              <a:t>    </a:t>
            </a:r>
            <a:r>
              <a:rPr lang="en-US" b="1" dirty="0" smtClean="0">
                <a:solidFill>
                  <a:srgbClr val="92D050"/>
                </a:solidFill>
                <a:latin typeface="Garamond" panose="02020404030301010803" pitchFamily="18" charset="0"/>
              </a:rPr>
              <a:t>Why </a:t>
            </a:r>
            <a:r>
              <a:rPr lang="en-US" b="1" dirty="0" err="1" smtClean="0">
                <a:solidFill>
                  <a:srgbClr val="92D050"/>
                </a:solidFill>
                <a:latin typeface="Garamond" panose="02020404030301010803" pitchFamily="18" charset="0"/>
              </a:rPr>
              <a:t>Django</a:t>
            </a:r>
            <a:r>
              <a:rPr lang="en-US" b="1" dirty="0" smtClean="0">
                <a:solidFill>
                  <a:srgbClr val="92D050"/>
                </a:solidFill>
                <a:latin typeface="Garamond" panose="02020404030301010803" pitchFamily="18" charset="0"/>
              </a:rPr>
              <a:t>:</a:t>
            </a:r>
            <a:endParaRPr lang="en-US" b="1" dirty="0">
              <a:solidFill>
                <a:srgbClr val="92D050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92D050"/>
              </a:buCl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92D050"/>
              </a:buClr>
            </a:pPr>
            <a:r>
              <a:rPr lang="en-US" dirty="0" err="1" smtClean="0">
                <a:solidFill>
                  <a:schemeClr val="bg1"/>
                </a:solidFill>
              </a:rPr>
              <a:t>Django</a:t>
            </a:r>
            <a:r>
              <a:rPr lang="en-US" dirty="0" smtClean="0">
                <a:solidFill>
                  <a:schemeClr val="bg1"/>
                </a:solidFill>
              </a:rPr>
              <a:t> is python &amp; python is awesome…</a:t>
            </a:r>
          </a:p>
          <a:p>
            <a:pPr>
              <a:buClr>
                <a:srgbClr val="92D050"/>
              </a:buClr>
            </a:pPr>
            <a:r>
              <a:rPr lang="en-US" dirty="0" smtClean="0">
                <a:solidFill>
                  <a:schemeClr val="bg1"/>
                </a:solidFill>
              </a:rPr>
              <a:t>Great documentation</a:t>
            </a:r>
          </a:p>
          <a:p>
            <a:pPr>
              <a:buClr>
                <a:srgbClr val="92D050"/>
              </a:buClr>
            </a:pPr>
            <a:r>
              <a:rPr lang="en-US" dirty="0" smtClean="0">
                <a:solidFill>
                  <a:schemeClr val="bg1"/>
                </a:solidFill>
              </a:rPr>
              <a:t>Batteries included: ORM  Object Relational Mapper, User Authentication, Sessions, Syndication(RSS), Caching, Testing, Templates</a:t>
            </a:r>
          </a:p>
          <a:p>
            <a:pPr>
              <a:buClr>
                <a:srgbClr val="92D050"/>
              </a:buClr>
            </a:pPr>
            <a:r>
              <a:rPr lang="en-US" dirty="0" smtClean="0">
                <a:solidFill>
                  <a:schemeClr val="bg1"/>
                </a:solidFill>
              </a:rPr>
              <a:t>Built-in light weight Web Server.</a:t>
            </a:r>
          </a:p>
          <a:p>
            <a:pPr>
              <a:buClr>
                <a:srgbClr val="92D050"/>
              </a:buClr>
            </a:pPr>
            <a:r>
              <a:rPr lang="en-US" dirty="0" err="1" smtClean="0">
                <a:solidFill>
                  <a:schemeClr val="bg1"/>
                </a:solidFill>
              </a:rPr>
              <a:t>Jython</a:t>
            </a:r>
            <a:r>
              <a:rPr lang="en-US" dirty="0" smtClean="0">
                <a:solidFill>
                  <a:schemeClr val="bg1"/>
                </a:solidFill>
              </a:rPr>
              <a:t> Support</a:t>
            </a:r>
          </a:p>
          <a:p>
            <a:pPr>
              <a:buClr>
                <a:srgbClr val="92D05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92D05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rgbClr val="92D050"/>
              </a:solidFill>
            </a:endParaRPr>
          </a:p>
          <a:p>
            <a:endParaRPr lang="en-US" dirty="0" smtClean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19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D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2149" y="149139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92D050"/>
                </a:solidFill>
                <a:latin typeface="Garamond" panose="02020404030301010803" pitchFamily="18" charset="0"/>
              </a:rPr>
              <a:t>Installation</a:t>
            </a:r>
            <a:endParaRPr lang="en-US" b="1" dirty="0">
              <a:solidFill>
                <a:srgbClr val="92D050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92D050"/>
              </a:buCl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92D05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92D05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92D05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rgbClr val="92D050"/>
              </a:solidFill>
            </a:endParaRPr>
          </a:p>
          <a:p>
            <a:endParaRPr lang="en-US" dirty="0" smtClean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518502" y="49495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2148" y="1425052"/>
            <a:ext cx="11094051" cy="518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5740"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Prerequisites</a:t>
            </a:r>
          </a:p>
          <a:p>
            <a:pPr marL="1005840" lvl="1" indent="-342900">
              <a:spcBef>
                <a:spcPts val="100"/>
              </a:spcBef>
              <a:spcAft>
                <a:spcPts val="100"/>
              </a:spcAft>
              <a:buFont typeface="Wingdings" pitchFamily="2" charset="2"/>
              <a:buChar char="ü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</a:p>
          <a:p>
            <a:pPr marL="1005840" lvl="1" indent="-342900">
              <a:spcBef>
                <a:spcPts val="100"/>
              </a:spcBef>
              <a:spcAft>
                <a:spcPts val="100"/>
              </a:spcAft>
              <a:buFont typeface="Wingdings" pitchFamily="2" charset="2"/>
              <a:buChar char="ü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PIP for installing Python packages (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http://www.pip-installer.org/en/latest/installing.html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1005840" lvl="1" indent="-342900">
              <a:spcBef>
                <a:spcPts val="100"/>
              </a:spcBef>
              <a:spcAft>
                <a:spcPts val="100"/>
              </a:spcAft>
              <a:buFont typeface="Wingdings" pitchFamily="2" charset="2"/>
              <a:buChar char="ü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548640" indent="-34290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pip install Django==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1.7.4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1005840" lvl="1" indent="-342900">
              <a:spcBef>
                <a:spcPts val="300"/>
              </a:spcBef>
              <a:spcAft>
                <a:spcPts val="300"/>
              </a:spcAft>
              <a:buFont typeface="Courier New" pitchFamily="49" charset="0"/>
              <a:buChar char="o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OR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https://www.djangoproject.com/download/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 - python setup.py install</a:t>
            </a:r>
          </a:p>
          <a:p>
            <a:pPr marL="548640" indent="-34290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pip install mysql-python</a:t>
            </a:r>
          </a:p>
          <a:p>
            <a:pPr marL="1005840" lvl="1" indent="-342900">
              <a:spcBef>
                <a:spcPts val="300"/>
              </a:spcBef>
              <a:spcAft>
                <a:spcPts val="300"/>
              </a:spcAft>
              <a:buFont typeface="Courier New" pitchFamily="49" charset="0"/>
              <a:buChar char="o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MySQL on windows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https://pypi.python.org/pypi/MySQL-python/1.2.4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548640" indent="-34290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Add Python and Django to env path</a:t>
            </a:r>
          </a:p>
          <a:p>
            <a:pPr marL="1005840" lvl="1" indent="-342900">
              <a:spcBef>
                <a:spcPts val="300"/>
              </a:spcBef>
              <a:spcAft>
                <a:spcPts val="300"/>
              </a:spcAft>
              <a:buFont typeface="Courier New" pitchFamily="49" charset="0"/>
              <a:buChar char="o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PYTHONPATH  C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:\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Python27</a:t>
            </a:r>
          </a:p>
          <a:p>
            <a:pPr marL="1005840" lvl="1" indent="-342900">
              <a:spcBef>
                <a:spcPts val="300"/>
              </a:spcBef>
              <a:spcAft>
                <a:spcPts val="300"/>
              </a:spcAft>
              <a:buFont typeface="Courier New" pitchFamily="49" charset="0"/>
              <a:buChar char="o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Path  C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:\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Python27;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C:\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Python27\Lib\site-packages;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C:\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Python27\Lib\site-packages\django\bin;</a:t>
            </a:r>
          </a:p>
          <a:p>
            <a:pPr marL="548640" indent="-34290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Testing installation</a:t>
            </a:r>
          </a:p>
          <a:p>
            <a:pPr marL="1005840" lvl="1" indent="-342900">
              <a:spcBef>
                <a:spcPts val="300"/>
              </a:spcBef>
              <a:spcAft>
                <a:spcPts val="300"/>
              </a:spcAft>
              <a:buFont typeface="Courier New" pitchFamily="49" charset="0"/>
              <a:buChar char="o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shell&gt; import django;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django.get_version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();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548640" indent="-34290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endParaRPr lang="en-US" sz="1600" dirty="0" smtClean="0"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678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256</Words>
  <Application>Microsoft Office PowerPoint</Application>
  <PresentationFormat>Widescreen</PresentationFormat>
  <Paragraphs>132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Garamond</vt:lpstr>
      <vt:lpstr>Helvetica</vt:lpstr>
      <vt:lpstr>Wingdings</vt:lpstr>
      <vt:lpstr>Office Theme</vt:lpstr>
      <vt:lpstr>PowerPoint Presentation</vt:lpstr>
      <vt:lpstr>AGENDA</vt:lpstr>
      <vt:lpstr>What is DJANGO?</vt:lpstr>
      <vt:lpstr>DJANGO Components</vt:lpstr>
      <vt:lpstr>DJANGO Databases</vt:lpstr>
      <vt:lpstr>          Sites build on DJANGO</vt:lpstr>
      <vt:lpstr>Interesting Facts About django</vt:lpstr>
      <vt:lpstr>    Why Django:</vt:lpstr>
      <vt:lpstr>Installation</vt:lpstr>
      <vt:lpstr>IDE for DJANGO</vt:lpstr>
      <vt:lpstr>DJANGO Framework</vt:lpstr>
      <vt:lpstr>            How to build an App?</vt:lpstr>
      <vt:lpstr>DJANGO Flow</vt:lpstr>
      <vt:lpstr>Your Shopping Cart!!</vt:lpstr>
      <vt:lpstr>         THANK YOU!!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neela</dc:creator>
  <cp:lastModifiedBy>knighthood</cp:lastModifiedBy>
  <cp:revision>37</cp:revision>
  <dcterms:created xsi:type="dcterms:W3CDTF">2015-02-24T01:20:25Z</dcterms:created>
  <dcterms:modified xsi:type="dcterms:W3CDTF">2015-02-24T19:24:07Z</dcterms:modified>
</cp:coreProperties>
</file>