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71" r:id="rId10"/>
    <p:sldId id="272" r:id="rId11"/>
    <p:sldId id="274" r:id="rId12"/>
    <p:sldId id="275" r:id="rId13"/>
    <p:sldId id="276" r:id="rId14"/>
    <p:sldId id="278" r:id="rId15"/>
    <p:sldId id="258" r:id="rId16"/>
    <p:sldId id="296" r:id="rId17"/>
    <p:sldId id="297" r:id="rId18"/>
    <p:sldId id="261" r:id="rId19"/>
    <p:sldId id="298" r:id="rId20"/>
    <p:sldId id="299" r:id="rId21"/>
    <p:sldId id="264" r:id="rId22"/>
    <p:sldId id="300" r:id="rId23"/>
    <p:sldId id="301" r:id="rId24"/>
    <p:sldId id="267" r:id="rId25"/>
    <p:sldId id="268" r:id="rId26"/>
    <p:sldId id="270" r:id="rId27"/>
    <p:sldId id="269" r:id="rId28"/>
    <p:sldId id="302" r:id="rId29"/>
    <p:sldId id="303" r:id="rId30"/>
    <p:sldId id="273" r:id="rId31"/>
    <p:sldId id="304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3A46-BAD4-4EED-8AFC-3FC708B893BB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247E3-CD7D-4CB5-96E4-2B72583BF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4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1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1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6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chemeClr val="accent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4724401" y="1111624"/>
            <a:ext cx="2743199" cy="27432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3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90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lxx-yyzv" TargetMode="External"/><Relationship Id="rId2" Type="http://schemas.openxmlformats.org/officeDocument/2006/relationships/hyperlink" Target="https://tinyurl.com/ml22-23s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mlxx-yyzc" TargetMode="External"/><Relationship Id="rId4" Type="http://schemas.openxmlformats.org/officeDocument/2006/relationships/hyperlink" Target="https://tinyurl.com/ml22-23s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340.png"/><Relationship Id="rId26" Type="http://schemas.openxmlformats.org/officeDocument/2006/relationships/image" Target="../media/image420.png"/><Relationship Id="rId3" Type="http://schemas.openxmlformats.org/officeDocument/2006/relationships/image" Target="../media/image191.png"/><Relationship Id="rId21" Type="http://schemas.openxmlformats.org/officeDocument/2006/relationships/image" Target="../media/image3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0.png"/><Relationship Id="rId33" Type="http://schemas.openxmlformats.org/officeDocument/2006/relationships/image" Target="../media/image490.png"/><Relationship Id="rId2" Type="http://schemas.openxmlformats.org/officeDocument/2006/relationships/image" Target="../media/image180.png"/><Relationship Id="rId16" Type="http://schemas.openxmlformats.org/officeDocument/2006/relationships/image" Target="../media/image320.png"/><Relationship Id="rId20" Type="http://schemas.openxmlformats.org/officeDocument/2006/relationships/image" Target="../media/image360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24" Type="http://schemas.openxmlformats.org/officeDocument/2006/relationships/image" Target="../media/image400.png"/><Relationship Id="rId32" Type="http://schemas.openxmlformats.org/officeDocument/2006/relationships/image" Target="../media/image480.png"/><Relationship Id="rId5" Type="http://schemas.openxmlformats.org/officeDocument/2006/relationships/image" Target="../media/image21.png"/><Relationship Id="rId15" Type="http://schemas.openxmlformats.org/officeDocument/2006/relationships/image" Target="../media/image310.png"/><Relationship Id="rId23" Type="http://schemas.openxmlformats.org/officeDocument/2006/relationships/image" Target="../media/image390.png"/><Relationship Id="rId28" Type="http://schemas.openxmlformats.org/officeDocument/2006/relationships/image" Target="../media/image440.png"/><Relationship Id="rId10" Type="http://schemas.openxmlformats.org/officeDocument/2006/relationships/image" Target="../media/image26.png"/><Relationship Id="rId19" Type="http://schemas.openxmlformats.org/officeDocument/2006/relationships/image" Target="../media/image350.png"/><Relationship Id="rId31" Type="http://schemas.openxmlformats.org/officeDocument/2006/relationships/image" Target="../media/image470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Relationship Id="rId14" Type="http://schemas.openxmlformats.org/officeDocument/2006/relationships/image" Target="../media/image300.png"/><Relationship Id="rId22" Type="http://schemas.openxmlformats.org/officeDocument/2006/relationships/image" Target="../media/image380.png"/><Relationship Id="rId27" Type="http://schemas.openxmlformats.org/officeDocument/2006/relationships/image" Target="../media/image430.png"/><Relationship Id="rId30" Type="http://schemas.openxmlformats.org/officeDocument/2006/relationships/image" Target="../media/image460.png"/><Relationship Id="rId8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0.png"/><Relationship Id="rId18" Type="http://schemas.openxmlformats.org/officeDocument/2006/relationships/image" Target="../media/image340.png"/><Relationship Id="rId26" Type="http://schemas.openxmlformats.org/officeDocument/2006/relationships/image" Target="../media/image420.png"/><Relationship Id="rId3" Type="http://schemas.openxmlformats.org/officeDocument/2006/relationships/image" Target="../media/image191.png"/><Relationship Id="rId21" Type="http://schemas.openxmlformats.org/officeDocument/2006/relationships/image" Target="../media/image3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0.png"/><Relationship Id="rId2" Type="http://schemas.openxmlformats.org/officeDocument/2006/relationships/image" Target="../media/image500.png"/><Relationship Id="rId16" Type="http://schemas.openxmlformats.org/officeDocument/2006/relationships/image" Target="../media/image320.png"/><Relationship Id="rId20" Type="http://schemas.openxmlformats.org/officeDocument/2006/relationships/image" Target="../media/image360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24" Type="http://schemas.openxmlformats.org/officeDocument/2006/relationships/image" Target="../media/image400.png"/><Relationship Id="rId32" Type="http://schemas.openxmlformats.org/officeDocument/2006/relationships/image" Target="../media/image480.png"/><Relationship Id="rId5" Type="http://schemas.openxmlformats.org/officeDocument/2006/relationships/image" Target="../media/image21.png"/><Relationship Id="rId15" Type="http://schemas.openxmlformats.org/officeDocument/2006/relationships/image" Target="../media/image310.png"/><Relationship Id="rId23" Type="http://schemas.openxmlformats.org/officeDocument/2006/relationships/image" Target="../media/image390.png"/><Relationship Id="rId28" Type="http://schemas.openxmlformats.org/officeDocument/2006/relationships/image" Target="../media/image440.png"/><Relationship Id="rId10" Type="http://schemas.openxmlformats.org/officeDocument/2006/relationships/image" Target="../media/image26.png"/><Relationship Id="rId19" Type="http://schemas.openxmlformats.org/officeDocument/2006/relationships/image" Target="../media/image350.png"/><Relationship Id="rId31" Type="http://schemas.openxmlformats.org/officeDocument/2006/relationships/image" Target="../media/image470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Relationship Id="rId14" Type="http://schemas.openxmlformats.org/officeDocument/2006/relationships/image" Target="../media/image300.png"/><Relationship Id="rId22" Type="http://schemas.openxmlformats.org/officeDocument/2006/relationships/image" Target="../media/image380.png"/><Relationship Id="rId27" Type="http://schemas.openxmlformats.org/officeDocument/2006/relationships/image" Target="../media/image430.png"/><Relationship Id="rId30" Type="http://schemas.openxmlformats.org/officeDocument/2006/relationships/image" Target="../media/image46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340.png"/><Relationship Id="rId26" Type="http://schemas.openxmlformats.org/officeDocument/2006/relationships/image" Target="../media/image420.png"/><Relationship Id="rId39" Type="http://schemas.openxmlformats.org/officeDocument/2006/relationships/image" Target="../media/image58.png"/><Relationship Id="rId21" Type="http://schemas.openxmlformats.org/officeDocument/2006/relationships/image" Target="../media/image370.png"/><Relationship Id="rId34" Type="http://schemas.openxmlformats.org/officeDocument/2006/relationships/image" Target="../media/image55.png"/><Relationship Id="rId42" Type="http://schemas.openxmlformats.org/officeDocument/2006/relationships/image" Target="../media/image610.png"/><Relationship Id="rId7" Type="http://schemas.openxmlformats.org/officeDocument/2006/relationships/image" Target="../media/image230.png"/><Relationship Id="rId2" Type="http://schemas.openxmlformats.org/officeDocument/2006/relationships/image" Target="../media/image510.png"/><Relationship Id="rId16" Type="http://schemas.openxmlformats.org/officeDocument/2006/relationships/image" Target="../media/image320.png"/><Relationship Id="rId20" Type="http://schemas.openxmlformats.org/officeDocument/2006/relationships/image" Target="../media/image360.png"/><Relationship Id="rId29" Type="http://schemas.openxmlformats.org/officeDocument/2006/relationships/image" Target="../media/image450.png"/><Relationship Id="rId41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24" Type="http://schemas.openxmlformats.org/officeDocument/2006/relationships/image" Target="../media/image400.png"/><Relationship Id="rId32" Type="http://schemas.openxmlformats.org/officeDocument/2006/relationships/image" Target="../media/image480.png"/><Relationship Id="rId37" Type="http://schemas.openxmlformats.org/officeDocument/2006/relationships/image" Target="../media/image56.png"/><Relationship Id="rId40" Type="http://schemas.openxmlformats.org/officeDocument/2006/relationships/image" Target="../media/image590.png"/><Relationship Id="rId5" Type="http://schemas.openxmlformats.org/officeDocument/2006/relationships/image" Target="../media/image21.png"/><Relationship Id="rId15" Type="http://schemas.openxmlformats.org/officeDocument/2006/relationships/image" Target="../media/image310.png"/><Relationship Id="rId23" Type="http://schemas.openxmlformats.org/officeDocument/2006/relationships/image" Target="../media/image390.png"/><Relationship Id="rId28" Type="http://schemas.openxmlformats.org/officeDocument/2006/relationships/image" Target="../media/image440.png"/><Relationship Id="rId36" Type="http://schemas.openxmlformats.org/officeDocument/2006/relationships/image" Target="../media/image550.png"/><Relationship Id="rId10" Type="http://schemas.openxmlformats.org/officeDocument/2006/relationships/image" Target="../media/image26.png"/><Relationship Id="rId19" Type="http://schemas.openxmlformats.org/officeDocument/2006/relationships/image" Target="../media/image350.png"/><Relationship Id="rId31" Type="http://schemas.openxmlformats.org/officeDocument/2006/relationships/image" Target="../media/image470.png"/><Relationship Id="rId44" Type="http://schemas.openxmlformats.org/officeDocument/2006/relationships/image" Target="../media/image630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Relationship Id="rId14" Type="http://schemas.openxmlformats.org/officeDocument/2006/relationships/image" Target="../media/image300.png"/><Relationship Id="rId22" Type="http://schemas.openxmlformats.org/officeDocument/2006/relationships/image" Target="../media/image380.png"/><Relationship Id="rId27" Type="http://schemas.openxmlformats.org/officeDocument/2006/relationships/image" Target="../media/image430.png"/><Relationship Id="rId30" Type="http://schemas.openxmlformats.org/officeDocument/2006/relationships/image" Target="../media/image460.png"/><Relationship Id="rId35" Type="http://schemas.openxmlformats.org/officeDocument/2006/relationships/image" Target="../media/image540.png"/><Relationship Id="rId43" Type="http://schemas.openxmlformats.org/officeDocument/2006/relationships/image" Target="../media/image62.png"/><Relationship Id="rId8" Type="http://schemas.openxmlformats.org/officeDocument/2006/relationships/image" Target="../media/image24.png"/><Relationship Id="rId3" Type="http://schemas.openxmlformats.org/officeDocument/2006/relationships/image" Target="../media/image191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0.png"/><Relationship Id="rId33" Type="http://schemas.openxmlformats.org/officeDocument/2006/relationships/image" Target="../media/image54.png"/><Relationship Id="rId38" Type="http://schemas.openxmlformats.org/officeDocument/2006/relationships/image" Target="../media/image5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urushot@cse.iitk.ac.i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leaf.com/learn/latex/Tutorials" TargetMode="External"/><Relationship Id="rId2" Type="http://schemas.openxmlformats.org/officeDocument/2006/relationships/hyperlink" Target="http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93AD-7862-C248-3C87-63CA5D5B5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A8D27-CEC4-7154-3516-22D26C033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CS771: Introduction to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43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719EF-17E4-D24D-466A-089A7D7D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ML anyway?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5F675-D034-9341-AC81-12987997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art and science of designing adaptive algorithms</a:t>
            </a:r>
          </a:p>
          <a:p>
            <a:endParaRPr lang="en-IN" dirty="0"/>
          </a:p>
          <a:p>
            <a:r>
              <a:rPr lang="en-IN" dirty="0"/>
              <a:t>ML is a way to uncover hidden patterns in data</a:t>
            </a:r>
          </a:p>
          <a:p>
            <a:r>
              <a:rPr lang="en-IN" dirty="0"/>
              <a:t>ML is a way to automate tedious and repetitive tasks</a:t>
            </a:r>
          </a:p>
          <a:p>
            <a:r>
              <a:rPr lang="en-IN" dirty="0"/>
              <a:t>ML is a way to predict the future by looking at the past</a:t>
            </a:r>
          </a:p>
          <a:p>
            <a:endParaRPr lang="en-IN" dirty="0"/>
          </a:p>
          <a:p>
            <a:r>
              <a:rPr lang="en-IN" dirty="0"/>
              <a:t>At a high-level ML does this by</a:t>
            </a:r>
          </a:p>
          <a:p>
            <a:pPr lvl="1"/>
            <a:r>
              <a:rPr lang="en-IN" dirty="0"/>
              <a:t>Looking at lots of data to examine input-output behaviour</a:t>
            </a:r>
          </a:p>
          <a:p>
            <a:pPr lvl="1"/>
            <a:r>
              <a:rPr lang="en-IN" dirty="0"/>
              <a:t>Replicate that behaviour by writing a program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8EA446-8F82-28E8-BB0B-459E6B4EB15D}"/>
              </a:ext>
            </a:extLst>
          </p:cNvPr>
          <p:cNvGrpSpPr/>
          <p:nvPr/>
        </p:nvGrpSpPr>
        <p:grpSpPr>
          <a:xfrm>
            <a:off x="783418" y="36191"/>
            <a:ext cx="10573900" cy="2697470"/>
            <a:chOff x="783418" y="36191"/>
            <a:chExt cx="10573900" cy="26974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25F073-17EE-0B9B-00A7-459BC26902E8}"/>
                </a:ext>
              </a:extLst>
            </p:cNvPr>
            <p:cNvSpPr txBox="1"/>
            <p:nvPr/>
          </p:nvSpPr>
          <p:spPr>
            <a:xfrm>
              <a:off x="783418" y="517670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2FA2A-9BFE-E9A1-3271-D33301C9393E}"/>
                </a:ext>
              </a:extLst>
            </p:cNvPr>
            <p:cNvSpPr txBox="1"/>
            <p:nvPr/>
          </p:nvSpPr>
          <p:spPr>
            <a:xfrm rot="10800000">
              <a:off x="10364590" y="36191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</p:spPr>
            <p:txBody>
              <a:bodyPr/>
              <a:lstStyle/>
              <a:p>
                <a:r>
                  <a:rPr lang="en-IN" dirty="0"/>
                  <a:t>A Non-adaptive Algorithm</a:t>
                </a:r>
              </a:p>
              <a:p>
                <a:r>
                  <a:rPr lang="en-IN" b="1" dirty="0"/>
                  <a:t>Sorting</a:t>
                </a:r>
                <a:r>
                  <a:rPr lang="en-IN" dirty="0"/>
                  <a:t>: 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numbers, sort them in decreasing order of their value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  <a:blipFill>
                <a:blip r:embed="rId3"/>
                <a:stretch>
                  <a:fillRect l="-636" t="-2635" r="-3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</p:spPr>
            <p:txBody>
              <a:bodyPr/>
              <a:lstStyle/>
              <a:p>
                <a:r>
                  <a:rPr lang="en-IN" dirty="0"/>
                  <a:t>An Adaptive Algorithm</a:t>
                </a:r>
              </a:p>
              <a:p>
                <a:r>
                  <a:rPr lang="en-IN" b="1" dirty="0"/>
                  <a:t>Recommendation</a:t>
                </a:r>
                <a:r>
                  <a:rPr lang="en-IN" dirty="0"/>
                  <a:t>: given a person John and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items, sort items in decreasing order of how much John likes them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  <a:blipFill>
                <a:blip r:embed="rId4"/>
                <a:stretch>
                  <a:fillRect l="-521" t="-2635" r="-1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65597" y="3293806"/>
            <a:ext cx="560439" cy="3231655"/>
            <a:chOff x="530942" y="3293806"/>
            <a:chExt cx="560439" cy="3231655"/>
          </a:xfrm>
        </p:grpSpPr>
        <p:sp>
          <p:nvSpPr>
            <p:cNvPr id="11" name="TextBox 10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9470" y="3293806"/>
            <a:ext cx="560440" cy="3231655"/>
            <a:chOff x="530941" y="3293806"/>
            <a:chExt cx="560440" cy="3231655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1767" y="3293806"/>
            <a:ext cx="560439" cy="3231655"/>
            <a:chOff x="530942" y="3293806"/>
            <a:chExt cx="560439" cy="3231655"/>
          </a:xfrm>
        </p:grpSpPr>
        <p:sp>
          <p:nvSpPr>
            <p:cNvPr id="28" name="TextBox 27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-6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-3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-2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53866" y="3293806"/>
            <a:ext cx="560440" cy="3231655"/>
            <a:chOff x="530941" y="3293806"/>
            <a:chExt cx="560440" cy="3231655"/>
          </a:xfrm>
        </p:grpSpPr>
        <p:sp>
          <p:nvSpPr>
            <p:cNvPr id="36" name="TextBox 35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-2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-3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-6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584872" y="2897041"/>
            <a:ext cx="1212680" cy="1754518"/>
            <a:chOff x="6778639" y="-817741"/>
            <a:chExt cx="1212680" cy="1754518"/>
          </a:xfrm>
        </p:grpSpPr>
        <p:grpSp>
          <p:nvGrpSpPr>
            <p:cNvPr id="178" name="Group 177"/>
            <p:cNvGrpSpPr/>
            <p:nvPr/>
          </p:nvGrpSpPr>
          <p:grpSpPr>
            <a:xfrm>
              <a:off x="6778639" y="-817741"/>
              <a:ext cx="1212680" cy="1735522"/>
              <a:chOff x="5942645" y="-656900"/>
              <a:chExt cx="3568475" cy="5107009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6938331" y="1858963"/>
                <a:ext cx="1548230" cy="246900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333" h="2307166">
                    <a:moveTo>
                      <a:pt x="122766" y="0"/>
                    </a:moveTo>
                    <a:lnTo>
                      <a:pt x="0" y="2307166"/>
                    </a:lnTo>
                    <a:lnTo>
                      <a:pt x="1566333" y="2298700"/>
                    </a:lnTo>
                    <a:lnTo>
                      <a:pt x="1473200" y="16933"/>
                    </a:lnTo>
                    <a:lnTo>
                      <a:pt x="122766" y="0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6200000">
                <a:off x="7044125" y="2886644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Pie 181"/>
              <p:cNvSpPr/>
              <p:nvPr/>
            </p:nvSpPr>
            <p:spPr>
              <a:xfrm rot="10800000" flipH="1">
                <a:off x="5942645" y="-656900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Pie 182"/>
              <p:cNvSpPr/>
              <p:nvPr/>
            </p:nvSpPr>
            <p:spPr>
              <a:xfrm>
                <a:off x="6985842" y="1896604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7045378" y="1284881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048450" y="1281413"/>
                <a:ext cx="1356472" cy="1243347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472" h="1243347">
                    <a:moveTo>
                      <a:pt x="678432" y="77"/>
                    </a:moveTo>
                    <a:cubicBezTo>
                      <a:pt x="1083968" y="5157"/>
                      <a:pt x="1282543" y="238876"/>
                      <a:pt x="1346090" y="556326"/>
                    </a:cubicBezTo>
                    <a:cubicBezTo>
                      <a:pt x="1383207" y="979537"/>
                      <a:pt x="1313644" y="1101229"/>
                      <a:pt x="1250431" y="1243347"/>
                    </a:cubicBezTo>
                    <a:cubicBezTo>
                      <a:pt x="958802" y="888382"/>
                      <a:pt x="746864" y="583900"/>
                      <a:pt x="417453" y="461027"/>
                    </a:cubicBezTo>
                    <a:lnTo>
                      <a:pt x="29916" y="969028"/>
                    </a:lnTo>
                    <a:cubicBezTo>
                      <a:pt x="9036" y="891257"/>
                      <a:pt x="-14066" y="745857"/>
                      <a:pt x="10774" y="556326"/>
                    </a:cubicBezTo>
                    <a:cubicBezTo>
                      <a:pt x="74322" y="238876"/>
                      <a:pt x="272896" y="-5003"/>
                      <a:pt x="678432" y="77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6200000">
                <a:off x="7061859" y="2902235"/>
                <a:ext cx="1326581" cy="1761414"/>
              </a:xfrm>
              <a:custGeom>
                <a:avLst/>
                <a:gdLst>
                  <a:gd name="connsiteX0" fmla="*/ 1326581 w 1326581"/>
                  <a:gd name="connsiteY0" fmla="*/ 540853 h 1761414"/>
                  <a:gd name="connsiteX1" fmla="*/ 254712 w 1326581"/>
                  <a:gd name="connsiteY1" fmla="*/ 881375 h 1761414"/>
                  <a:gd name="connsiteX2" fmla="*/ 1326419 w 1326581"/>
                  <a:gd name="connsiteY2" fmla="*/ 1221844 h 1761414"/>
                  <a:gd name="connsiteX3" fmla="*/ 1313743 w 1326581"/>
                  <a:gd name="connsiteY3" fmla="*/ 1321892 h 1761414"/>
                  <a:gd name="connsiteX4" fmla="*/ 1087717 w 1326581"/>
                  <a:gd name="connsiteY4" fmla="*/ 1721408 h 1761414"/>
                  <a:gd name="connsiteX5" fmla="*/ 0 w 1326581"/>
                  <a:gd name="connsiteY5" fmla="*/ 1750396 h 1761414"/>
                  <a:gd name="connsiteX6" fmla="*/ 800 w 1326581"/>
                  <a:gd name="connsiteY6" fmla="*/ 1308305 h 1761414"/>
                  <a:gd name="connsiteX7" fmla="*/ 1574 w 1326581"/>
                  <a:gd name="connsiteY7" fmla="*/ 880707 h 1761414"/>
                  <a:gd name="connsiteX8" fmla="*/ 800 w 1326581"/>
                  <a:gd name="connsiteY8" fmla="*/ 453110 h 1761414"/>
                  <a:gd name="connsiteX9" fmla="*/ 0 w 1326581"/>
                  <a:gd name="connsiteY9" fmla="*/ 11018 h 1761414"/>
                  <a:gd name="connsiteX10" fmla="*/ 1087717 w 1326581"/>
                  <a:gd name="connsiteY10" fmla="*/ 40006 h 1761414"/>
                  <a:gd name="connsiteX11" fmla="*/ 1313743 w 1326581"/>
                  <a:gd name="connsiteY11" fmla="*/ 439522 h 176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6581" h="1761414">
                    <a:moveTo>
                      <a:pt x="1326581" y="540853"/>
                    </a:moveTo>
                    <a:lnTo>
                      <a:pt x="254712" y="881375"/>
                    </a:lnTo>
                    <a:lnTo>
                      <a:pt x="1326419" y="1221844"/>
                    </a:lnTo>
                    <a:lnTo>
                      <a:pt x="1313743" y="1321892"/>
                    </a:lnTo>
                    <a:cubicBezTo>
                      <a:pt x="1273512" y="1600712"/>
                      <a:pt x="1223926" y="1693898"/>
                      <a:pt x="1087717" y="1721408"/>
                    </a:cubicBezTo>
                    <a:cubicBezTo>
                      <a:pt x="850028" y="1744599"/>
                      <a:pt x="307538" y="1779389"/>
                      <a:pt x="0" y="1750396"/>
                    </a:cubicBezTo>
                    <a:cubicBezTo>
                      <a:pt x="267" y="1606899"/>
                      <a:pt x="534" y="1457602"/>
                      <a:pt x="800" y="1308305"/>
                    </a:cubicBezTo>
                    <a:lnTo>
                      <a:pt x="1574" y="880707"/>
                    </a:lnTo>
                    <a:lnTo>
                      <a:pt x="800" y="453110"/>
                    </a:lnTo>
                    <a:cubicBezTo>
                      <a:pt x="534" y="303812"/>
                      <a:pt x="267" y="154516"/>
                      <a:pt x="0" y="11018"/>
                    </a:cubicBezTo>
                    <a:cubicBezTo>
                      <a:pt x="307538" y="-17975"/>
                      <a:pt x="850028" y="16815"/>
                      <a:pt x="1087717" y="40006"/>
                    </a:cubicBezTo>
                    <a:cubicBezTo>
                      <a:pt x="1223926" y="67516"/>
                      <a:pt x="1273512" y="160703"/>
                      <a:pt x="1313743" y="439522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7724775" y="1278789"/>
                <a:ext cx="884264" cy="3168619"/>
              </a:xfrm>
              <a:custGeom>
                <a:avLst/>
                <a:gdLst>
                  <a:gd name="connsiteX0" fmla="*/ 7324 w 888032"/>
                  <a:gd name="connsiteY0" fmla="*/ 0 h 3168619"/>
                  <a:gd name="connsiteX1" fmla="*/ 674982 w 888032"/>
                  <a:gd name="connsiteY1" fmla="*/ 556249 h 3168619"/>
                  <a:gd name="connsiteX2" fmla="*/ 681370 w 888032"/>
                  <a:gd name="connsiteY2" fmla="*/ 657734 h 3168619"/>
                  <a:gd name="connsiteX3" fmla="*/ 685363 w 888032"/>
                  <a:gd name="connsiteY3" fmla="*/ 660264 h 3168619"/>
                  <a:gd name="connsiteX4" fmla="*/ 683946 w 888032"/>
                  <a:gd name="connsiteY4" fmla="*/ 685629 h 3168619"/>
                  <a:gd name="connsiteX5" fmla="*/ 685363 w 888032"/>
                  <a:gd name="connsiteY5" fmla="*/ 700039 h 3168619"/>
                  <a:gd name="connsiteX6" fmla="*/ 684083 w 888032"/>
                  <a:gd name="connsiteY6" fmla="*/ 700839 h 3168619"/>
                  <a:gd name="connsiteX7" fmla="*/ 684121 w 888032"/>
                  <a:gd name="connsiteY7" fmla="*/ 701448 h 3168619"/>
                  <a:gd name="connsiteX8" fmla="*/ 684583 w 888032"/>
                  <a:gd name="connsiteY8" fmla="*/ 822153 h 3168619"/>
                  <a:gd name="connsiteX9" fmla="*/ 683875 w 888032"/>
                  <a:gd name="connsiteY9" fmla="*/ 832430 h 3168619"/>
                  <a:gd name="connsiteX10" fmla="*/ 724908 w 888032"/>
                  <a:gd name="connsiteY10" fmla="*/ 1920820 h 3168619"/>
                  <a:gd name="connsiteX11" fmla="*/ 740776 w 888032"/>
                  <a:gd name="connsiteY11" fmla="*/ 1928021 h 3168619"/>
                  <a:gd name="connsiteX12" fmla="*/ 832664 w 888032"/>
                  <a:gd name="connsiteY12" fmla="*/ 2029857 h 3168619"/>
                  <a:gd name="connsiteX13" fmla="*/ 833050 w 888032"/>
                  <a:gd name="connsiteY13" fmla="*/ 2031195 h 3168619"/>
                  <a:gd name="connsiteX14" fmla="*/ 834396 w 888032"/>
                  <a:gd name="connsiteY14" fmla="*/ 2033733 h 3168619"/>
                  <a:gd name="connsiteX15" fmla="*/ 848025 w 888032"/>
                  <a:gd name="connsiteY15" fmla="*/ 2080902 h 3168619"/>
                  <a:gd name="connsiteX16" fmla="*/ 877014 w 888032"/>
                  <a:gd name="connsiteY16" fmla="*/ 3168619 h 3168619"/>
                  <a:gd name="connsiteX17" fmla="*/ 434922 w 888032"/>
                  <a:gd name="connsiteY17" fmla="*/ 3167819 h 3168619"/>
                  <a:gd name="connsiteX18" fmla="*/ 34687 w 888032"/>
                  <a:gd name="connsiteY18" fmla="*/ 3167094 h 3168619"/>
                  <a:gd name="connsiteX19" fmla="*/ 0 w 888032"/>
                  <a:gd name="connsiteY19" fmla="*/ 3168572 h 3168619"/>
                  <a:gd name="connsiteX20" fmla="*/ 0 w 888032"/>
                  <a:gd name="connsiteY20" fmla="*/ 484 h 316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88032" h="3168619">
                    <a:moveTo>
                      <a:pt x="7324" y="0"/>
                    </a:moveTo>
                    <a:cubicBezTo>
                      <a:pt x="412860" y="5080"/>
                      <a:pt x="611435" y="238799"/>
                      <a:pt x="674982" y="556249"/>
                    </a:cubicBezTo>
                    <a:lnTo>
                      <a:pt x="681370" y="657734"/>
                    </a:lnTo>
                    <a:lnTo>
                      <a:pt x="685363" y="660264"/>
                    </a:lnTo>
                    <a:lnTo>
                      <a:pt x="683946" y="685629"/>
                    </a:lnTo>
                    <a:lnTo>
                      <a:pt x="685363" y="700039"/>
                    </a:lnTo>
                    <a:lnTo>
                      <a:pt x="684083" y="700839"/>
                    </a:lnTo>
                    <a:lnTo>
                      <a:pt x="684121" y="701448"/>
                    </a:lnTo>
                    <a:cubicBezTo>
                      <a:pt x="685648" y="745556"/>
                      <a:pt x="685728" y="785581"/>
                      <a:pt x="684583" y="822153"/>
                    </a:cubicBezTo>
                    <a:lnTo>
                      <a:pt x="683875" y="832430"/>
                    </a:lnTo>
                    <a:lnTo>
                      <a:pt x="724908" y="1920820"/>
                    </a:lnTo>
                    <a:lnTo>
                      <a:pt x="740776" y="1928021"/>
                    </a:lnTo>
                    <a:cubicBezTo>
                      <a:pt x="786967" y="1953859"/>
                      <a:pt x="815487" y="1986447"/>
                      <a:pt x="832664" y="2029857"/>
                    </a:cubicBezTo>
                    <a:lnTo>
                      <a:pt x="833050" y="2031195"/>
                    </a:lnTo>
                    <a:lnTo>
                      <a:pt x="834396" y="2033733"/>
                    </a:lnTo>
                    <a:cubicBezTo>
                      <a:pt x="840122" y="2048203"/>
                      <a:pt x="844587" y="2063876"/>
                      <a:pt x="848025" y="2080902"/>
                    </a:cubicBezTo>
                    <a:cubicBezTo>
                      <a:pt x="871217" y="2318591"/>
                      <a:pt x="906006" y="2861081"/>
                      <a:pt x="877014" y="3168619"/>
                    </a:cubicBezTo>
                    <a:cubicBezTo>
                      <a:pt x="733517" y="3168352"/>
                      <a:pt x="584220" y="3168085"/>
                      <a:pt x="434922" y="3167819"/>
                    </a:cubicBezTo>
                    <a:lnTo>
                      <a:pt x="34687" y="3167094"/>
                    </a:lnTo>
                    <a:lnTo>
                      <a:pt x="0" y="316857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 178"/>
            <p:cNvSpPr/>
            <p:nvPr/>
          </p:nvSpPr>
          <p:spPr>
            <a:xfrm>
              <a:off x="6902841" y="-1897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688779" y="2919037"/>
            <a:ext cx="1212680" cy="1738294"/>
            <a:chOff x="5241036" y="24700"/>
            <a:chExt cx="1212680" cy="1738294"/>
          </a:xfrm>
        </p:grpSpPr>
        <p:grpSp>
          <p:nvGrpSpPr>
            <p:cNvPr id="166" name="Group 165"/>
            <p:cNvGrpSpPr/>
            <p:nvPr/>
          </p:nvGrpSpPr>
          <p:grpSpPr>
            <a:xfrm>
              <a:off x="5241036" y="24700"/>
              <a:ext cx="1212680" cy="1735522"/>
              <a:chOff x="3117934" y="-589604"/>
              <a:chExt cx="3568475" cy="5107009"/>
            </a:xfrm>
          </p:grpSpPr>
          <p:sp>
            <p:nvSpPr>
              <p:cNvPr id="168" name="Pie 167"/>
              <p:cNvSpPr/>
              <p:nvPr/>
            </p:nvSpPr>
            <p:spPr>
              <a:xfrm flipH="1">
                <a:off x="5223601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Pie 168"/>
              <p:cNvSpPr/>
              <p:nvPr/>
            </p:nvSpPr>
            <p:spPr>
              <a:xfrm rot="10800000" flipH="1">
                <a:off x="3117934" y="-589604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 rot="16200000">
                <a:off x="4208436" y="2881428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Pie 170"/>
              <p:cNvSpPr/>
              <p:nvPr/>
            </p:nvSpPr>
            <p:spPr>
              <a:xfrm>
                <a:off x="4113619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49"/>
              <p:cNvSpPr/>
              <p:nvPr/>
            </p:nvSpPr>
            <p:spPr>
              <a:xfrm>
                <a:off x="4220668" y="1352177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50"/>
              <p:cNvSpPr/>
              <p:nvPr/>
            </p:nvSpPr>
            <p:spPr>
              <a:xfrm flipV="1">
                <a:off x="4220668" y="1896605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5400000">
                <a:off x="4557080" y="2145107"/>
                <a:ext cx="688665" cy="1165023"/>
              </a:xfrm>
              <a:custGeom>
                <a:avLst/>
                <a:gdLst>
                  <a:gd name="connsiteX0" fmla="*/ 104 w 688665"/>
                  <a:gd name="connsiteY0" fmla="*/ 592623 h 1165023"/>
                  <a:gd name="connsiteX1" fmla="*/ 52981 w 688665"/>
                  <a:gd name="connsiteY1" fmla="*/ 379549 h 1165023"/>
                  <a:gd name="connsiteX2" fmla="*/ 119905 w 688665"/>
                  <a:gd name="connsiteY2" fmla="*/ 290141 h 1165023"/>
                  <a:gd name="connsiteX3" fmla="*/ 167246 w 688665"/>
                  <a:gd name="connsiteY3" fmla="*/ 253205 h 1165023"/>
                  <a:gd name="connsiteX4" fmla="*/ 165976 w 688665"/>
                  <a:gd name="connsiteY4" fmla="*/ 0 h 1165023"/>
                  <a:gd name="connsiteX5" fmla="*/ 298556 w 688665"/>
                  <a:gd name="connsiteY5" fmla="*/ 53566 h 1165023"/>
                  <a:gd name="connsiteX6" fmla="*/ 688665 w 688665"/>
                  <a:gd name="connsiteY6" fmla="*/ 583313 h 1165023"/>
                  <a:gd name="connsiteX7" fmla="*/ 306766 w 688665"/>
                  <a:gd name="connsiteY7" fmla="*/ 1110410 h 1165023"/>
                  <a:gd name="connsiteX8" fmla="*/ 171820 w 688665"/>
                  <a:gd name="connsiteY8" fmla="*/ 1165023 h 1165023"/>
                  <a:gd name="connsiteX9" fmla="*/ 170571 w 688665"/>
                  <a:gd name="connsiteY9" fmla="*/ 916009 h 1165023"/>
                  <a:gd name="connsiteX10" fmla="*/ 133247 w 688665"/>
                  <a:gd name="connsiteY10" fmla="*/ 889473 h 1165023"/>
                  <a:gd name="connsiteX11" fmla="*/ 62411 w 688665"/>
                  <a:gd name="connsiteY11" fmla="*/ 803132 h 1165023"/>
                  <a:gd name="connsiteX12" fmla="*/ 104 w 688665"/>
                  <a:gd name="connsiteY12" fmla="*/ 592623 h 116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665" h="1165023">
                    <a:moveTo>
                      <a:pt x="104" y="592623"/>
                    </a:moveTo>
                    <a:cubicBezTo>
                      <a:pt x="-1526" y="519415"/>
                      <a:pt x="16042" y="445781"/>
                      <a:pt x="52981" y="379549"/>
                    </a:cubicBezTo>
                    <a:cubicBezTo>
                      <a:pt x="71451" y="346433"/>
                      <a:pt x="94040" y="316465"/>
                      <a:pt x="119905" y="290141"/>
                    </a:cubicBezTo>
                    <a:lnTo>
                      <a:pt x="167246" y="253205"/>
                    </a:lnTo>
                    <a:lnTo>
                      <a:pt x="165976" y="0"/>
                    </a:lnTo>
                    <a:lnTo>
                      <a:pt x="298556" y="53566"/>
                    </a:lnTo>
                    <a:cubicBezTo>
                      <a:pt x="517134" y="160944"/>
                      <a:pt x="688664" y="331320"/>
                      <a:pt x="688665" y="583313"/>
                    </a:cubicBezTo>
                    <a:cubicBezTo>
                      <a:pt x="688665" y="835305"/>
                      <a:pt x="522608" y="1003915"/>
                      <a:pt x="306766" y="1110410"/>
                    </a:cubicBezTo>
                    <a:lnTo>
                      <a:pt x="171820" y="1165023"/>
                    </a:lnTo>
                    <a:lnTo>
                      <a:pt x="170571" y="916009"/>
                    </a:lnTo>
                    <a:lnTo>
                      <a:pt x="133247" y="889473"/>
                    </a:lnTo>
                    <a:cubicBezTo>
                      <a:pt x="106237" y="864326"/>
                      <a:pt x="82336" y="835393"/>
                      <a:pt x="62411" y="803132"/>
                    </a:cubicBezTo>
                    <a:cubicBezTo>
                      <a:pt x="22561" y="738611"/>
                      <a:pt x="1733" y="665831"/>
                      <a:pt x="104" y="5926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Chord 174"/>
              <p:cNvSpPr/>
              <p:nvPr/>
            </p:nvSpPr>
            <p:spPr>
              <a:xfrm rot="16200000">
                <a:off x="4710338" y="2382890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4219908" y="1266089"/>
                <a:ext cx="1366278" cy="908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6278" h="908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8690" y="750629"/>
                      <a:pt x="1365542" y="776901"/>
                    </a:cubicBezTo>
                    <a:cubicBezTo>
                      <a:pt x="852803" y="1119801"/>
                      <a:pt x="518182" y="29505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H="1">
                <a:off x="4910180" y="1266678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7" name="Freeform 166"/>
            <p:cNvSpPr/>
            <p:nvPr/>
          </p:nvSpPr>
          <p:spPr>
            <a:xfrm>
              <a:off x="5353286" y="636472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7584955" y="3507989"/>
            <a:ext cx="978192" cy="3250959"/>
            <a:chOff x="7024735" y="3507989"/>
            <a:chExt cx="978192" cy="3250959"/>
          </a:xfrm>
        </p:grpSpPr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8331" y="4452513"/>
              <a:ext cx="640399" cy="619287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4735" y="5274894"/>
              <a:ext cx="978192" cy="654474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4852" y="6043484"/>
              <a:ext cx="518418" cy="715464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1553" y="3507989"/>
              <a:ext cx="626325" cy="795221"/>
            </a:xfrm>
            <a:prstGeom prst="rect">
              <a:avLst/>
            </a:prstGeom>
          </p:spPr>
        </p:pic>
      </p:grpSp>
      <p:grpSp>
        <p:nvGrpSpPr>
          <p:cNvPr id="555" name="Group 554"/>
          <p:cNvGrpSpPr/>
          <p:nvPr/>
        </p:nvGrpSpPr>
        <p:grpSpPr>
          <a:xfrm>
            <a:off x="9363352" y="3501672"/>
            <a:ext cx="978192" cy="3229169"/>
            <a:chOff x="9029143" y="3501672"/>
            <a:chExt cx="978192" cy="3229169"/>
          </a:xfrm>
        </p:grpSpPr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0633" y="6034143"/>
              <a:ext cx="645091" cy="696698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4326" y="3501672"/>
              <a:ext cx="518418" cy="715464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29143" y="4394126"/>
              <a:ext cx="978192" cy="654474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2101" y="5122418"/>
              <a:ext cx="602867" cy="806950"/>
            </a:xfrm>
            <a:prstGeom prst="rect">
              <a:avLst/>
            </a:prstGeom>
          </p:spPr>
        </p:pic>
      </p:grpSp>
      <p:grpSp>
        <p:nvGrpSpPr>
          <p:cNvPr id="460" name="Group 459"/>
          <p:cNvGrpSpPr/>
          <p:nvPr/>
        </p:nvGrpSpPr>
        <p:grpSpPr>
          <a:xfrm>
            <a:off x="10265608" y="2919037"/>
            <a:ext cx="1212680" cy="1737610"/>
            <a:chOff x="3320212" y="1112857"/>
            <a:chExt cx="1212680" cy="1737610"/>
          </a:xfrm>
        </p:grpSpPr>
        <p:grpSp>
          <p:nvGrpSpPr>
            <p:cNvPr id="540" name="Group 539"/>
            <p:cNvGrpSpPr/>
            <p:nvPr/>
          </p:nvGrpSpPr>
          <p:grpSpPr>
            <a:xfrm>
              <a:off x="3320212" y="1112857"/>
              <a:ext cx="1212680" cy="1735522"/>
              <a:chOff x="164675" y="143203"/>
              <a:chExt cx="3568475" cy="5107009"/>
            </a:xfrm>
          </p:grpSpPr>
          <p:sp>
            <p:nvSpPr>
              <p:cNvPr id="542" name="Pie 541"/>
              <p:cNvSpPr/>
              <p:nvPr/>
            </p:nvSpPr>
            <p:spPr>
              <a:xfrm flipH="1">
                <a:off x="2270342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Pie 542"/>
              <p:cNvSpPr/>
              <p:nvPr/>
            </p:nvSpPr>
            <p:spPr>
              <a:xfrm rot="10800000" flipH="1">
                <a:off x="164675" y="143203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Pie 543"/>
              <p:cNvSpPr/>
              <p:nvPr/>
            </p:nvSpPr>
            <p:spPr>
              <a:xfrm>
                <a:off x="1160360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Oval 49"/>
              <p:cNvSpPr/>
              <p:nvPr/>
            </p:nvSpPr>
            <p:spPr>
              <a:xfrm>
                <a:off x="1267409" y="2084984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Oval 50"/>
              <p:cNvSpPr/>
              <p:nvPr/>
            </p:nvSpPr>
            <p:spPr>
              <a:xfrm flipV="1">
                <a:off x="1267409" y="2629412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Chord 546"/>
              <p:cNvSpPr/>
              <p:nvPr/>
            </p:nvSpPr>
            <p:spPr>
              <a:xfrm rot="16200000">
                <a:off x="1757079" y="3115697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 547"/>
              <p:cNvSpPr/>
              <p:nvPr/>
            </p:nvSpPr>
            <p:spPr>
              <a:xfrm>
                <a:off x="1261182" y="1998896"/>
                <a:ext cx="1370048" cy="98010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30073"/>
                  <a:gd name="connsiteX1" fmla="*/ 1349162 w 1366278"/>
                  <a:gd name="connsiteY1" fmla="*/ 556249 h 930073"/>
                  <a:gd name="connsiteX2" fmla="*/ 1358825 w 1366278"/>
                  <a:gd name="connsiteY2" fmla="*/ 654229 h 930073"/>
                  <a:gd name="connsiteX3" fmla="*/ 1363008 w 1366278"/>
                  <a:gd name="connsiteY3" fmla="*/ 656873 h 930073"/>
                  <a:gd name="connsiteX4" fmla="*/ 1361587 w 1366278"/>
                  <a:gd name="connsiteY4" fmla="*/ 682238 h 930073"/>
                  <a:gd name="connsiteX5" fmla="*/ 1363008 w 1366278"/>
                  <a:gd name="connsiteY5" fmla="*/ 696648 h 930073"/>
                  <a:gd name="connsiteX6" fmla="*/ 1360699 w 1366278"/>
                  <a:gd name="connsiteY6" fmla="*/ 698086 h 930073"/>
                  <a:gd name="connsiteX7" fmla="*/ 1365542 w 1366278"/>
                  <a:gd name="connsiteY7" fmla="*/ 776901 h 930073"/>
                  <a:gd name="connsiteX8" fmla="*/ 16238 w 1366278"/>
                  <a:gd name="connsiteY8" fmla="*/ 908663 h 930073"/>
                  <a:gd name="connsiteX9" fmla="*/ 2760 w 1366278"/>
                  <a:gd name="connsiteY9" fmla="*/ 698366 h 930073"/>
                  <a:gd name="connsiteX10" fmla="*/ 0 w 1366278"/>
                  <a:gd name="connsiteY10" fmla="*/ 696648 h 930073"/>
                  <a:gd name="connsiteX11" fmla="*/ 1580 w 1366278"/>
                  <a:gd name="connsiteY11" fmla="*/ 680629 h 930073"/>
                  <a:gd name="connsiteX12" fmla="*/ 0 w 1366278"/>
                  <a:gd name="connsiteY12" fmla="*/ 656873 h 930073"/>
                  <a:gd name="connsiteX13" fmla="*/ 4331 w 1366278"/>
                  <a:gd name="connsiteY13" fmla="*/ 652738 h 930073"/>
                  <a:gd name="connsiteX14" fmla="*/ 13846 w 1366278"/>
                  <a:gd name="connsiteY14" fmla="*/ 556249 h 930073"/>
                  <a:gd name="connsiteX15" fmla="*/ 681504 w 1366278"/>
                  <a:gd name="connsiteY15" fmla="*/ 0 h 930073"/>
                  <a:gd name="connsiteX0" fmla="*/ 681504 w 1366278"/>
                  <a:gd name="connsiteY0" fmla="*/ 0 h 910842"/>
                  <a:gd name="connsiteX1" fmla="*/ 1349162 w 1366278"/>
                  <a:gd name="connsiteY1" fmla="*/ 556249 h 910842"/>
                  <a:gd name="connsiteX2" fmla="*/ 1358825 w 1366278"/>
                  <a:gd name="connsiteY2" fmla="*/ 654229 h 910842"/>
                  <a:gd name="connsiteX3" fmla="*/ 1363008 w 1366278"/>
                  <a:gd name="connsiteY3" fmla="*/ 656873 h 910842"/>
                  <a:gd name="connsiteX4" fmla="*/ 1361587 w 1366278"/>
                  <a:gd name="connsiteY4" fmla="*/ 682238 h 910842"/>
                  <a:gd name="connsiteX5" fmla="*/ 1363008 w 1366278"/>
                  <a:gd name="connsiteY5" fmla="*/ 696648 h 910842"/>
                  <a:gd name="connsiteX6" fmla="*/ 1360699 w 1366278"/>
                  <a:gd name="connsiteY6" fmla="*/ 698086 h 910842"/>
                  <a:gd name="connsiteX7" fmla="*/ 1365542 w 1366278"/>
                  <a:gd name="connsiteY7" fmla="*/ 776901 h 910842"/>
                  <a:gd name="connsiteX8" fmla="*/ 845784 w 1366278"/>
                  <a:gd name="connsiteY8" fmla="*/ 418337 h 910842"/>
                  <a:gd name="connsiteX9" fmla="*/ 16238 w 1366278"/>
                  <a:gd name="connsiteY9" fmla="*/ 908663 h 910842"/>
                  <a:gd name="connsiteX10" fmla="*/ 2760 w 1366278"/>
                  <a:gd name="connsiteY10" fmla="*/ 698366 h 910842"/>
                  <a:gd name="connsiteX11" fmla="*/ 0 w 1366278"/>
                  <a:gd name="connsiteY11" fmla="*/ 696648 h 910842"/>
                  <a:gd name="connsiteX12" fmla="*/ 1580 w 1366278"/>
                  <a:gd name="connsiteY12" fmla="*/ 680629 h 910842"/>
                  <a:gd name="connsiteX13" fmla="*/ 0 w 1366278"/>
                  <a:gd name="connsiteY13" fmla="*/ 656873 h 910842"/>
                  <a:gd name="connsiteX14" fmla="*/ 4331 w 1366278"/>
                  <a:gd name="connsiteY14" fmla="*/ 652738 h 910842"/>
                  <a:gd name="connsiteX15" fmla="*/ 13846 w 1366278"/>
                  <a:gd name="connsiteY15" fmla="*/ 556249 h 910842"/>
                  <a:gd name="connsiteX16" fmla="*/ 681504 w 1366278"/>
                  <a:gd name="connsiteY16" fmla="*/ 0 h 910842"/>
                  <a:gd name="connsiteX0" fmla="*/ 681504 w 1366278"/>
                  <a:gd name="connsiteY0" fmla="*/ 0 h 913533"/>
                  <a:gd name="connsiteX1" fmla="*/ 1349162 w 1366278"/>
                  <a:gd name="connsiteY1" fmla="*/ 556249 h 913533"/>
                  <a:gd name="connsiteX2" fmla="*/ 1358825 w 1366278"/>
                  <a:gd name="connsiteY2" fmla="*/ 654229 h 913533"/>
                  <a:gd name="connsiteX3" fmla="*/ 1363008 w 1366278"/>
                  <a:gd name="connsiteY3" fmla="*/ 656873 h 913533"/>
                  <a:gd name="connsiteX4" fmla="*/ 1361587 w 1366278"/>
                  <a:gd name="connsiteY4" fmla="*/ 682238 h 913533"/>
                  <a:gd name="connsiteX5" fmla="*/ 1363008 w 1366278"/>
                  <a:gd name="connsiteY5" fmla="*/ 696648 h 913533"/>
                  <a:gd name="connsiteX6" fmla="*/ 1360699 w 1366278"/>
                  <a:gd name="connsiteY6" fmla="*/ 698086 h 913533"/>
                  <a:gd name="connsiteX7" fmla="*/ 1365542 w 1366278"/>
                  <a:gd name="connsiteY7" fmla="*/ 776901 h 913533"/>
                  <a:gd name="connsiteX8" fmla="*/ 845784 w 1366278"/>
                  <a:gd name="connsiteY8" fmla="*/ 418337 h 913533"/>
                  <a:gd name="connsiteX9" fmla="*/ 16238 w 1366278"/>
                  <a:gd name="connsiteY9" fmla="*/ 908663 h 913533"/>
                  <a:gd name="connsiteX10" fmla="*/ 2760 w 1366278"/>
                  <a:gd name="connsiteY10" fmla="*/ 698366 h 913533"/>
                  <a:gd name="connsiteX11" fmla="*/ 0 w 1366278"/>
                  <a:gd name="connsiteY11" fmla="*/ 696648 h 913533"/>
                  <a:gd name="connsiteX12" fmla="*/ 1580 w 1366278"/>
                  <a:gd name="connsiteY12" fmla="*/ 680629 h 913533"/>
                  <a:gd name="connsiteX13" fmla="*/ 0 w 1366278"/>
                  <a:gd name="connsiteY13" fmla="*/ 656873 h 913533"/>
                  <a:gd name="connsiteX14" fmla="*/ 4331 w 1366278"/>
                  <a:gd name="connsiteY14" fmla="*/ 652738 h 913533"/>
                  <a:gd name="connsiteX15" fmla="*/ 13846 w 1366278"/>
                  <a:gd name="connsiteY15" fmla="*/ 556249 h 913533"/>
                  <a:gd name="connsiteX16" fmla="*/ 681504 w 1366278"/>
                  <a:gd name="connsiteY16" fmla="*/ 0 h 913533"/>
                  <a:gd name="connsiteX0" fmla="*/ 681504 w 1366278"/>
                  <a:gd name="connsiteY0" fmla="*/ 0 h 911912"/>
                  <a:gd name="connsiteX1" fmla="*/ 1349162 w 1366278"/>
                  <a:gd name="connsiteY1" fmla="*/ 556249 h 911912"/>
                  <a:gd name="connsiteX2" fmla="*/ 1358825 w 1366278"/>
                  <a:gd name="connsiteY2" fmla="*/ 654229 h 911912"/>
                  <a:gd name="connsiteX3" fmla="*/ 1363008 w 1366278"/>
                  <a:gd name="connsiteY3" fmla="*/ 656873 h 911912"/>
                  <a:gd name="connsiteX4" fmla="*/ 1361587 w 1366278"/>
                  <a:gd name="connsiteY4" fmla="*/ 682238 h 911912"/>
                  <a:gd name="connsiteX5" fmla="*/ 1363008 w 1366278"/>
                  <a:gd name="connsiteY5" fmla="*/ 696648 h 911912"/>
                  <a:gd name="connsiteX6" fmla="*/ 1360699 w 1366278"/>
                  <a:gd name="connsiteY6" fmla="*/ 698086 h 911912"/>
                  <a:gd name="connsiteX7" fmla="*/ 1365542 w 1366278"/>
                  <a:gd name="connsiteY7" fmla="*/ 776901 h 911912"/>
                  <a:gd name="connsiteX8" fmla="*/ 981250 w 1366278"/>
                  <a:gd name="connsiteY8" fmla="*/ 295571 h 911912"/>
                  <a:gd name="connsiteX9" fmla="*/ 16238 w 1366278"/>
                  <a:gd name="connsiteY9" fmla="*/ 908663 h 911912"/>
                  <a:gd name="connsiteX10" fmla="*/ 2760 w 1366278"/>
                  <a:gd name="connsiteY10" fmla="*/ 698366 h 911912"/>
                  <a:gd name="connsiteX11" fmla="*/ 0 w 1366278"/>
                  <a:gd name="connsiteY11" fmla="*/ 696648 h 911912"/>
                  <a:gd name="connsiteX12" fmla="*/ 1580 w 1366278"/>
                  <a:gd name="connsiteY12" fmla="*/ 680629 h 911912"/>
                  <a:gd name="connsiteX13" fmla="*/ 0 w 1366278"/>
                  <a:gd name="connsiteY13" fmla="*/ 656873 h 911912"/>
                  <a:gd name="connsiteX14" fmla="*/ 4331 w 1366278"/>
                  <a:gd name="connsiteY14" fmla="*/ 652738 h 911912"/>
                  <a:gd name="connsiteX15" fmla="*/ 13846 w 1366278"/>
                  <a:gd name="connsiteY15" fmla="*/ 556249 h 911912"/>
                  <a:gd name="connsiteX16" fmla="*/ 681504 w 1366278"/>
                  <a:gd name="connsiteY16" fmla="*/ 0 h 911912"/>
                  <a:gd name="connsiteX0" fmla="*/ 681504 w 1363008"/>
                  <a:gd name="connsiteY0" fmla="*/ 0 h 914025"/>
                  <a:gd name="connsiteX1" fmla="*/ 1349162 w 1363008"/>
                  <a:gd name="connsiteY1" fmla="*/ 556249 h 914025"/>
                  <a:gd name="connsiteX2" fmla="*/ 1358825 w 1363008"/>
                  <a:gd name="connsiteY2" fmla="*/ 654229 h 914025"/>
                  <a:gd name="connsiteX3" fmla="*/ 1363008 w 1363008"/>
                  <a:gd name="connsiteY3" fmla="*/ 656873 h 914025"/>
                  <a:gd name="connsiteX4" fmla="*/ 1361587 w 1363008"/>
                  <a:gd name="connsiteY4" fmla="*/ 682238 h 914025"/>
                  <a:gd name="connsiteX5" fmla="*/ 1363008 w 1363008"/>
                  <a:gd name="connsiteY5" fmla="*/ 696648 h 914025"/>
                  <a:gd name="connsiteX6" fmla="*/ 1360699 w 1363008"/>
                  <a:gd name="connsiteY6" fmla="*/ 698086 h 914025"/>
                  <a:gd name="connsiteX7" fmla="*/ 1357075 w 1363008"/>
                  <a:gd name="connsiteY7" fmla="*/ 912368 h 914025"/>
                  <a:gd name="connsiteX8" fmla="*/ 981250 w 1363008"/>
                  <a:gd name="connsiteY8" fmla="*/ 295571 h 914025"/>
                  <a:gd name="connsiteX9" fmla="*/ 16238 w 1363008"/>
                  <a:gd name="connsiteY9" fmla="*/ 908663 h 914025"/>
                  <a:gd name="connsiteX10" fmla="*/ 2760 w 1363008"/>
                  <a:gd name="connsiteY10" fmla="*/ 698366 h 914025"/>
                  <a:gd name="connsiteX11" fmla="*/ 0 w 1363008"/>
                  <a:gd name="connsiteY11" fmla="*/ 696648 h 914025"/>
                  <a:gd name="connsiteX12" fmla="*/ 1580 w 1363008"/>
                  <a:gd name="connsiteY12" fmla="*/ 680629 h 914025"/>
                  <a:gd name="connsiteX13" fmla="*/ 0 w 1363008"/>
                  <a:gd name="connsiteY13" fmla="*/ 656873 h 914025"/>
                  <a:gd name="connsiteX14" fmla="*/ 4331 w 1363008"/>
                  <a:gd name="connsiteY14" fmla="*/ 652738 h 914025"/>
                  <a:gd name="connsiteX15" fmla="*/ 13846 w 1363008"/>
                  <a:gd name="connsiteY15" fmla="*/ 556249 h 914025"/>
                  <a:gd name="connsiteX16" fmla="*/ 681504 w 1363008"/>
                  <a:gd name="connsiteY16" fmla="*/ 0 h 914025"/>
                  <a:gd name="connsiteX0" fmla="*/ 681504 w 1363008"/>
                  <a:gd name="connsiteY0" fmla="*/ 0 h 912368"/>
                  <a:gd name="connsiteX1" fmla="*/ 1349162 w 1363008"/>
                  <a:gd name="connsiteY1" fmla="*/ 556249 h 912368"/>
                  <a:gd name="connsiteX2" fmla="*/ 1358825 w 1363008"/>
                  <a:gd name="connsiteY2" fmla="*/ 654229 h 912368"/>
                  <a:gd name="connsiteX3" fmla="*/ 1363008 w 1363008"/>
                  <a:gd name="connsiteY3" fmla="*/ 656873 h 912368"/>
                  <a:gd name="connsiteX4" fmla="*/ 1361587 w 1363008"/>
                  <a:gd name="connsiteY4" fmla="*/ 682238 h 912368"/>
                  <a:gd name="connsiteX5" fmla="*/ 1363008 w 1363008"/>
                  <a:gd name="connsiteY5" fmla="*/ 696648 h 912368"/>
                  <a:gd name="connsiteX6" fmla="*/ 1360699 w 1363008"/>
                  <a:gd name="connsiteY6" fmla="*/ 698086 h 912368"/>
                  <a:gd name="connsiteX7" fmla="*/ 1357075 w 1363008"/>
                  <a:gd name="connsiteY7" fmla="*/ 912368 h 912368"/>
                  <a:gd name="connsiteX8" fmla="*/ 981250 w 1363008"/>
                  <a:gd name="connsiteY8" fmla="*/ 295571 h 912368"/>
                  <a:gd name="connsiteX9" fmla="*/ 16238 w 1363008"/>
                  <a:gd name="connsiteY9" fmla="*/ 908663 h 912368"/>
                  <a:gd name="connsiteX10" fmla="*/ 2760 w 1363008"/>
                  <a:gd name="connsiteY10" fmla="*/ 698366 h 912368"/>
                  <a:gd name="connsiteX11" fmla="*/ 0 w 1363008"/>
                  <a:gd name="connsiteY11" fmla="*/ 696648 h 912368"/>
                  <a:gd name="connsiteX12" fmla="*/ 1580 w 1363008"/>
                  <a:gd name="connsiteY12" fmla="*/ 680629 h 912368"/>
                  <a:gd name="connsiteX13" fmla="*/ 0 w 1363008"/>
                  <a:gd name="connsiteY13" fmla="*/ 656873 h 912368"/>
                  <a:gd name="connsiteX14" fmla="*/ 4331 w 1363008"/>
                  <a:gd name="connsiteY14" fmla="*/ 652738 h 912368"/>
                  <a:gd name="connsiteX15" fmla="*/ 13846 w 1363008"/>
                  <a:gd name="connsiteY15" fmla="*/ 556249 h 912368"/>
                  <a:gd name="connsiteX16" fmla="*/ 681504 w 1363008"/>
                  <a:gd name="connsiteY16" fmla="*/ 0 h 912368"/>
                  <a:gd name="connsiteX0" fmla="*/ 681504 w 1363008"/>
                  <a:gd name="connsiteY0" fmla="*/ 0 h 916601"/>
                  <a:gd name="connsiteX1" fmla="*/ 1349162 w 1363008"/>
                  <a:gd name="connsiteY1" fmla="*/ 556249 h 916601"/>
                  <a:gd name="connsiteX2" fmla="*/ 1358825 w 1363008"/>
                  <a:gd name="connsiteY2" fmla="*/ 654229 h 916601"/>
                  <a:gd name="connsiteX3" fmla="*/ 1363008 w 1363008"/>
                  <a:gd name="connsiteY3" fmla="*/ 656873 h 916601"/>
                  <a:gd name="connsiteX4" fmla="*/ 1361587 w 1363008"/>
                  <a:gd name="connsiteY4" fmla="*/ 682238 h 916601"/>
                  <a:gd name="connsiteX5" fmla="*/ 1363008 w 1363008"/>
                  <a:gd name="connsiteY5" fmla="*/ 696648 h 916601"/>
                  <a:gd name="connsiteX6" fmla="*/ 1360699 w 1363008"/>
                  <a:gd name="connsiteY6" fmla="*/ 698086 h 916601"/>
                  <a:gd name="connsiteX7" fmla="*/ 1314742 w 1363008"/>
                  <a:gd name="connsiteY7" fmla="*/ 916601 h 916601"/>
                  <a:gd name="connsiteX8" fmla="*/ 981250 w 1363008"/>
                  <a:gd name="connsiteY8" fmla="*/ 295571 h 916601"/>
                  <a:gd name="connsiteX9" fmla="*/ 16238 w 1363008"/>
                  <a:gd name="connsiteY9" fmla="*/ 908663 h 916601"/>
                  <a:gd name="connsiteX10" fmla="*/ 2760 w 1363008"/>
                  <a:gd name="connsiteY10" fmla="*/ 698366 h 916601"/>
                  <a:gd name="connsiteX11" fmla="*/ 0 w 1363008"/>
                  <a:gd name="connsiteY11" fmla="*/ 696648 h 916601"/>
                  <a:gd name="connsiteX12" fmla="*/ 1580 w 1363008"/>
                  <a:gd name="connsiteY12" fmla="*/ 680629 h 916601"/>
                  <a:gd name="connsiteX13" fmla="*/ 0 w 1363008"/>
                  <a:gd name="connsiteY13" fmla="*/ 656873 h 916601"/>
                  <a:gd name="connsiteX14" fmla="*/ 4331 w 1363008"/>
                  <a:gd name="connsiteY14" fmla="*/ 652738 h 916601"/>
                  <a:gd name="connsiteX15" fmla="*/ 13846 w 1363008"/>
                  <a:gd name="connsiteY15" fmla="*/ 556249 h 916601"/>
                  <a:gd name="connsiteX16" fmla="*/ 681504 w 1363008"/>
                  <a:gd name="connsiteY16" fmla="*/ 0 h 916601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273467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83531"/>
                  <a:gd name="connsiteY0" fmla="*/ 0 h 920461"/>
                  <a:gd name="connsiteX1" fmla="*/ 1349162 w 1383531"/>
                  <a:gd name="connsiteY1" fmla="*/ 556249 h 920461"/>
                  <a:gd name="connsiteX2" fmla="*/ 1358825 w 1383531"/>
                  <a:gd name="connsiteY2" fmla="*/ 654229 h 920461"/>
                  <a:gd name="connsiteX3" fmla="*/ 1363008 w 1383531"/>
                  <a:gd name="connsiteY3" fmla="*/ 656873 h 920461"/>
                  <a:gd name="connsiteX4" fmla="*/ 1361587 w 1383531"/>
                  <a:gd name="connsiteY4" fmla="*/ 682238 h 920461"/>
                  <a:gd name="connsiteX5" fmla="*/ 1363008 w 1383531"/>
                  <a:gd name="connsiteY5" fmla="*/ 696648 h 920461"/>
                  <a:gd name="connsiteX6" fmla="*/ 1360699 w 1383531"/>
                  <a:gd name="connsiteY6" fmla="*/ 698086 h 920461"/>
                  <a:gd name="connsiteX7" fmla="*/ 1362251 w 1383531"/>
                  <a:gd name="connsiteY7" fmla="*/ 903054 h 920461"/>
                  <a:gd name="connsiteX8" fmla="*/ 1273467 w 1383531"/>
                  <a:gd name="connsiteY8" fmla="*/ 916601 h 920461"/>
                  <a:gd name="connsiteX9" fmla="*/ 981250 w 1383531"/>
                  <a:gd name="connsiteY9" fmla="*/ 295571 h 920461"/>
                  <a:gd name="connsiteX10" fmla="*/ 16238 w 1383531"/>
                  <a:gd name="connsiteY10" fmla="*/ 908663 h 920461"/>
                  <a:gd name="connsiteX11" fmla="*/ 2760 w 1383531"/>
                  <a:gd name="connsiteY11" fmla="*/ 698366 h 920461"/>
                  <a:gd name="connsiteX12" fmla="*/ 0 w 1383531"/>
                  <a:gd name="connsiteY12" fmla="*/ 696648 h 920461"/>
                  <a:gd name="connsiteX13" fmla="*/ 1580 w 1383531"/>
                  <a:gd name="connsiteY13" fmla="*/ 680629 h 920461"/>
                  <a:gd name="connsiteX14" fmla="*/ 0 w 1383531"/>
                  <a:gd name="connsiteY14" fmla="*/ 656873 h 920461"/>
                  <a:gd name="connsiteX15" fmla="*/ 4331 w 1383531"/>
                  <a:gd name="connsiteY15" fmla="*/ 652738 h 920461"/>
                  <a:gd name="connsiteX16" fmla="*/ 13846 w 1383531"/>
                  <a:gd name="connsiteY16" fmla="*/ 556249 h 920461"/>
                  <a:gd name="connsiteX17" fmla="*/ 681504 w 1383531"/>
                  <a:gd name="connsiteY17" fmla="*/ 0 h 920461"/>
                  <a:gd name="connsiteX0" fmla="*/ 681504 w 1390517"/>
                  <a:gd name="connsiteY0" fmla="*/ 0 h 980101"/>
                  <a:gd name="connsiteX1" fmla="*/ 1349162 w 1390517"/>
                  <a:gd name="connsiteY1" fmla="*/ 556249 h 980101"/>
                  <a:gd name="connsiteX2" fmla="*/ 1358825 w 1390517"/>
                  <a:gd name="connsiteY2" fmla="*/ 654229 h 980101"/>
                  <a:gd name="connsiteX3" fmla="*/ 1363008 w 1390517"/>
                  <a:gd name="connsiteY3" fmla="*/ 656873 h 980101"/>
                  <a:gd name="connsiteX4" fmla="*/ 1361587 w 1390517"/>
                  <a:gd name="connsiteY4" fmla="*/ 682238 h 980101"/>
                  <a:gd name="connsiteX5" fmla="*/ 1363008 w 1390517"/>
                  <a:gd name="connsiteY5" fmla="*/ 696648 h 980101"/>
                  <a:gd name="connsiteX6" fmla="*/ 1360699 w 1390517"/>
                  <a:gd name="connsiteY6" fmla="*/ 698086 h 980101"/>
                  <a:gd name="connsiteX7" fmla="*/ 1362251 w 1390517"/>
                  <a:gd name="connsiteY7" fmla="*/ 903054 h 980101"/>
                  <a:gd name="connsiteX8" fmla="*/ 1286167 w 1390517"/>
                  <a:gd name="connsiteY8" fmla="*/ 980101 h 980101"/>
                  <a:gd name="connsiteX9" fmla="*/ 981250 w 1390517"/>
                  <a:gd name="connsiteY9" fmla="*/ 295571 h 980101"/>
                  <a:gd name="connsiteX10" fmla="*/ 16238 w 1390517"/>
                  <a:gd name="connsiteY10" fmla="*/ 908663 h 980101"/>
                  <a:gd name="connsiteX11" fmla="*/ 2760 w 1390517"/>
                  <a:gd name="connsiteY11" fmla="*/ 698366 h 980101"/>
                  <a:gd name="connsiteX12" fmla="*/ 0 w 1390517"/>
                  <a:gd name="connsiteY12" fmla="*/ 696648 h 980101"/>
                  <a:gd name="connsiteX13" fmla="*/ 1580 w 1390517"/>
                  <a:gd name="connsiteY13" fmla="*/ 680629 h 980101"/>
                  <a:gd name="connsiteX14" fmla="*/ 0 w 1390517"/>
                  <a:gd name="connsiteY14" fmla="*/ 656873 h 980101"/>
                  <a:gd name="connsiteX15" fmla="*/ 4331 w 1390517"/>
                  <a:gd name="connsiteY15" fmla="*/ 652738 h 980101"/>
                  <a:gd name="connsiteX16" fmla="*/ 13846 w 1390517"/>
                  <a:gd name="connsiteY16" fmla="*/ 556249 h 980101"/>
                  <a:gd name="connsiteX17" fmla="*/ 681504 w 1390517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6971 w 1370048"/>
                  <a:gd name="connsiteY0" fmla="*/ 0 h 980101"/>
                  <a:gd name="connsiteX1" fmla="*/ 1354629 w 1370048"/>
                  <a:gd name="connsiteY1" fmla="*/ 556249 h 980101"/>
                  <a:gd name="connsiteX2" fmla="*/ 1364292 w 1370048"/>
                  <a:gd name="connsiteY2" fmla="*/ 654229 h 980101"/>
                  <a:gd name="connsiteX3" fmla="*/ 1368475 w 1370048"/>
                  <a:gd name="connsiteY3" fmla="*/ 656873 h 980101"/>
                  <a:gd name="connsiteX4" fmla="*/ 1367054 w 1370048"/>
                  <a:gd name="connsiteY4" fmla="*/ 682238 h 980101"/>
                  <a:gd name="connsiteX5" fmla="*/ 1368475 w 1370048"/>
                  <a:gd name="connsiteY5" fmla="*/ 696648 h 980101"/>
                  <a:gd name="connsiteX6" fmla="*/ 1366166 w 1370048"/>
                  <a:gd name="connsiteY6" fmla="*/ 698086 h 980101"/>
                  <a:gd name="connsiteX7" fmla="*/ 1367718 w 1370048"/>
                  <a:gd name="connsiteY7" fmla="*/ 903054 h 980101"/>
                  <a:gd name="connsiteX8" fmla="*/ 1291634 w 1370048"/>
                  <a:gd name="connsiteY8" fmla="*/ 980101 h 980101"/>
                  <a:gd name="connsiteX9" fmla="*/ 986717 w 1370048"/>
                  <a:gd name="connsiteY9" fmla="*/ 295571 h 980101"/>
                  <a:gd name="connsiteX10" fmla="*/ 9005 w 1370048"/>
                  <a:gd name="connsiteY10" fmla="*/ 908663 h 980101"/>
                  <a:gd name="connsiteX11" fmla="*/ 8227 w 1370048"/>
                  <a:gd name="connsiteY11" fmla="*/ 698366 h 980101"/>
                  <a:gd name="connsiteX12" fmla="*/ 5467 w 1370048"/>
                  <a:gd name="connsiteY12" fmla="*/ 696648 h 980101"/>
                  <a:gd name="connsiteX13" fmla="*/ 7047 w 1370048"/>
                  <a:gd name="connsiteY13" fmla="*/ 680629 h 980101"/>
                  <a:gd name="connsiteX14" fmla="*/ 5467 w 1370048"/>
                  <a:gd name="connsiteY14" fmla="*/ 656873 h 980101"/>
                  <a:gd name="connsiteX15" fmla="*/ 9798 w 1370048"/>
                  <a:gd name="connsiteY15" fmla="*/ 652738 h 980101"/>
                  <a:gd name="connsiteX16" fmla="*/ 19313 w 1370048"/>
                  <a:gd name="connsiteY16" fmla="*/ 556249 h 980101"/>
                  <a:gd name="connsiteX17" fmla="*/ 686971 w 1370048"/>
                  <a:gd name="connsiteY17" fmla="*/ 0 h 9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0048" h="980101">
                    <a:moveTo>
                      <a:pt x="686971" y="0"/>
                    </a:moveTo>
                    <a:cubicBezTo>
                      <a:pt x="1168707" y="0"/>
                      <a:pt x="1291082" y="238799"/>
                      <a:pt x="1354629" y="556249"/>
                    </a:cubicBezTo>
                    <a:lnTo>
                      <a:pt x="1364292" y="654229"/>
                    </a:lnTo>
                    <a:lnTo>
                      <a:pt x="1368475" y="656873"/>
                    </a:lnTo>
                    <a:cubicBezTo>
                      <a:pt x="1368001" y="665328"/>
                      <a:pt x="1367528" y="673783"/>
                      <a:pt x="1367054" y="682238"/>
                    </a:cubicBezTo>
                    <a:lnTo>
                      <a:pt x="1368475" y="696648"/>
                    </a:lnTo>
                    <a:lnTo>
                      <a:pt x="1366166" y="698086"/>
                    </a:lnTo>
                    <a:cubicBezTo>
                      <a:pt x="1361277" y="715554"/>
                      <a:pt x="1375378" y="615810"/>
                      <a:pt x="1367718" y="903054"/>
                    </a:cubicBezTo>
                    <a:cubicBezTo>
                      <a:pt x="1360059" y="939473"/>
                      <a:pt x="1340847" y="934240"/>
                      <a:pt x="1291634" y="980101"/>
                    </a:cubicBezTo>
                    <a:cubicBezTo>
                      <a:pt x="1256968" y="585637"/>
                      <a:pt x="1224301" y="476811"/>
                      <a:pt x="986717" y="295571"/>
                    </a:cubicBezTo>
                    <a:cubicBezTo>
                      <a:pt x="829567" y="622331"/>
                      <a:pt x="169970" y="948069"/>
                      <a:pt x="9005" y="908663"/>
                    </a:cubicBezTo>
                    <a:cubicBezTo>
                      <a:pt x="-12951" y="727439"/>
                      <a:pt x="12720" y="768465"/>
                      <a:pt x="8227" y="698366"/>
                    </a:cubicBezTo>
                    <a:lnTo>
                      <a:pt x="5467" y="696648"/>
                    </a:lnTo>
                    <a:lnTo>
                      <a:pt x="7047" y="680629"/>
                    </a:lnTo>
                    <a:lnTo>
                      <a:pt x="5467" y="656873"/>
                    </a:lnTo>
                    <a:lnTo>
                      <a:pt x="9798" y="652738"/>
                    </a:lnTo>
                    <a:lnTo>
                      <a:pt x="19313" y="556249"/>
                    </a:lnTo>
                    <a:cubicBezTo>
                      <a:pt x="82861" y="238799"/>
                      <a:pt x="205235" y="0"/>
                      <a:pt x="68697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 548"/>
              <p:cNvSpPr/>
              <p:nvPr/>
            </p:nvSpPr>
            <p:spPr>
              <a:xfrm rot="16200000">
                <a:off x="1243799" y="3602987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 549"/>
              <p:cNvSpPr/>
              <p:nvPr/>
            </p:nvSpPr>
            <p:spPr>
              <a:xfrm rot="16200000">
                <a:off x="1289478" y="3929503"/>
                <a:ext cx="1317349" cy="1324067"/>
              </a:xfrm>
              <a:custGeom>
                <a:avLst/>
                <a:gdLst>
                  <a:gd name="connsiteX0" fmla="*/ 1317349 w 1317349"/>
                  <a:gd name="connsiteY0" fmla="*/ 205049 h 1324067"/>
                  <a:gd name="connsiteX1" fmla="*/ 1288740 w 1317349"/>
                  <a:gd name="connsiteY1" fmla="*/ 216592 h 1324067"/>
                  <a:gd name="connsiteX2" fmla="*/ 1065521 w 1317349"/>
                  <a:gd name="connsiteY2" fmla="*/ 654320 h 1324067"/>
                  <a:gd name="connsiteX3" fmla="*/ 1288740 w 1317349"/>
                  <a:gd name="connsiteY3" fmla="*/ 1092047 h 1324067"/>
                  <a:gd name="connsiteX4" fmla="*/ 1317349 w 1317349"/>
                  <a:gd name="connsiteY4" fmla="*/ 1103591 h 1324067"/>
                  <a:gd name="connsiteX5" fmla="*/ 1313188 w 1317349"/>
                  <a:gd name="connsiteY5" fmla="*/ 1137464 h 1324067"/>
                  <a:gd name="connsiteX6" fmla="*/ 1297512 w 1317349"/>
                  <a:gd name="connsiteY6" fmla="*/ 1242693 h 1324067"/>
                  <a:gd name="connsiteX7" fmla="*/ 1281314 w 1317349"/>
                  <a:gd name="connsiteY7" fmla="*/ 1324067 h 1324067"/>
                  <a:gd name="connsiteX8" fmla="*/ 1154393 w 1317349"/>
                  <a:gd name="connsiteY8" fmla="*/ 1305620 h 1324067"/>
                  <a:gd name="connsiteX9" fmla="*/ 314965 w 1317349"/>
                  <a:gd name="connsiteY9" fmla="*/ 1260450 h 1324067"/>
                  <a:gd name="connsiteX10" fmla="*/ 12387 w 1317349"/>
                  <a:gd name="connsiteY10" fmla="*/ 1265824 h 1324067"/>
                  <a:gd name="connsiteX11" fmla="*/ 10 w 1317349"/>
                  <a:gd name="connsiteY11" fmla="*/ 1266500 h 1324067"/>
                  <a:gd name="connsiteX12" fmla="*/ 245 w 1317349"/>
                  <a:gd name="connsiteY12" fmla="*/ 1122584 h 1324067"/>
                  <a:gd name="connsiteX13" fmla="*/ 1019 w 1317349"/>
                  <a:gd name="connsiteY13" fmla="*/ 654320 h 1324067"/>
                  <a:gd name="connsiteX14" fmla="*/ 245 w 1317349"/>
                  <a:gd name="connsiteY14" fmla="*/ 186056 h 1324067"/>
                  <a:gd name="connsiteX15" fmla="*/ 0 w 1317349"/>
                  <a:gd name="connsiteY15" fmla="*/ 36169 h 1324067"/>
                  <a:gd name="connsiteX16" fmla="*/ 121594 w 1317349"/>
                  <a:gd name="connsiteY16" fmla="*/ 42818 h 1324067"/>
                  <a:gd name="connsiteX17" fmla="*/ 424171 w 1317349"/>
                  <a:gd name="connsiteY17" fmla="*/ 48191 h 1324067"/>
                  <a:gd name="connsiteX18" fmla="*/ 1263599 w 1317349"/>
                  <a:gd name="connsiteY18" fmla="*/ 3022 h 1324067"/>
                  <a:gd name="connsiteX19" fmla="*/ 1284385 w 1317349"/>
                  <a:gd name="connsiteY19" fmla="*/ 0 h 1324067"/>
                  <a:gd name="connsiteX20" fmla="*/ 1297512 w 1317349"/>
                  <a:gd name="connsiteY20" fmla="*/ 65948 h 1324067"/>
                  <a:gd name="connsiteX21" fmla="*/ 1313188 w 1317349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7349" h="1324067">
                    <a:moveTo>
                      <a:pt x="1317349" y="205049"/>
                    </a:moveTo>
                    <a:lnTo>
                      <a:pt x="1288740" y="216592"/>
                    </a:lnTo>
                    <a:cubicBezTo>
                      <a:pt x="1157563" y="288711"/>
                      <a:pt x="1065521" y="457544"/>
                      <a:pt x="1065521" y="654320"/>
                    </a:cubicBezTo>
                    <a:cubicBezTo>
                      <a:pt x="1065521" y="851096"/>
                      <a:pt x="1157563" y="1019929"/>
                      <a:pt x="1288740" y="1092047"/>
                    </a:cubicBezTo>
                    <a:lnTo>
                      <a:pt x="1317349" y="1103591"/>
                    </a:lnTo>
                    <a:lnTo>
                      <a:pt x="1313188" y="1137464"/>
                    </a:lnTo>
                    <a:cubicBezTo>
                      <a:pt x="1308159" y="1175631"/>
                      <a:pt x="1302984" y="1210622"/>
                      <a:pt x="1297512" y="1242693"/>
                    </a:cubicBez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/>
              <p:cNvSpPr/>
              <p:nvPr/>
            </p:nvSpPr>
            <p:spPr>
              <a:xfrm flipH="1">
                <a:off x="1956921" y="1999485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1" name="Freeform 540"/>
            <p:cNvSpPr/>
            <p:nvPr/>
          </p:nvSpPr>
          <p:spPr>
            <a:xfrm>
              <a:off x="3427355" y="17239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11185823" y="3334267"/>
            <a:ext cx="651814" cy="3391655"/>
            <a:chOff x="11185823" y="3334267"/>
            <a:chExt cx="651814" cy="3391655"/>
          </a:xfrm>
        </p:grpSpPr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85823" y="3334267"/>
              <a:ext cx="602867" cy="80695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1312" y="4274809"/>
              <a:ext cx="626325" cy="795221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4259" y="5274894"/>
              <a:ext cx="640399" cy="619287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55249" y="6010458"/>
              <a:ext cx="518418" cy="715464"/>
            </a:xfrm>
            <a:prstGeom prst="rect">
              <a:avLst/>
            </a:prstGeom>
          </p:spPr>
        </p:pic>
      </p:grpSp>
      <p:sp>
        <p:nvSpPr>
          <p:cNvPr id="574" name="Rectangular Callout 573"/>
          <p:cNvSpPr/>
          <p:nvPr/>
        </p:nvSpPr>
        <p:spPr>
          <a:xfrm>
            <a:off x="3747158" y="4876148"/>
            <a:ext cx="3657194" cy="1882800"/>
          </a:xfrm>
          <a:prstGeom prst="wedgeRectCallout">
            <a:avLst>
              <a:gd name="adj1" fmla="val -52763"/>
              <a:gd name="adj2" fmla="val -7260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ML can help you learn patterns that allow you to sort the same set of items differently for each person according to their taste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14D55D-24BF-8BD1-922E-DE90416DE267}"/>
              </a:ext>
            </a:extLst>
          </p:cNvPr>
          <p:cNvGrpSpPr/>
          <p:nvPr/>
        </p:nvGrpSpPr>
        <p:grpSpPr>
          <a:xfrm>
            <a:off x="295629" y="36191"/>
            <a:ext cx="11600330" cy="2697470"/>
            <a:chOff x="295629" y="36191"/>
            <a:chExt cx="11600330" cy="2697470"/>
          </a:xfrm>
        </p:grpSpPr>
        <p:sp>
          <p:nvSpPr>
            <p:cNvPr id="8" name="TextBox 7"/>
            <p:cNvSpPr txBox="1"/>
            <p:nvPr/>
          </p:nvSpPr>
          <p:spPr>
            <a:xfrm>
              <a:off x="295629" y="1034268"/>
              <a:ext cx="11600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solidFill>
                    <a:schemeClr val="bg1"/>
                  </a:solidFill>
                  <a:latin typeface="+mj-lt"/>
                </a:rPr>
                <a:t>The art and science of designing adaptive algorithms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3905265-321E-2A80-DC6A-0415AB389B65}"/>
                </a:ext>
              </a:extLst>
            </p:cNvPr>
            <p:cNvGrpSpPr/>
            <p:nvPr/>
          </p:nvGrpSpPr>
          <p:grpSpPr>
            <a:xfrm>
              <a:off x="783418" y="36191"/>
              <a:ext cx="10573900" cy="2697470"/>
              <a:chOff x="783418" y="36191"/>
              <a:chExt cx="10573900" cy="2697470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9ACA15-ADA5-4F80-348F-A814C60A068B}"/>
                  </a:ext>
                </a:extLst>
              </p:cNvPr>
              <p:cNvSpPr txBox="1"/>
              <p:nvPr/>
            </p:nvSpPr>
            <p:spPr>
              <a:xfrm>
                <a:off x="783418" y="517670"/>
                <a:ext cx="9927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3800" dirty="0">
                    <a:solidFill>
                      <a:schemeClr val="bg1">
                        <a:lumMod val="50000"/>
                      </a:schemeClr>
                    </a:solidFill>
                    <a:latin typeface="Century" panose="02040604050505020304" pitchFamily="18" charset="0"/>
                  </a:rPr>
                  <a:t>“</a:t>
                </a:r>
                <a:endParaRPr lang="en-US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FF2ACC5-31EC-8A8A-8CDD-819BE40098E5}"/>
                  </a:ext>
                </a:extLst>
              </p:cNvPr>
              <p:cNvSpPr txBox="1"/>
              <p:nvPr/>
            </p:nvSpPr>
            <p:spPr>
              <a:xfrm rot="10800000">
                <a:off x="10364590" y="36191"/>
                <a:ext cx="9927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3800" dirty="0">
                    <a:solidFill>
                      <a:schemeClr val="bg1">
                        <a:lumMod val="50000"/>
                      </a:schemeClr>
                    </a:solidFill>
                    <a:latin typeface="Century" panose="02040604050505020304" pitchFamily="18" charset="0"/>
                  </a:rPr>
                  <a:t>“</a:t>
                </a:r>
                <a:endParaRPr lang="en-US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FDDB20-A221-1054-CE26-51C192B1FA40}"/>
              </a:ext>
            </a:extLst>
          </p:cNvPr>
          <p:cNvSpPr txBox="1"/>
          <p:nvPr/>
        </p:nvSpPr>
        <p:spPr>
          <a:xfrm>
            <a:off x="377750" y="3004038"/>
            <a:ext cx="7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326628-CF74-D168-2674-ED777092A6E9}"/>
              </a:ext>
            </a:extLst>
          </p:cNvPr>
          <p:cNvSpPr txBox="1"/>
          <p:nvPr/>
        </p:nvSpPr>
        <p:spPr>
          <a:xfrm>
            <a:off x="1033995" y="3004038"/>
            <a:ext cx="98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E96C337-D7AC-C6B8-121B-4AA73C40E6D6}"/>
              </a:ext>
            </a:extLst>
          </p:cNvPr>
          <p:cNvSpPr txBox="1"/>
          <p:nvPr/>
        </p:nvSpPr>
        <p:spPr>
          <a:xfrm>
            <a:off x="2179690" y="3004038"/>
            <a:ext cx="7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EA4379-F7C9-7DFD-FCEB-FAE611FF9FC4}"/>
              </a:ext>
            </a:extLst>
          </p:cNvPr>
          <p:cNvSpPr txBox="1"/>
          <p:nvPr/>
        </p:nvSpPr>
        <p:spPr>
          <a:xfrm>
            <a:off x="2835935" y="3004038"/>
            <a:ext cx="98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574" grpId="0" animBg="1"/>
      <p:bldP spid="3" grpId="0"/>
      <p:bldP spid="105" grpId="0"/>
      <p:bldP spid="106" grpId="0"/>
      <p:bldP spid="1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51" y="1842714"/>
            <a:ext cx="3148183" cy="20917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9302" y="1842714"/>
            <a:ext cx="4522693" cy="2091746"/>
          </a:xfrm>
          <a:prstGeom prst="rect">
            <a:avLst/>
          </a:prstGeom>
        </p:spPr>
      </p:pic>
      <p:pic>
        <p:nvPicPr>
          <p:cNvPr id="14" name="Picture 7" descr="C:\Users\user\Desktop\SIGML\Happ Hour\images\dosa-sp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485" y="4226730"/>
            <a:ext cx="5797927" cy="1966611"/>
          </a:xfrm>
          <a:prstGeom prst="rect">
            <a:avLst/>
          </a:prstGeom>
          <a:noFill/>
        </p:spPr>
      </p:pic>
      <p:pic>
        <p:nvPicPr>
          <p:cNvPr id="15" name="Picture 8" descr="C:\Users\user\Desktop\SIGML\Happ Hour\images\dosa-ok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588" y="4227038"/>
            <a:ext cx="5506513" cy="1966303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49765AC-F022-5CFC-514F-965469489C27}"/>
              </a:ext>
            </a:extLst>
          </p:cNvPr>
          <p:cNvGrpSpPr/>
          <p:nvPr/>
        </p:nvGrpSpPr>
        <p:grpSpPr>
          <a:xfrm>
            <a:off x="295629" y="36191"/>
            <a:ext cx="11600330" cy="2697470"/>
            <a:chOff x="295629" y="36191"/>
            <a:chExt cx="11600330" cy="26974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E11138-5518-42BA-62C9-E6416C8F0B59}"/>
                </a:ext>
              </a:extLst>
            </p:cNvPr>
            <p:cNvSpPr txBox="1"/>
            <p:nvPr/>
          </p:nvSpPr>
          <p:spPr>
            <a:xfrm>
              <a:off x="295629" y="1034268"/>
              <a:ext cx="11600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solidFill>
                    <a:schemeClr val="bg1"/>
                  </a:solidFill>
                  <a:latin typeface="+mj-lt"/>
                </a:rPr>
                <a:t>The art and science of designing adaptive algorithms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1D90A8-F962-98AC-17F4-E4A86643F9A8}"/>
                </a:ext>
              </a:extLst>
            </p:cNvPr>
            <p:cNvGrpSpPr/>
            <p:nvPr/>
          </p:nvGrpSpPr>
          <p:grpSpPr>
            <a:xfrm>
              <a:off x="783418" y="36191"/>
              <a:ext cx="10573900" cy="2697470"/>
              <a:chOff x="783418" y="36191"/>
              <a:chExt cx="10573900" cy="269747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F76ED5-2731-9740-DB3D-9F2C7C176696}"/>
                  </a:ext>
                </a:extLst>
              </p:cNvPr>
              <p:cNvSpPr txBox="1"/>
              <p:nvPr/>
            </p:nvSpPr>
            <p:spPr>
              <a:xfrm>
                <a:off x="783418" y="517670"/>
                <a:ext cx="9927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3800" dirty="0">
                    <a:solidFill>
                      <a:schemeClr val="bg1">
                        <a:lumMod val="50000"/>
                      </a:schemeClr>
                    </a:solidFill>
                    <a:latin typeface="Century" panose="02040604050505020304" pitchFamily="18" charset="0"/>
                  </a:rPr>
                  <a:t>“</a:t>
                </a:r>
                <a:endParaRPr lang="en-US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49A7CE-F36A-66CB-2110-68E9116C1C21}"/>
                  </a:ext>
                </a:extLst>
              </p:cNvPr>
              <p:cNvSpPr txBox="1"/>
              <p:nvPr/>
            </p:nvSpPr>
            <p:spPr>
              <a:xfrm rot="10800000">
                <a:off x="10364590" y="36191"/>
                <a:ext cx="9927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3800" dirty="0">
                    <a:solidFill>
                      <a:schemeClr val="bg1">
                        <a:lumMod val="50000"/>
                      </a:schemeClr>
                    </a:solidFill>
                    <a:latin typeface="Century" panose="02040604050505020304" pitchFamily="18" charset="0"/>
                  </a:rPr>
                  <a:t>“</a:t>
                </a:r>
                <a:endParaRPr lang="en-US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8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28DD-BEF0-BE26-7FCB-59B14DD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5BA34-3892-30E6-E0FE-B699D2D5858E}"/>
              </a:ext>
            </a:extLst>
          </p:cNvPr>
          <p:cNvGrpSpPr/>
          <p:nvPr/>
        </p:nvGrpSpPr>
        <p:grpSpPr>
          <a:xfrm>
            <a:off x="295629" y="36191"/>
            <a:ext cx="11600330" cy="2697470"/>
            <a:chOff x="295629" y="36191"/>
            <a:chExt cx="11600330" cy="26974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1D8A55-48BD-6E59-F812-F40946C44CC3}"/>
                </a:ext>
              </a:extLst>
            </p:cNvPr>
            <p:cNvSpPr txBox="1"/>
            <p:nvPr/>
          </p:nvSpPr>
          <p:spPr>
            <a:xfrm>
              <a:off x="295629" y="1034268"/>
              <a:ext cx="11600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solidFill>
                    <a:schemeClr val="bg1"/>
                  </a:solidFill>
                  <a:latin typeface="+mj-lt"/>
                </a:rPr>
                <a:t>The art and science of designing adaptive algorithms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967620-6B9A-FDED-5452-8E768CA12634}"/>
                </a:ext>
              </a:extLst>
            </p:cNvPr>
            <p:cNvGrpSpPr/>
            <p:nvPr/>
          </p:nvGrpSpPr>
          <p:grpSpPr>
            <a:xfrm>
              <a:off x="783418" y="36191"/>
              <a:ext cx="10573900" cy="2697470"/>
              <a:chOff x="783418" y="36191"/>
              <a:chExt cx="10573900" cy="26974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9AE64-147C-677F-4589-188DAAB3B642}"/>
                  </a:ext>
                </a:extLst>
              </p:cNvPr>
              <p:cNvSpPr txBox="1"/>
              <p:nvPr/>
            </p:nvSpPr>
            <p:spPr>
              <a:xfrm>
                <a:off x="783418" y="517670"/>
                <a:ext cx="9927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3800" dirty="0">
                    <a:solidFill>
                      <a:schemeClr val="bg1">
                        <a:lumMod val="50000"/>
                      </a:schemeClr>
                    </a:solidFill>
                    <a:latin typeface="Century" panose="02040604050505020304" pitchFamily="18" charset="0"/>
                  </a:rPr>
                  <a:t>“</a:t>
                </a:r>
                <a:endParaRPr lang="en-US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5EFBF-C775-3350-D117-06CDA7DD953A}"/>
                  </a:ext>
                </a:extLst>
              </p:cNvPr>
              <p:cNvSpPr txBox="1"/>
              <p:nvPr/>
            </p:nvSpPr>
            <p:spPr>
              <a:xfrm rot="10800000">
                <a:off x="10364590" y="36191"/>
                <a:ext cx="9927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3800" dirty="0">
                    <a:solidFill>
                      <a:schemeClr val="bg1">
                        <a:lumMod val="50000"/>
                      </a:schemeClr>
                    </a:solidFill>
                    <a:latin typeface="Century" panose="02040604050505020304" pitchFamily="18" charset="0"/>
                  </a:rPr>
                  <a:t>“</a:t>
                </a:r>
                <a:endParaRPr lang="en-US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endParaRPr>
              </a:p>
            </p:txBody>
          </p:sp>
        </p:grpSp>
      </p:grpSp>
      <p:pic>
        <p:nvPicPr>
          <p:cNvPr id="9" name="Picture 4" descr="C:\Users\user\Desktop\SIGML\Happ Hour\images\traffic-jams_p_2901.jpg">
            <a:extLst>
              <a:ext uri="{FF2B5EF4-FFF2-40B4-BE49-F238E27FC236}">
                <a16:creationId xmlns:a16="http://schemas.microsoft.com/office/drawing/2014/main" id="{9523CDB0-3F6E-4E37-0D85-6C66FCF9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3423" y="4334278"/>
            <a:ext cx="2478185" cy="1858639"/>
          </a:xfrm>
          <a:prstGeom prst="rect">
            <a:avLst/>
          </a:prstGeom>
          <a:noFill/>
        </p:spPr>
      </p:pic>
      <p:pic>
        <p:nvPicPr>
          <p:cNvPr id="10" name="Picture 2" descr="C:\Users\user\Desktop\SIGML\Happ Hour\images\maxresdefault.jpg">
            <a:extLst>
              <a:ext uri="{FF2B5EF4-FFF2-40B4-BE49-F238E27FC236}">
                <a16:creationId xmlns:a16="http://schemas.microsoft.com/office/drawing/2014/main" id="{F39BABA4-8603-4644-BAD4-E205D08E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02" y="1780314"/>
            <a:ext cx="3982797" cy="2240324"/>
          </a:xfrm>
          <a:prstGeom prst="rect">
            <a:avLst/>
          </a:prstGeom>
          <a:noFill/>
        </p:spPr>
      </p:pic>
      <p:pic>
        <p:nvPicPr>
          <p:cNvPr id="11" name="Picture 3" descr="C:\Users\user\Desktop\SIGML\Happ Hour\images\Radar Enforcement.jpg">
            <a:extLst>
              <a:ext uri="{FF2B5EF4-FFF2-40B4-BE49-F238E27FC236}">
                <a16:creationId xmlns:a16="http://schemas.microsoft.com/office/drawing/2014/main" id="{16D25348-8955-1D38-8704-1D06B807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122" y="4258079"/>
            <a:ext cx="2920718" cy="2014288"/>
          </a:xfrm>
          <a:prstGeom prst="rect">
            <a:avLst/>
          </a:prstGeom>
          <a:noFill/>
        </p:spPr>
      </p:pic>
      <p:pic>
        <p:nvPicPr>
          <p:cNvPr id="12" name="Picture 5" descr="C:\Users\user\Desktop\SIGML\Happ Hour\images\28city.jpg">
            <a:extLst>
              <a:ext uri="{FF2B5EF4-FFF2-40B4-BE49-F238E27FC236}">
                <a16:creationId xmlns:a16="http://schemas.microsoft.com/office/drawing/2014/main" id="{8EC7AFA4-9F88-AF77-BAD8-046656A6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0380" y="4334279"/>
            <a:ext cx="3351240" cy="1891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0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apply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05486"/>
          </a:xfrm>
        </p:spPr>
        <p:txBody>
          <a:bodyPr>
            <a:normAutofit/>
          </a:bodyPr>
          <a:lstStyle/>
          <a:p>
            <a:r>
              <a:rPr lang="en-US" dirty="0"/>
              <a:t>Complexity: no “closed form” solutions</a:t>
            </a:r>
          </a:p>
          <a:p>
            <a:pPr lvl="1"/>
            <a:r>
              <a:rPr lang="en-US" dirty="0"/>
              <a:t>Humans cannot specify simple rules to get solution</a:t>
            </a:r>
          </a:p>
          <a:p>
            <a:pPr lvl="1"/>
            <a:r>
              <a:rPr lang="en-US" dirty="0"/>
              <a:t>Detecting spelling mistakes not a good ML problem</a:t>
            </a:r>
          </a:p>
          <a:p>
            <a:pPr lvl="2"/>
            <a:r>
              <a:rPr lang="en-US" dirty="0"/>
              <a:t>A simple dictionary lookup (binary search) is enough</a:t>
            </a:r>
          </a:p>
          <a:p>
            <a:r>
              <a:rPr lang="en-US" dirty="0"/>
              <a:t>Presence of immense variety</a:t>
            </a:r>
          </a:p>
          <a:p>
            <a:pPr lvl="1"/>
            <a:r>
              <a:rPr lang="en-US" dirty="0"/>
              <a:t>Too many variants to be solved independently</a:t>
            </a:r>
          </a:p>
          <a:p>
            <a:pPr lvl="1"/>
            <a:r>
              <a:rPr lang="en-US" dirty="0"/>
              <a:t>Correcting spelling mistakes a very good ML problem</a:t>
            </a:r>
          </a:p>
          <a:p>
            <a:r>
              <a:rPr lang="en-US" dirty="0"/>
              <a:t>Need for automation</a:t>
            </a:r>
          </a:p>
          <a:p>
            <a:pPr lvl="1"/>
            <a:r>
              <a:rPr lang="en-US" dirty="0"/>
              <a:t>Scalability and speed are main criterion</a:t>
            </a:r>
          </a:p>
          <a:p>
            <a:pPr lvl="1"/>
            <a:r>
              <a:rPr lang="en-US" dirty="0"/>
              <a:t>Do we need to automate medicine, driving?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8417" y="1111624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chemeClr val="bg1">
                    <a:lumMod val="75000"/>
                  </a:schemeClr>
                </a:solidFill>
              </a:rPr>
              <a:t>macine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9974023" y="677185"/>
            <a:ext cx="1509872" cy="1509872"/>
          </a:xfrm>
          <a:prstGeom prst="mathMultiply">
            <a:avLst>
              <a:gd name="adj1" fmla="val 789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588417" y="2479621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chemeClr val="bg1">
                    <a:lumMod val="75000"/>
                  </a:schemeClr>
                </a:solidFill>
              </a:rPr>
              <a:t>macine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8417" y="3814389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>
                    <a:lumMod val="75000"/>
                  </a:schemeClr>
                </a:solidFill>
              </a:rPr>
              <a:t>machine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0412361" y="3169005"/>
            <a:ext cx="639097" cy="5407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64" y="4910484"/>
            <a:ext cx="1449597" cy="14495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912" y="4734892"/>
            <a:ext cx="559182" cy="5591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287" y="5076100"/>
            <a:ext cx="426509" cy="4265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5258" y="5644614"/>
            <a:ext cx="689401" cy="6894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3072" y="4717531"/>
            <a:ext cx="833565" cy="83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4735" y="5666541"/>
            <a:ext cx="320631" cy="3206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25" y="6117790"/>
            <a:ext cx="320631" cy="3206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3821" y="5788160"/>
            <a:ext cx="539003" cy="539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0102" y="5157362"/>
            <a:ext cx="539003" cy="539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3205" y="4940595"/>
            <a:ext cx="377421" cy="3774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3758" y="5484289"/>
            <a:ext cx="377421" cy="37742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825" y="5902476"/>
            <a:ext cx="613212" cy="6132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2793" y="4815868"/>
            <a:ext cx="1828403" cy="14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43BBC1-40AA-AED4-7E45-651AD415F1EA}"/>
              </a:ext>
            </a:extLst>
          </p:cNvPr>
          <p:cNvGrpSpPr/>
          <p:nvPr/>
        </p:nvGrpSpPr>
        <p:grpSpPr>
          <a:xfrm>
            <a:off x="1671075" y="3690715"/>
            <a:ext cx="2139660" cy="1371600"/>
            <a:chOff x="949180" y="683473"/>
            <a:chExt cx="2139660" cy="1371600"/>
          </a:xfrm>
        </p:grpSpPr>
        <p:grpSp>
          <p:nvGrpSpPr>
            <p:cNvPr id="191" name="Graphic 14" descr="Thermometer with solid fill">
              <a:extLst>
                <a:ext uri="{FF2B5EF4-FFF2-40B4-BE49-F238E27FC236}">
                  <a16:creationId xmlns:a16="http://schemas.microsoft.com/office/drawing/2014/main" id="{EA1988DD-A2CD-891F-FF8B-1679C0BA45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D7FEC59-FD6E-A41F-09B2-0C4675F89822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AF40777-1FD5-3136-BD9F-CD6CF0784C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34F078A-667A-E839-921E-A106263133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6A3F48B-5B7A-4E98-942F-B5E947B705A0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24EE866-7C96-2FC6-C29F-E3C9D0DC0CC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76D1F5E-2FD6-72C1-8566-2B16C0D16588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DDB98D5-1D59-F054-63E2-B0D76E770521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5512C4C-AB08-85CD-771C-098EA3C4F5A8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557E348-A195-BB26-63D9-51B5E1B56BB7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E080B33-0812-3E09-61B1-6D31722BCE6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A9FD553-FA8A-9314-6FD1-68154F139865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2F21E69-44C7-B64F-F030-BFC96BB8BE85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DB5F0A3-C4DD-2CCB-1C68-A677450B3EA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CA4F561-D9D0-7962-DBF5-DA78B3C93345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BA73638-847E-4C68-9C56-87A0D101E8A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014DBDA-E39D-D4CA-AA53-3B232D1EDFC7}"/>
              </a:ext>
            </a:extLst>
          </p:cNvPr>
          <p:cNvGrpSpPr/>
          <p:nvPr/>
        </p:nvGrpSpPr>
        <p:grpSpPr>
          <a:xfrm>
            <a:off x="9570164" y="3393584"/>
            <a:ext cx="2139660" cy="1371600"/>
            <a:chOff x="949180" y="683473"/>
            <a:chExt cx="2139660" cy="1371600"/>
          </a:xfrm>
        </p:grpSpPr>
        <p:grpSp>
          <p:nvGrpSpPr>
            <p:cNvPr id="227" name="Graphic 14" descr="Thermometer with solid fill">
              <a:extLst>
                <a:ext uri="{FF2B5EF4-FFF2-40B4-BE49-F238E27FC236}">
                  <a16:creationId xmlns:a16="http://schemas.microsoft.com/office/drawing/2014/main" id="{E502B8B5-401A-46A2-E235-6876C24031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A154C2F-4457-8DA5-D9FA-498A95A2F334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174FCDF-7D66-08F3-BA57-CAE28CECFF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2283B68-C2E8-4DFD-4E13-52DB42806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7BCB97-E83E-538D-14FB-B4FBC3E7F49B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FCEDF68-4E91-C0CD-B170-1795A85BDFA9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FBEA8BC5-682C-F6DF-EA54-21B7C0B2D456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E6B8B76-14D8-A931-30CC-0F08D895065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90E552-6855-E41D-0E03-40323975DDB0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53DBD1F-15C3-1221-1839-6FF49351B734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84ED7AA-C33A-74AC-B114-67AD7914F8A9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E722F06-1353-2DA6-319D-9F32D415F709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6FFEEA3-61B0-9C2C-4C25-5D72D62B6B62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2EA936F-7A1E-643F-97EC-CC989E49910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0CE2260-45E8-3CAA-BA67-6BF34B6F05AB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6B2A028-5862-D88A-B6BD-D1E852C2525A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E2415E4-CD98-E9BB-9EC7-C8DFEB5EAE75}"/>
              </a:ext>
            </a:extLst>
          </p:cNvPr>
          <p:cNvGrpSpPr/>
          <p:nvPr/>
        </p:nvGrpSpPr>
        <p:grpSpPr>
          <a:xfrm>
            <a:off x="6561107" y="5130718"/>
            <a:ext cx="2139660" cy="1371600"/>
            <a:chOff x="949180" y="683473"/>
            <a:chExt cx="2139660" cy="1371600"/>
          </a:xfrm>
        </p:grpSpPr>
        <p:grpSp>
          <p:nvGrpSpPr>
            <p:cNvPr id="245" name="Graphic 14" descr="Thermometer with solid fill">
              <a:extLst>
                <a:ext uri="{FF2B5EF4-FFF2-40B4-BE49-F238E27FC236}">
                  <a16:creationId xmlns:a16="http://schemas.microsoft.com/office/drawing/2014/main" id="{6F23B0A2-8AC0-DBE9-3C15-D5A2500A3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803314EA-4113-AFFD-8F84-314EBBAAAECD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C2B4359-CFF1-382C-0FAB-65640198B06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CC53D9-F63E-EE77-0967-7E2E0C5340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F6FDCF7-8CF4-85FB-0A59-3441EBE87668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E8967E-B581-AB73-3FB8-AE57E6F6F0EF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F32DD2D-C566-4C22-BB72-EFC3F9B92C2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C82954C-3D9B-BECE-908D-9A7ECB738E2A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F99E1DD-2120-8982-8830-8988FDD85D22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87C4101-A471-4BC2-A617-5B8BA1BF6235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7EAF361-9E72-97A2-240F-8602972B163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00E2319-E4E4-DAEE-5197-3E28071BB18E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7FC93FD-8796-C7D7-A126-9B16B99887E3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08EDCAC-B2AB-26B0-67DD-AC34C8E314C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561C220-B439-EE3F-9D6C-C467090EA36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E0BD61EE-CFB9-835D-F246-B1C0710E131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11245614" y="3614448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1" name="Graphic 14" descr="Thermometer with solid fill">
            <a:extLst>
              <a:ext uri="{FF2B5EF4-FFF2-40B4-BE49-F238E27FC236}">
                <a16:creationId xmlns:a16="http://schemas.microsoft.com/office/drawing/2014/main" id="{EA1988DD-A2CD-891F-FF8B-1679C0BA459B}"/>
              </a:ext>
            </a:extLst>
          </p:cNvPr>
          <p:cNvGrpSpPr>
            <a:grpSpLocks noChangeAspect="1"/>
          </p:cNvGrpSpPr>
          <p:nvPr/>
        </p:nvGrpSpPr>
        <p:grpSpPr>
          <a:xfrm>
            <a:off x="3191013" y="3690715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7FEC59-FD6E-A41F-09B2-0C4675F89822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AF40777-1FD5-3136-BD9F-CD6CF0784C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0A582E4-062C-9BAD-1A0B-F31F4C13086D}"/>
              </a:ext>
            </a:extLst>
          </p:cNvPr>
          <p:cNvSpPr/>
          <p:nvPr/>
        </p:nvSpPr>
        <p:spPr>
          <a:xfrm>
            <a:off x="1671075" y="4019281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5000 h 1043034"/>
              <a:gd name="connsiteX26" fmla="*/ 40893 w 1390350"/>
              <a:gd name="connsiteY26" fmla="*/ 736339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9 h 1043034"/>
              <a:gd name="connsiteX32" fmla="*/ 1288119 w 1390350"/>
              <a:gd name="connsiteY32" fmla="*/ 675000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7 h 1043034"/>
              <a:gd name="connsiteX36" fmla="*/ 715621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9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9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7 h 1043034"/>
              <a:gd name="connsiteX47" fmla="*/ 637345 w 1390350"/>
              <a:gd name="connsiteY47" fmla="*/ 81803 h 1043034"/>
              <a:gd name="connsiteX48" fmla="*/ 674729 w 1390350"/>
              <a:gd name="connsiteY48" fmla="*/ 3524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5000"/>
                </a:moveTo>
                <a:cubicBezTo>
                  <a:pt x="68354" y="675000"/>
                  <a:pt x="40893" y="702461"/>
                  <a:pt x="40893" y="736339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9"/>
                </a:lnTo>
                <a:cubicBezTo>
                  <a:pt x="1349458" y="702461"/>
                  <a:pt x="1321996" y="675000"/>
                  <a:pt x="1288119" y="675000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5"/>
                  <a:pt x="715621" y="119187"/>
                </a:cubicBezTo>
                <a:lnTo>
                  <a:pt x="715621" y="634107"/>
                </a:lnTo>
                <a:lnTo>
                  <a:pt x="1288119" y="634107"/>
                </a:lnTo>
                <a:cubicBezTo>
                  <a:pt x="1344553" y="634175"/>
                  <a:pt x="1390282" y="679905"/>
                  <a:pt x="1390350" y="736339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9"/>
                </a:lnTo>
                <a:cubicBezTo>
                  <a:pt x="68" y="679905"/>
                  <a:pt x="45798" y="634175"/>
                  <a:pt x="102232" y="634107"/>
                </a:cubicBezTo>
                <a:lnTo>
                  <a:pt x="674729" y="634107"/>
                </a:lnTo>
                <a:lnTo>
                  <a:pt x="674729" y="119187"/>
                </a:lnTo>
                <a:cubicBezTo>
                  <a:pt x="657261" y="113010"/>
                  <a:pt x="643520" y="99270"/>
                  <a:pt x="637345" y="81803"/>
                </a:cubicBezTo>
                <a:cubicBezTo>
                  <a:pt x="626052" y="49864"/>
                  <a:pt x="642790" y="14817"/>
                  <a:pt x="674729" y="3524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1F0D2-3262-00AB-5E4B-593BFA14B565}"/>
              </a:ext>
            </a:extLst>
          </p:cNvPr>
          <p:cNvGrpSpPr/>
          <p:nvPr/>
        </p:nvGrpSpPr>
        <p:grpSpPr>
          <a:xfrm>
            <a:off x="1814198" y="3690715"/>
            <a:ext cx="1104104" cy="780354"/>
            <a:chOff x="1814198" y="3690715"/>
            <a:chExt cx="1104104" cy="780354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6A3F48B-5B7A-4E98-942F-B5E947B705A0}"/>
                </a:ext>
              </a:extLst>
            </p:cNvPr>
            <p:cNvSpPr/>
            <p:nvPr/>
          </p:nvSpPr>
          <p:spPr>
            <a:xfrm>
              <a:off x="1977770" y="3806318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24EE866-7C96-2FC6-C29F-E3C9D0DC0CC7}"/>
                </a:ext>
              </a:extLst>
            </p:cNvPr>
            <p:cNvSpPr/>
            <p:nvPr/>
          </p:nvSpPr>
          <p:spPr>
            <a:xfrm>
              <a:off x="2496309" y="3921922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6D1F5E-2FD6-72C1-8566-2B16C0D16588}"/>
                </a:ext>
              </a:extLst>
            </p:cNvPr>
            <p:cNvSpPr/>
            <p:nvPr/>
          </p:nvSpPr>
          <p:spPr>
            <a:xfrm>
              <a:off x="2141343" y="3921922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DDB98D5-1D59-F054-63E2-B0D76E770521}"/>
                </a:ext>
              </a:extLst>
            </p:cNvPr>
            <p:cNvSpPr/>
            <p:nvPr/>
          </p:nvSpPr>
          <p:spPr>
            <a:xfrm>
              <a:off x="2727516" y="3690715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5512C4C-AB08-85CD-771C-098EA3C4F5A8}"/>
                </a:ext>
              </a:extLst>
            </p:cNvPr>
            <p:cNvSpPr/>
            <p:nvPr/>
          </p:nvSpPr>
          <p:spPr>
            <a:xfrm>
              <a:off x="1814198" y="3690715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557E348-A195-BB26-63D9-51B5E1B56BB7}"/>
                </a:ext>
              </a:extLst>
            </p:cNvPr>
            <p:cNvSpPr/>
            <p:nvPr/>
          </p:nvSpPr>
          <p:spPr>
            <a:xfrm>
              <a:off x="2611913" y="3806318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2305623" y="4019282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7" name="Graphic 14" descr="Thermometer with solid fill">
            <a:extLst>
              <a:ext uri="{FF2B5EF4-FFF2-40B4-BE49-F238E27FC236}">
                <a16:creationId xmlns:a16="http://schemas.microsoft.com/office/drawing/2014/main" id="{E502B8B5-401A-46A2-E235-6876C240312E}"/>
              </a:ext>
            </a:extLst>
          </p:cNvPr>
          <p:cNvGrpSpPr>
            <a:grpSpLocks noChangeAspect="1"/>
          </p:cNvGrpSpPr>
          <p:nvPr/>
        </p:nvGrpSpPr>
        <p:grpSpPr>
          <a:xfrm>
            <a:off x="11090102" y="3393584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A154C2F-4457-8DA5-D9FA-498A95A2F334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74FCDF-7D66-08F3-BA57-CAE28CECFF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91BC6FA-F2D9-9B32-CC11-102B2C30AFDC}"/>
              </a:ext>
            </a:extLst>
          </p:cNvPr>
          <p:cNvSpPr/>
          <p:nvPr/>
        </p:nvSpPr>
        <p:spPr>
          <a:xfrm>
            <a:off x="9570163" y="3722150"/>
            <a:ext cx="1390350" cy="1043034"/>
          </a:xfrm>
          <a:custGeom>
            <a:avLst/>
            <a:gdLst>
              <a:gd name="connsiteX0" fmla="*/ 1165440 w 1390350"/>
              <a:gd name="connsiteY0" fmla="*/ 797678 h 1043034"/>
              <a:gd name="connsiteX1" fmla="*/ 1206333 w 1390350"/>
              <a:gd name="connsiteY1" fmla="*/ 838571 h 1043034"/>
              <a:gd name="connsiteX2" fmla="*/ 1165440 w 1390350"/>
              <a:gd name="connsiteY2" fmla="*/ 879463 h 1043034"/>
              <a:gd name="connsiteX3" fmla="*/ 1124548 w 1390350"/>
              <a:gd name="connsiteY3" fmla="*/ 838571 h 1043034"/>
              <a:gd name="connsiteX4" fmla="*/ 1165440 w 1390350"/>
              <a:gd name="connsiteY4" fmla="*/ 797678 h 1043034"/>
              <a:gd name="connsiteX5" fmla="*/ 960976 w 1390350"/>
              <a:gd name="connsiteY5" fmla="*/ 797678 h 1043034"/>
              <a:gd name="connsiteX6" fmla="*/ 1001869 w 1390350"/>
              <a:gd name="connsiteY6" fmla="*/ 838571 h 1043034"/>
              <a:gd name="connsiteX7" fmla="*/ 960976 w 1390350"/>
              <a:gd name="connsiteY7" fmla="*/ 879463 h 1043034"/>
              <a:gd name="connsiteX8" fmla="*/ 920084 w 1390350"/>
              <a:gd name="connsiteY8" fmla="*/ 838571 h 1043034"/>
              <a:gd name="connsiteX9" fmla="*/ 960976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0 w 1390350"/>
              <a:gd name="connsiteY15" fmla="*/ 797678 h 1043034"/>
              <a:gd name="connsiteX16" fmla="*/ 592943 w 1390350"/>
              <a:gd name="connsiteY16" fmla="*/ 838571 h 1043034"/>
              <a:gd name="connsiteX17" fmla="*/ 552050 w 1390350"/>
              <a:gd name="connsiteY17" fmla="*/ 879463 h 1043034"/>
              <a:gd name="connsiteX18" fmla="*/ 511158 w 1390350"/>
              <a:gd name="connsiteY18" fmla="*/ 838571 h 1043034"/>
              <a:gd name="connsiteX19" fmla="*/ 552050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4999 h 1043034"/>
              <a:gd name="connsiteX26" fmla="*/ 40893 w 1390350"/>
              <a:gd name="connsiteY26" fmla="*/ 736338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8 w 1390350"/>
              <a:gd name="connsiteY29" fmla="*/ 1002141 h 1043034"/>
              <a:gd name="connsiteX30" fmla="*/ 1349457 w 1390350"/>
              <a:gd name="connsiteY30" fmla="*/ 940803 h 1043034"/>
              <a:gd name="connsiteX31" fmla="*/ 1349457 w 1390350"/>
              <a:gd name="connsiteY31" fmla="*/ 736338 h 1043034"/>
              <a:gd name="connsiteX32" fmla="*/ 1288118 w 1390350"/>
              <a:gd name="connsiteY32" fmla="*/ 674999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6 h 1043034"/>
              <a:gd name="connsiteX36" fmla="*/ 715621 w 1390350"/>
              <a:gd name="connsiteY36" fmla="*/ 634107 h 1043034"/>
              <a:gd name="connsiteX37" fmla="*/ 1288118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8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0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0" y="879463"/>
                </a:cubicBezTo>
                <a:cubicBezTo>
                  <a:pt x="1142856" y="879463"/>
                  <a:pt x="1124548" y="861155"/>
                  <a:pt x="1124548" y="838571"/>
                </a:cubicBezTo>
                <a:cubicBezTo>
                  <a:pt x="1124548" y="815987"/>
                  <a:pt x="1142856" y="797678"/>
                  <a:pt x="1165440" y="797678"/>
                </a:cubicBezTo>
                <a:close/>
                <a:moveTo>
                  <a:pt x="960976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6" y="879463"/>
                </a:cubicBezTo>
                <a:cubicBezTo>
                  <a:pt x="938392" y="879463"/>
                  <a:pt x="920084" y="861155"/>
                  <a:pt x="920084" y="838571"/>
                </a:cubicBezTo>
                <a:cubicBezTo>
                  <a:pt x="920084" y="815987"/>
                  <a:pt x="938392" y="797678"/>
                  <a:pt x="960976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29" y="879463"/>
                  <a:pt x="715621" y="861155"/>
                  <a:pt x="715621" y="838571"/>
                </a:cubicBezTo>
                <a:cubicBezTo>
                  <a:pt x="715621" y="815987"/>
                  <a:pt x="733929" y="797678"/>
                  <a:pt x="756514" y="797678"/>
                </a:cubicBezTo>
                <a:close/>
                <a:moveTo>
                  <a:pt x="552050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0" y="879463"/>
                </a:cubicBezTo>
                <a:cubicBezTo>
                  <a:pt x="529466" y="879463"/>
                  <a:pt x="511158" y="861155"/>
                  <a:pt x="511158" y="838571"/>
                </a:cubicBezTo>
                <a:cubicBezTo>
                  <a:pt x="511158" y="815987"/>
                  <a:pt x="529466" y="797678"/>
                  <a:pt x="552050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4999"/>
                </a:moveTo>
                <a:cubicBezTo>
                  <a:pt x="68354" y="674999"/>
                  <a:pt x="40893" y="702461"/>
                  <a:pt x="40893" y="736338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8" y="1002141"/>
                </a:lnTo>
                <a:cubicBezTo>
                  <a:pt x="1321996" y="1002141"/>
                  <a:pt x="1349457" y="974679"/>
                  <a:pt x="1349457" y="940803"/>
                </a:cubicBezTo>
                <a:lnTo>
                  <a:pt x="1349457" y="736338"/>
                </a:lnTo>
                <a:cubicBezTo>
                  <a:pt x="1349457" y="702461"/>
                  <a:pt x="1321996" y="674999"/>
                  <a:pt x="1288118" y="674999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5"/>
                  <a:pt x="753005" y="40910"/>
                </a:cubicBezTo>
                <a:cubicBezTo>
                  <a:pt x="764298" y="72849"/>
                  <a:pt x="747560" y="107894"/>
                  <a:pt x="715621" y="119186"/>
                </a:cubicBezTo>
                <a:lnTo>
                  <a:pt x="715621" y="634107"/>
                </a:lnTo>
                <a:lnTo>
                  <a:pt x="1288118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8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8"/>
                </a:lnTo>
                <a:cubicBezTo>
                  <a:pt x="68" y="679905"/>
                  <a:pt x="45798" y="634174"/>
                  <a:pt x="102232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2A5E5-1032-8C92-7C63-0B481191FB4C}"/>
              </a:ext>
            </a:extLst>
          </p:cNvPr>
          <p:cNvGrpSpPr/>
          <p:nvPr/>
        </p:nvGrpSpPr>
        <p:grpSpPr>
          <a:xfrm>
            <a:off x="9713287" y="3393584"/>
            <a:ext cx="1104104" cy="780354"/>
            <a:chOff x="9713287" y="3393584"/>
            <a:chExt cx="1104104" cy="780354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87BCB97-E83E-538D-14FB-B4FBC3E7F49B}"/>
                </a:ext>
              </a:extLst>
            </p:cNvPr>
            <p:cNvSpPr/>
            <p:nvPr/>
          </p:nvSpPr>
          <p:spPr>
            <a:xfrm>
              <a:off x="9876859" y="3509187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FCEDF68-4E91-C0CD-B170-1795A85BDFA9}"/>
                </a:ext>
              </a:extLst>
            </p:cNvPr>
            <p:cNvSpPr/>
            <p:nvPr/>
          </p:nvSpPr>
          <p:spPr>
            <a:xfrm>
              <a:off x="10395398" y="3624791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EA8BC5-682C-F6DF-EA54-21B7C0B2D456}"/>
                </a:ext>
              </a:extLst>
            </p:cNvPr>
            <p:cNvSpPr/>
            <p:nvPr/>
          </p:nvSpPr>
          <p:spPr>
            <a:xfrm>
              <a:off x="10040432" y="3624791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E6B8B76-14D8-A931-30CC-0F08D8950652}"/>
                </a:ext>
              </a:extLst>
            </p:cNvPr>
            <p:cNvSpPr/>
            <p:nvPr/>
          </p:nvSpPr>
          <p:spPr>
            <a:xfrm>
              <a:off x="10626605" y="3393584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C90E552-6855-E41D-0E03-40323975DDB0}"/>
                </a:ext>
              </a:extLst>
            </p:cNvPr>
            <p:cNvSpPr/>
            <p:nvPr/>
          </p:nvSpPr>
          <p:spPr>
            <a:xfrm>
              <a:off x="9713287" y="3393584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53DBD1F-15C3-1221-1839-6FF49351B734}"/>
                </a:ext>
              </a:extLst>
            </p:cNvPr>
            <p:cNvSpPr/>
            <p:nvPr/>
          </p:nvSpPr>
          <p:spPr>
            <a:xfrm>
              <a:off x="10511002" y="3509187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0204712" y="3722151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03314EA-4113-AFFD-8F84-314EBBAAAECD}"/>
              </a:ext>
            </a:extLst>
          </p:cNvPr>
          <p:cNvSpPr/>
          <p:nvPr/>
        </p:nvSpPr>
        <p:spPr>
          <a:xfrm>
            <a:off x="8081045" y="5130718"/>
            <a:ext cx="619722" cy="1371600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C2B4359-CFF1-382C-0FAB-65640198B06D}"/>
              </a:ext>
            </a:extLst>
          </p:cNvPr>
          <p:cNvSpPr/>
          <p:nvPr/>
        </p:nvSpPr>
        <p:spPr>
          <a:xfrm>
            <a:off x="8236611" y="5846964"/>
            <a:ext cx="308591" cy="500546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7160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2397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120968 h 309563"/>
              <a:gd name="connsiteX1" fmla="*/ 112397 w 189869"/>
              <a:gd name="connsiteY1" fmla="*/ 3175 h 309563"/>
              <a:gd name="connsiteX2" fmla="*/ 75885 w 189869"/>
              <a:gd name="connsiteY2" fmla="*/ 0 h 309563"/>
              <a:gd name="connsiteX3" fmla="*/ 75885 w 189869"/>
              <a:gd name="connsiteY3" fmla="*/ 120968 h 309563"/>
              <a:gd name="connsiteX4" fmla="*/ 637 w 189869"/>
              <a:gd name="connsiteY4" fmla="*/ 223838 h 309563"/>
              <a:gd name="connsiteX5" fmla="*/ 94935 w 189869"/>
              <a:gd name="connsiteY5" fmla="*/ 309563 h 309563"/>
              <a:gd name="connsiteX6" fmla="*/ 189232 w 189869"/>
              <a:gd name="connsiteY6" fmla="*/ 223838 h 309563"/>
              <a:gd name="connsiteX7" fmla="*/ 113985 w 189869"/>
              <a:gd name="connsiteY7" fmla="*/ 120968 h 309563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8382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747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4297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869" h="307975">
                <a:moveTo>
                  <a:pt x="113985" y="119380"/>
                </a:moveTo>
                <a:cubicBezTo>
                  <a:pt x="115043" y="80116"/>
                  <a:pt x="111339" y="40851"/>
                  <a:pt x="112397" y="1587"/>
                </a:cubicBezTo>
                <a:lnTo>
                  <a:pt x="74297" y="0"/>
                </a:lnTo>
                <a:cubicBezTo>
                  <a:pt x="74826" y="39793"/>
                  <a:pt x="75356" y="79587"/>
                  <a:pt x="75885" y="119380"/>
                </a:cubicBezTo>
                <a:cubicBezTo>
                  <a:pt x="28260" y="128905"/>
                  <a:pt x="-5078" y="173672"/>
                  <a:pt x="637" y="222250"/>
                </a:cubicBezTo>
                <a:cubicBezTo>
                  <a:pt x="5400" y="270828"/>
                  <a:pt x="46357" y="307975"/>
                  <a:pt x="94935" y="307975"/>
                </a:cubicBezTo>
                <a:cubicBezTo>
                  <a:pt x="143512" y="307975"/>
                  <a:pt x="184470" y="270828"/>
                  <a:pt x="189232" y="222250"/>
                </a:cubicBezTo>
                <a:cubicBezTo>
                  <a:pt x="194947" y="173672"/>
                  <a:pt x="161610" y="128905"/>
                  <a:pt x="113985" y="1193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25DDA73-3B3D-C307-ED2C-263D95D79E39}"/>
              </a:ext>
            </a:extLst>
          </p:cNvPr>
          <p:cNvSpPr/>
          <p:nvPr/>
        </p:nvSpPr>
        <p:spPr>
          <a:xfrm>
            <a:off x="6561107" y="5459285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1 w 1390350"/>
              <a:gd name="connsiteY25" fmla="*/ 674999 h 1043034"/>
              <a:gd name="connsiteX26" fmla="*/ 40892 w 1390350"/>
              <a:gd name="connsiteY26" fmla="*/ 736338 h 1043034"/>
              <a:gd name="connsiteX27" fmla="*/ 40892 w 1390350"/>
              <a:gd name="connsiteY27" fmla="*/ 940803 h 1043034"/>
              <a:gd name="connsiteX28" fmla="*/ 102231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8 h 1043034"/>
              <a:gd name="connsiteX32" fmla="*/ 1288119 w 1390350"/>
              <a:gd name="connsiteY32" fmla="*/ 674999 h 1043034"/>
              <a:gd name="connsiteX33" fmla="*/ 698846 w 1390350"/>
              <a:gd name="connsiteY33" fmla="*/ 110 h 1043034"/>
              <a:gd name="connsiteX34" fmla="*/ 753005 w 1390350"/>
              <a:gd name="connsiteY34" fmla="*/ 40910 h 1043034"/>
              <a:gd name="connsiteX35" fmla="*/ 715622 w 1390350"/>
              <a:gd name="connsiteY35" fmla="*/ 119186 h 1043034"/>
              <a:gd name="connsiteX36" fmla="*/ 715622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1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1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0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1" y="674999"/>
                </a:moveTo>
                <a:cubicBezTo>
                  <a:pt x="68354" y="674999"/>
                  <a:pt x="40892" y="702461"/>
                  <a:pt x="40892" y="736338"/>
                </a:cubicBezTo>
                <a:lnTo>
                  <a:pt x="40892" y="940803"/>
                </a:lnTo>
                <a:cubicBezTo>
                  <a:pt x="40892" y="974679"/>
                  <a:pt x="68354" y="1002141"/>
                  <a:pt x="102231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8"/>
                </a:lnTo>
                <a:cubicBezTo>
                  <a:pt x="1349458" y="702461"/>
                  <a:pt x="1321996" y="674999"/>
                  <a:pt x="1288119" y="674999"/>
                </a:cubicBezTo>
                <a:close/>
                <a:moveTo>
                  <a:pt x="698846" y="110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4"/>
                  <a:pt x="715622" y="119186"/>
                </a:cubicBezTo>
                <a:lnTo>
                  <a:pt x="715622" y="634107"/>
                </a:lnTo>
                <a:lnTo>
                  <a:pt x="1288119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1" y="1043034"/>
                </a:lnTo>
                <a:cubicBezTo>
                  <a:pt x="45798" y="1042966"/>
                  <a:pt x="67" y="997236"/>
                  <a:pt x="0" y="940803"/>
                </a:cubicBezTo>
                <a:lnTo>
                  <a:pt x="0" y="736338"/>
                </a:lnTo>
                <a:cubicBezTo>
                  <a:pt x="67" y="679905"/>
                  <a:pt x="45798" y="634174"/>
                  <a:pt x="102231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14ED65-EA29-BB06-305C-129BC5F5380B}"/>
              </a:ext>
            </a:extLst>
          </p:cNvPr>
          <p:cNvGrpSpPr/>
          <p:nvPr/>
        </p:nvGrpSpPr>
        <p:grpSpPr>
          <a:xfrm>
            <a:off x="6704230" y="5130718"/>
            <a:ext cx="1104104" cy="780354"/>
            <a:chOff x="6704230" y="5130718"/>
            <a:chExt cx="1104104" cy="780354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F6FDCF7-8CF4-85FB-0A59-3441EBE87668}"/>
                </a:ext>
              </a:extLst>
            </p:cNvPr>
            <p:cNvSpPr/>
            <p:nvPr/>
          </p:nvSpPr>
          <p:spPr>
            <a:xfrm>
              <a:off x="6867802" y="5246321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0E8967E-B581-AB73-3FB8-AE57E6F6F0EF}"/>
                </a:ext>
              </a:extLst>
            </p:cNvPr>
            <p:cNvSpPr/>
            <p:nvPr/>
          </p:nvSpPr>
          <p:spPr>
            <a:xfrm>
              <a:off x="7386341" y="5361925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F32DD2D-C566-4C22-BB72-EFC3F9B92C2A}"/>
                </a:ext>
              </a:extLst>
            </p:cNvPr>
            <p:cNvSpPr/>
            <p:nvPr/>
          </p:nvSpPr>
          <p:spPr>
            <a:xfrm>
              <a:off x="7031375" y="5361925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C82954C-3D9B-BECE-908D-9A7ECB738E2A}"/>
                </a:ext>
              </a:extLst>
            </p:cNvPr>
            <p:cNvSpPr/>
            <p:nvPr/>
          </p:nvSpPr>
          <p:spPr>
            <a:xfrm>
              <a:off x="7617548" y="5130718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99E1DD-2120-8982-8830-8988FDD85D22}"/>
                </a:ext>
              </a:extLst>
            </p:cNvPr>
            <p:cNvSpPr/>
            <p:nvPr/>
          </p:nvSpPr>
          <p:spPr>
            <a:xfrm>
              <a:off x="6704230" y="5130718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87C4101-A471-4BC2-A617-5B8BA1BF6235}"/>
                </a:ext>
              </a:extLst>
            </p:cNvPr>
            <p:cNvSpPr/>
            <p:nvPr/>
          </p:nvSpPr>
          <p:spPr>
            <a:xfrm>
              <a:off x="7501945" y="5246321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7195655" y="5459285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3345473" y="3912172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9" name="Picture 288">
            <a:extLst>
              <a:ext uri="{FF2B5EF4-FFF2-40B4-BE49-F238E27FC236}">
                <a16:creationId xmlns:a16="http://schemas.microsoft.com/office/drawing/2014/main" id="{BEDF43CC-815E-3A1F-6EC4-9B3B4B298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570" y="4882252"/>
            <a:ext cx="1042775" cy="92103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9877E96-AEAB-5074-7496-8F5867DB9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357" y="5776002"/>
            <a:ext cx="1042775" cy="92103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03BD79-B74B-F9BA-E967-DB46D40A4D8A}"/>
              </a:ext>
            </a:extLst>
          </p:cNvPr>
          <p:cNvGrpSpPr/>
          <p:nvPr/>
        </p:nvGrpSpPr>
        <p:grpSpPr>
          <a:xfrm>
            <a:off x="7674027" y="4355465"/>
            <a:ext cx="579746" cy="848678"/>
            <a:chOff x="7758691" y="2179758"/>
            <a:chExt cx="579746" cy="848678"/>
          </a:xfrm>
        </p:grpSpPr>
        <p:sp>
          <p:nvSpPr>
            <p:cNvPr id="114" name="Graphic 16" descr="Fire outline">
              <a:extLst>
                <a:ext uri="{FF2B5EF4-FFF2-40B4-BE49-F238E27FC236}">
                  <a16:creationId xmlns:a16="http://schemas.microsoft.com/office/drawing/2014/main" id="{FE455D3D-26D4-A163-A175-56799E9AE5B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Graphic 16" descr="Fire outline">
              <a:extLst>
                <a:ext uri="{FF2B5EF4-FFF2-40B4-BE49-F238E27FC236}">
                  <a16:creationId xmlns:a16="http://schemas.microsoft.com/office/drawing/2014/main" id="{5C2712F8-C4F6-C635-BC60-82D018D9EE9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EF3777-CD69-BF73-A4EC-E49B3726EE47}"/>
              </a:ext>
            </a:extLst>
          </p:cNvPr>
          <p:cNvGrpSpPr/>
          <p:nvPr/>
        </p:nvGrpSpPr>
        <p:grpSpPr>
          <a:xfrm>
            <a:off x="7674027" y="4359858"/>
            <a:ext cx="579746" cy="848678"/>
            <a:chOff x="7758691" y="2179758"/>
            <a:chExt cx="579746" cy="848678"/>
          </a:xfrm>
        </p:grpSpPr>
        <p:sp>
          <p:nvSpPr>
            <p:cNvPr id="123" name="Graphic 16" descr="Fire outline">
              <a:extLst>
                <a:ext uri="{FF2B5EF4-FFF2-40B4-BE49-F238E27FC236}">
                  <a16:creationId xmlns:a16="http://schemas.microsoft.com/office/drawing/2014/main" id="{AA51B9F8-D122-A1BE-1D0B-F3B34CFFD20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Graphic 16" descr="Fire outline">
              <a:extLst>
                <a:ext uri="{FF2B5EF4-FFF2-40B4-BE49-F238E27FC236}">
                  <a16:creationId xmlns:a16="http://schemas.microsoft.com/office/drawing/2014/main" id="{C17850CF-A4B8-2922-A9EC-B65D40CFE8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3716F5-8193-3CFA-190B-AC737E01468F}"/>
              </a:ext>
            </a:extLst>
          </p:cNvPr>
          <p:cNvGrpSpPr/>
          <p:nvPr/>
        </p:nvGrpSpPr>
        <p:grpSpPr>
          <a:xfrm>
            <a:off x="2850460" y="2853993"/>
            <a:ext cx="579746" cy="848678"/>
            <a:chOff x="7758691" y="2179758"/>
            <a:chExt cx="579746" cy="848678"/>
          </a:xfrm>
        </p:grpSpPr>
        <p:sp>
          <p:nvSpPr>
            <p:cNvPr id="126" name="Graphic 16" descr="Fire outline">
              <a:extLst>
                <a:ext uri="{FF2B5EF4-FFF2-40B4-BE49-F238E27FC236}">
                  <a16:creationId xmlns:a16="http://schemas.microsoft.com/office/drawing/2014/main" id="{6A780709-BA3A-3A45-7C7A-3BB75BA2ACD0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Graphic 16" descr="Fire outline">
              <a:extLst>
                <a:ext uri="{FF2B5EF4-FFF2-40B4-BE49-F238E27FC236}">
                  <a16:creationId xmlns:a16="http://schemas.microsoft.com/office/drawing/2014/main" id="{F7E56CF2-6D62-43C1-1C52-84F38D2BAA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572557D-9D0A-FEF5-5B39-2E3BED2F3554}"/>
              </a:ext>
            </a:extLst>
          </p:cNvPr>
          <p:cNvGrpSpPr/>
          <p:nvPr/>
        </p:nvGrpSpPr>
        <p:grpSpPr>
          <a:xfrm>
            <a:off x="10721998" y="2513195"/>
            <a:ext cx="579746" cy="848678"/>
            <a:chOff x="7758691" y="2179758"/>
            <a:chExt cx="579746" cy="848678"/>
          </a:xfrm>
        </p:grpSpPr>
        <p:sp>
          <p:nvSpPr>
            <p:cNvPr id="129" name="Graphic 16" descr="Fire outline">
              <a:extLst>
                <a:ext uri="{FF2B5EF4-FFF2-40B4-BE49-F238E27FC236}">
                  <a16:creationId xmlns:a16="http://schemas.microsoft.com/office/drawing/2014/main" id="{544F8316-0D52-0030-852B-0C63A78A8111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Graphic 16" descr="Fire outline">
              <a:extLst>
                <a:ext uri="{FF2B5EF4-FFF2-40B4-BE49-F238E27FC236}">
                  <a16:creationId xmlns:a16="http://schemas.microsoft.com/office/drawing/2014/main" id="{30E9367C-68AB-F4E1-C89F-FAD39292A4A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A603BC2-D4E5-DB1F-DDB6-F786A053726F}"/>
              </a:ext>
            </a:extLst>
          </p:cNvPr>
          <p:cNvSpPr/>
          <p:nvPr/>
        </p:nvSpPr>
        <p:spPr>
          <a:xfrm>
            <a:off x="2623764" y="905596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65EF332-DFB1-3D00-DE52-57878C0757FD}"/>
              </a:ext>
            </a:extLst>
          </p:cNvPr>
          <p:cNvSpPr/>
          <p:nvPr/>
        </p:nvSpPr>
        <p:spPr>
          <a:xfrm>
            <a:off x="9858580" y="761215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3" name="Teardrop 132">
            <a:extLst>
              <a:ext uri="{FF2B5EF4-FFF2-40B4-BE49-F238E27FC236}">
                <a16:creationId xmlns:a16="http://schemas.microsoft.com/office/drawing/2014/main" id="{E9B3B1E2-E074-AE84-EF7A-2E8FBB3D506F}"/>
              </a:ext>
            </a:extLst>
          </p:cNvPr>
          <p:cNvSpPr/>
          <p:nvPr/>
        </p:nvSpPr>
        <p:spPr>
          <a:xfrm rot="18900000">
            <a:off x="7257150" y="1874980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ardrop 133">
            <a:extLst>
              <a:ext uri="{FF2B5EF4-FFF2-40B4-BE49-F238E27FC236}">
                <a16:creationId xmlns:a16="http://schemas.microsoft.com/office/drawing/2014/main" id="{A6826687-57D9-9691-1F40-8B9B12B4634A}"/>
              </a:ext>
            </a:extLst>
          </p:cNvPr>
          <p:cNvSpPr/>
          <p:nvPr/>
        </p:nvSpPr>
        <p:spPr>
          <a:xfrm rot="18900000">
            <a:off x="7569003" y="2217963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767B49-44AC-27D6-E5C1-47754B251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73" y="914680"/>
            <a:ext cx="1371600" cy="1371600"/>
          </a:xfrm>
          <a:prstGeom prst="rect">
            <a:avLst/>
          </a:prstGeom>
        </p:spPr>
      </p:pic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6E05B78-0936-089F-C676-BC6220A0D16C}"/>
              </a:ext>
            </a:extLst>
          </p:cNvPr>
          <p:cNvSpPr/>
          <p:nvPr/>
        </p:nvSpPr>
        <p:spPr>
          <a:xfrm>
            <a:off x="5129235" y="320243"/>
            <a:ext cx="1906096" cy="1217551"/>
          </a:xfrm>
          <a:prstGeom prst="wedgeRectCallout">
            <a:avLst>
              <a:gd name="adj1" fmla="val -80111"/>
              <a:gd name="adj2" fmla="val 59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Must authenticate your sensors so that tampering can be detected!</a:t>
            </a: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89F6CEF4-4598-4FE0-F6EE-248F2C0C133F}"/>
              </a:ext>
            </a:extLst>
          </p:cNvPr>
          <p:cNvSpPr/>
          <p:nvPr/>
        </p:nvSpPr>
        <p:spPr>
          <a:xfrm>
            <a:off x="7795078" y="2298781"/>
            <a:ext cx="1907935" cy="695568"/>
          </a:xfrm>
          <a:prstGeom prst="wedgeRectCallout">
            <a:avLst>
              <a:gd name="adj1" fmla="val -81666"/>
              <a:gd name="adj2" fmla="val 146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Couldn’t you have told me earlier?!</a:t>
            </a:r>
          </a:p>
        </p:txBody>
      </p:sp>
    </p:spTree>
    <p:extLst>
      <p:ext uri="{BB962C8B-B14F-4D97-AF65-F5344CB8AC3E}">
        <p14:creationId xmlns:p14="http://schemas.microsoft.com/office/powerpoint/2010/main" val="2206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9636 -0.2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06302 -0.4335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2169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1224 -0.4071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285" grpId="0" animBg="1"/>
      <p:bldP spid="286" grpId="0" animBg="1"/>
      <p:bldP spid="287" grpId="0" animBg="1"/>
      <p:bldP spid="131" grpId="0" animBg="1"/>
      <p:bldP spid="132" grpId="0" animBg="1"/>
      <p:bldP spid="133" grpId="0" animBg="1"/>
      <p:bldP spid="134" grpId="0" animBg="1"/>
      <p:bldP spid="137" grpId="0" animBg="1"/>
      <p:bldP spid="1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EC6D1-1D9D-8F94-2707-985039C571B5}"/>
              </a:ext>
            </a:extLst>
          </p:cNvPr>
          <p:cNvGrpSpPr/>
          <p:nvPr/>
        </p:nvGrpSpPr>
        <p:grpSpPr>
          <a:xfrm>
            <a:off x="3562188" y="2128066"/>
            <a:ext cx="5521176" cy="2540312"/>
            <a:chOff x="3637279" y="2128066"/>
            <a:chExt cx="5521176" cy="25403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97F684-0859-31D0-AF97-23D01AF6BC45}"/>
                </a:ext>
              </a:extLst>
            </p:cNvPr>
            <p:cNvGrpSpPr/>
            <p:nvPr/>
          </p:nvGrpSpPr>
          <p:grpSpPr>
            <a:xfrm>
              <a:off x="3637279" y="2128066"/>
              <a:ext cx="5521176" cy="2540312"/>
              <a:chOff x="1442397" y="2289648"/>
              <a:chExt cx="5521176" cy="2540312"/>
            </a:xfrm>
          </p:grpSpPr>
          <p:pic>
            <p:nvPicPr>
              <p:cNvPr id="4" name="Graphic 3" descr="Bank outline">
                <a:extLst>
                  <a:ext uri="{FF2B5EF4-FFF2-40B4-BE49-F238E27FC236}">
                    <a16:creationId xmlns:a16="http://schemas.microsoft.com/office/drawing/2014/main" id="{D5ABC4FA-CA29-389B-DAAA-79C21EB0F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42397" y="2289648"/>
                <a:ext cx="2278703" cy="227870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BDF10D-7CA3-87FF-074F-44A9D3CD7381}"/>
                  </a:ext>
                </a:extLst>
              </p:cNvPr>
              <p:cNvSpPr txBox="1"/>
              <p:nvPr/>
            </p:nvSpPr>
            <p:spPr>
              <a:xfrm>
                <a:off x="1442397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BANK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33D227-39A6-E29B-039B-42FB6B62DD01}"/>
                  </a:ext>
                </a:extLst>
              </p:cNvPr>
              <p:cNvSpPr txBox="1"/>
              <p:nvPr/>
            </p:nvSpPr>
            <p:spPr>
              <a:xfrm>
                <a:off x="4684869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USER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ECCF028-AAFE-F11D-A5AB-345A59CD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303" y="2581617"/>
              <a:ext cx="1371600" cy="13716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A/C number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date of birth?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pet’s name?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marks did you get in 10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standard exams?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cars do you own?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A9F39E9-8C52-A36A-FDF2-B1BF3EDCF0D4}"/>
              </a:ext>
            </a:extLst>
          </p:cNvPr>
          <p:cNvSpPr/>
          <p:nvPr/>
        </p:nvSpPr>
        <p:spPr>
          <a:xfrm>
            <a:off x="8629812" y="2128066"/>
            <a:ext cx="2278703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SBI31415926535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August 2000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Mr. Bud </a:t>
            </a:r>
            <a:r>
              <a:rPr lang="en-US" dirty="0" err="1">
                <a:solidFill>
                  <a:schemeClr val="bg1"/>
                </a:solidFill>
              </a:rPr>
              <a:t>Bud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err … couldn’t hear you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None, so give me that loan already!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18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2E79FF-8540-2FC5-ADD3-BD3CF8A28E45}"/>
              </a:ext>
            </a:extLst>
          </p:cNvPr>
          <p:cNvGrpSpPr>
            <a:grpSpLocks noChangeAspect="1"/>
          </p:cNvGrpSpPr>
          <p:nvPr/>
        </p:nvGrpSpPr>
        <p:grpSpPr>
          <a:xfrm>
            <a:off x="5016065" y="1592888"/>
            <a:ext cx="1143000" cy="1143000"/>
            <a:chOff x="7020470" y="457533"/>
            <a:chExt cx="4572000" cy="4572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089D96-F5CB-7B3B-6653-AD598256F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7E47F3-9589-40FF-ABC5-533C37758A6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DF00649-07D2-D824-A222-007CFC6338E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ABAA960-13D6-043B-AF7F-2C3DF6E6876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AA70477-2096-9479-251B-9A00B90F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5085925"/>
            <a:ext cx="1371600" cy="1371600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71F1789-AAB5-164C-5915-4EEBC3107CD6}"/>
              </a:ext>
            </a:extLst>
          </p:cNvPr>
          <p:cNvSpPr/>
          <p:nvPr/>
        </p:nvSpPr>
        <p:spPr>
          <a:xfrm>
            <a:off x="4773787" y="5129474"/>
            <a:ext cx="2564153" cy="983416"/>
          </a:xfrm>
          <a:prstGeom prst="wedgeRectCallout">
            <a:avLst>
              <a:gd name="adj1" fmla="val -70063"/>
              <a:gd name="adj2" fmla="val 306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ensure that these answers are unique and unpredictable?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E8FA5586-8F67-FD41-90F2-655D3A6457F6}"/>
              </a:ext>
            </a:extLst>
          </p:cNvPr>
          <p:cNvSpPr/>
          <p:nvPr/>
        </p:nvSpPr>
        <p:spPr>
          <a:xfrm>
            <a:off x="6237770" y="1688722"/>
            <a:ext cx="1322698" cy="684353"/>
          </a:xfrm>
          <a:prstGeom prst="wedgeRectCallout">
            <a:avLst>
              <a:gd name="adj1" fmla="val -81317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PUFs</a:t>
            </a: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  <p:bldP spid="59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55C5-25F8-25E7-C501-063B09A3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4A77-F92C-509C-7D69-A412D423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Number: CS771</a:t>
            </a:r>
          </a:p>
          <a:p>
            <a:r>
              <a:rPr lang="en-US" dirty="0"/>
              <a:t>Name/Title: Introduction to Machine Learning</a:t>
            </a:r>
          </a:p>
          <a:p>
            <a:r>
              <a:rPr lang="en-US" dirty="0"/>
              <a:t>Admin Team: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https://tinyurl.com/ml22-23sw</a:t>
            </a:r>
            <a:r>
              <a:rPr lang="en-US" dirty="0"/>
              <a:t> </a:t>
            </a:r>
          </a:p>
          <a:p>
            <a:r>
              <a:rPr lang="en-IN" dirty="0"/>
              <a:t>Videos (YouTube): </a:t>
            </a:r>
            <a:r>
              <a:rPr lang="en-IN" dirty="0">
                <a:hlinkClick r:id="rId3"/>
              </a:rPr>
              <a:t>https://tinyurl.com/mlxx-yyzv</a:t>
            </a:r>
            <a:r>
              <a:rPr lang="en-IN" dirty="0"/>
              <a:t> </a:t>
            </a:r>
          </a:p>
          <a:p>
            <a:r>
              <a:rPr lang="en-IN" dirty="0"/>
              <a:t>Discussion (Piazza): </a:t>
            </a:r>
            <a:r>
              <a:rPr lang="en-IN" dirty="0">
                <a:hlinkClick r:id="rId4"/>
              </a:rPr>
              <a:t>https://tinyurl.com/ml22-23sd</a:t>
            </a:r>
            <a:r>
              <a:rPr lang="en-IN" dirty="0"/>
              <a:t> </a:t>
            </a:r>
          </a:p>
          <a:p>
            <a:r>
              <a:rPr lang="en-IN" dirty="0"/>
              <a:t>Slides, code, notes (GitHub): </a:t>
            </a:r>
            <a:r>
              <a:rPr lang="en-IN" dirty="0">
                <a:hlinkClick r:id="rId5"/>
              </a:rPr>
              <a:t>https://tinyurl.com/mlxx-yyzc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F5E-AF28-B235-B032-3E46642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Multiplexer PUF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64C4A-DD5E-0707-BCF5-3BFE3E0F1288}"/>
              </a:ext>
            </a:extLst>
          </p:cNvPr>
          <p:cNvCxnSpPr/>
          <p:nvPr/>
        </p:nvCxnSpPr>
        <p:spPr>
          <a:xfrm>
            <a:off x="54226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B21EB-EB0E-848A-EB8B-33003FAABAE8}"/>
              </a:ext>
            </a:extLst>
          </p:cNvPr>
          <p:cNvCxnSpPr/>
          <p:nvPr/>
        </p:nvCxnSpPr>
        <p:spPr>
          <a:xfrm>
            <a:off x="54226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2BE13-A8E9-79B8-AA25-4A92B74D5B4E}"/>
              </a:ext>
            </a:extLst>
          </p:cNvPr>
          <p:cNvCxnSpPr/>
          <p:nvPr/>
        </p:nvCxnSpPr>
        <p:spPr>
          <a:xfrm>
            <a:off x="4444409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DF681-7769-19C6-2D16-AADE00F782CA}"/>
              </a:ext>
            </a:extLst>
          </p:cNvPr>
          <p:cNvCxnSpPr/>
          <p:nvPr/>
        </p:nvCxnSpPr>
        <p:spPr>
          <a:xfrm>
            <a:off x="4444409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41793-822B-D98B-5007-5E3F23DE4005}"/>
              </a:ext>
            </a:extLst>
          </p:cNvPr>
          <p:cNvCxnSpPr/>
          <p:nvPr/>
        </p:nvCxnSpPr>
        <p:spPr>
          <a:xfrm>
            <a:off x="623777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1D66D3-42C3-A769-0F4D-A4C57242DA45}"/>
              </a:ext>
            </a:extLst>
          </p:cNvPr>
          <p:cNvCxnSpPr/>
          <p:nvPr/>
        </p:nvCxnSpPr>
        <p:spPr>
          <a:xfrm>
            <a:off x="623777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A62A7E-E8D7-20D1-631C-17105D3C84BA}"/>
              </a:ext>
            </a:extLst>
          </p:cNvPr>
          <p:cNvCxnSpPr/>
          <p:nvPr/>
        </p:nvCxnSpPr>
        <p:spPr>
          <a:xfrm>
            <a:off x="10139919" y="3327991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A15539-389E-1B3E-20B3-DAD35D9DA3B5}"/>
              </a:ext>
            </a:extLst>
          </p:cNvPr>
          <p:cNvCxnSpPr/>
          <p:nvPr/>
        </p:nvCxnSpPr>
        <p:spPr>
          <a:xfrm>
            <a:off x="10139919" y="5103628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DDEDD-98B3-C5FB-B4FD-DA094F16676A}"/>
              </a:ext>
            </a:extLst>
          </p:cNvPr>
          <p:cNvSpPr/>
          <p:nvPr/>
        </p:nvSpPr>
        <p:spPr>
          <a:xfrm>
            <a:off x="205208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3A843-B012-631D-B651-C17B4E1724DE}"/>
              </a:ext>
            </a:extLst>
          </p:cNvPr>
          <p:cNvSpPr/>
          <p:nvPr/>
        </p:nvSpPr>
        <p:spPr>
          <a:xfrm>
            <a:off x="774759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E20287-EB31-81CB-1954-8F87EB3F0F2E}"/>
              </a:ext>
            </a:extLst>
          </p:cNvPr>
          <p:cNvGrpSpPr/>
          <p:nvPr/>
        </p:nvGrpSpPr>
        <p:grpSpPr>
          <a:xfrm>
            <a:off x="1291856" y="1341794"/>
            <a:ext cx="1956390" cy="1082430"/>
            <a:chOff x="1291856" y="1341794"/>
            <a:chExt cx="1956390" cy="10824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0EBB25-E185-207D-3828-D0F88560E3A8}"/>
                </a:ext>
              </a:extLst>
            </p:cNvPr>
            <p:cNvSpPr txBox="1"/>
            <p:nvPr/>
          </p:nvSpPr>
          <p:spPr>
            <a:xfrm>
              <a:off x="129185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0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A4D4B51-1D93-21AD-F097-3622EE8920AC}"/>
                </a:ext>
              </a:extLst>
            </p:cNvPr>
            <p:cNvCxnSpPr>
              <a:cxnSpLocks/>
              <a:stCxn id="19" idx="3"/>
              <a:endCxn id="17" idx="0"/>
            </p:cNvCxnSpPr>
            <p:nvPr/>
          </p:nvCxnSpPr>
          <p:spPr>
            <a:xfrm>
              <a:off x="205208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F38029-6D2F-9F11-284B-DA7271518142}"/>
              </a:ext>
            </a:extLst>
          </p:cNvPr>
          <p:cNvGrpSpPr/>
          <p:nvPr/>
        </p:nvGrpSpPr>
        <p:grpSpPr>
          <a:xfrm>
            <a:off x="6987366" y="1341794"/>
            <a:ext cx="1956390" cy="1082430"/>
            <a:chOff x="6987366" y="1341794"/>
            <a:chExt cx="1956390" cy="10824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7DA2B-7264-9CA9-ECDF-FD5B1647D7AC}"/>
                </a:ext>
              </a:extLst>
            </p:cNvPr>
            <p:cNvSpPr txBox="1"/>
            <p:nvPr/>
          </p:nvSpPr>
          <p:spPr>
            <a:xfrm>
              <a:off x="698736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1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8A4243D-9489-4827-2A4B-6A39C304F9CE}"/>
                </a:ext>
              </a:extLst>
            </p:cNvPr>
            <p:cNvCxnSpPr>
              <a:cxnSpLocks/>
              <a:stCxn id="24" idx="3"/>
              <a:endCxn id="18" idx="0"/>
            </p:cNvCxnSpPr>
            <p:nvPr/>
          </p:nvCxnSpPr>
          <p:spPr>
            <a:xfrm>
              <a:off x="774759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D7601A-53D9-1DB6-20ED-A086EBFF1124}"/>
              </a:ext>
            </a:extLst>
          </p:cNvPr>
          <p:cNvCxnSpPr/>
          <p:nvPr/>
        </p:nvCxnSpPr>
        <p:spPr>
          <a:xfrm>
            <a:off x="2232837" y="3327991"/>
            <a:ext cx="204145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CDD79C-5B3E-228B-B1B2-631697F87A34}"/>
              </a:ext>
            </a:extLst>
          </p:cNvPr>
          <p:cNvSpPr txBox="1"/>
          <p:nvPr/>
        </p:nvSpPr>
        <p:spPr>
          <a:xfrm>
            <a:off x="2571602" y="3310962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026196-8C09-C172-8C57-3428C78AE73C}"/>
              </a:ext>
            </a:extLst>
          </p:cNvPr>
          <p:cNvCxnSpPr/>
          <p:nvPr/>
        </p:nvCxnSpPr>
        <p:spPr>
          <a:xfrm>
            <a:off x="2232837" y="5114261"/>
            <a:ext cx="2041451" cy="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830DA8-A974-23CC-7B42-337C58F2E6CA}"/>
              </a:ext>
            </a:extLst>
          </p:cNvPr>
          <p:cNvSpPr txBox="1"/>
          <p:nvPr/>
        </p:nvSpPr>
        <p:spPr>
          <a:xfrm>
            <a:off x="2571602" y="5181029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01B906-4C38-F756-C3B7-C717BB307F2E}"/>
              </a:ext>
            </a:extLst>
          </p:cNvPr>
          <p:cNvCxnSpPr>
            <a:cxnSpLocks/>
          </p:cNvCxnSpPr>
          <p:nvPr/>
        </p:nvCxnSpPr>
        <p:spPr>
          <a:xfrm>
            <a:off x="7923030" y="3333662"/>
            <a:ext cx="2041451" cy="17699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B9C61E-0FE6-7DA9-BD36-5B031ED22779}"/>
              </a:ext>
            </a:extLst>
          </p:cNvPr>
          <p:cNvSpPr txBox="1"/>
          <p:nvPr/>
        </p:nvSpPr>
        <p:spPr>
          <a:xfrm rot="2524916">
            <a:off x="7861711" y="3443440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07F5A-42B5-B549-F8D3-B2AC64935505}"/>
              </a:ext>
            </a:extLst>
          </p:cNvPr>
          <p:cNvCxnSpPr>
            <a:cxnSpLocks/>
          </p:cNvCxnSpPr>
          <p:nvPr/>
        </p:nvCxnSpPr>
        <p:spPr>
          <a:xfrm flipV="1">
            <a:off x="7923030" y="3327991"/>
            <a:ext cx="2041451" cy="178627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4D86E2-7D62-632F-A5C3-A8449010E8CF}"/>
              </a:ext>
            </a:extLst>
          </p:cNvPr>
          <p:cNvSpPr txBox="1"/>
          <p:nvPr/>
        </p:nvSpPr>
        <p:spPr>
          <a:xfrm rot="19108200">
            <a:off x="7688445" y="4334931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655CA-696F-60F4-0F23-85D4A2B026E9}"/>
              </a:ext>
            </a:extLst>
          </p:cNvPr>
          <p:cNvGrpSpPr>
            <a:grpSpLocks noChangeAspect="1"/>
          </p:cNvGrpSpPr>
          <p:nvPr/>
        </p:nvGrpSpPr>
        <p:grpSpPr>
          <a:xfrm>
            <a:off x="7520637" y="330997"/>
            <a:ext cx="1143000" cy="1143000"/>
            <a:chOff x="7020470" y="457533"/>
            <a:chExt cx="4572000" cy="4572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160D46-ACF8-48A9-7770-9C6152EE7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72AB53-1A2A-8744-6F12-C641F11DF7D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674AA7-956C-7B15-C4F7-578353E25B9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7B5DC1F-2BD2-BABE-250C-068A326561B2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9B70916-E9FF-C99B-AADE-8C1302F01DA3}"/>
              </a:ext>
            </a:extLst>
          </p:cNvPr>
          <p:cNvSpPr/>
          <p:nvPr/>
        </p:nvSpPr>
        <p:spPr>
          <a:xfrm>
            <a:off x="8742341" y="426831"/>
            <a:ext cx="2547959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Multiplexers are basically switching circuits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035A1F-A186-68EC-FBD9-9748AE99EF92}"/>
              </a:ext>
            </a:extLst>
          </p:cNvPr>
          <p:cNvSpPr/>
          <p:nvPr/>
        </p:nvSpPr>
        <p:spPr>
          <a:xfrm>
            <a:off x="5773479" y="36191"/>
            <a:ext cx="1213887" cy="96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08E583-CDF4-65F0-415A-44B27FC272A3}"/>
              </a:ext>
            </a:extLst>
          </p:cNvPr>
          <p:cNvSpPr txBox="1"/>
          <p:nvPr/>
        </p:nvSpPr>
        <p:spPr>
          <a:xfrm>
            <a:off x="3830646" y="999879"/>
            <a:ext cx="119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“select” bit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E426A6F-217D-9E5E-6186-8970BFAD843A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rot="10800000">
            <a:off x="1671970" y="1341794"/>
            <a:ext cx="2158676" cy="73584"/>
          </a:xfrm>
          <a:prstGeom prst="curvedConnector4">
            <a:avLst>
              <a:gd name="adj1" fmla="val 41196"/>
              <a:gd name="adj2" fmla="val 410665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659DC86-D1AF-1BAE-AD7F-C8A1A5A6674B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>
            <a:off x="5026808" y="1415378"/>
            <a:ext cx="1960558" cy="3419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8DA45982-BCE3-5321-199E-55028806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59" y="5365695"/>
            <a:ext cx="1371600" cy="1371600"/>
          </a:xfrm>
          <a:prstGeom prst="rect">
            <a:avLst/>
          </a:prstGeom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1E69EACF-F63B-9BD9-7C2B-E9009BC7DD8D}"/>
              </a:ext>
            </a:extLst>
          </p:cNvPr>
          <p:cNvSpPr/>
          <p:nvPr/>
        </p:nvSpPr>
        <p:spPr>
          <a:xfrm>
            <a:off x="5559963" y="5339476"/>
            <a:ext cx="2727389" cy="883433"/>
          </a:xfrm>
          <a:prstGeom prst="wedgeRectCallout">
            <a:avLst>
              <a:gd name="adj1" fmla="val -61280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difficult to deliberately create another mux that exhibits the same delays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7D4B55B-E867-CC16-815A-951CB955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96" y="3011363"/>
            <a:ext cx="1371600" cy="13716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BDC92F0-7202-1BB7-0CAA-FE11982813BE}"/>
              </a:ext>
            </a:extLst>
          </p:cNvPr>
          <p:cNvSpPr/>
          <p:nvPr/>
        </p:nvSpPr>
        <p:spPr>
          <a:xfrm>
            <a:off x="5650825" y="3076558"/>
            <a:ext cx="3343241" cy="967300"/>
          </a:xfrm>
          <a:prstGeom prst="wedgeRectCallout">
            <a:avLst>
              <a:gd name="adj1" fmla="val -59869"/>
              <a:gd name="adj2" fmla="val 345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Correct. However, the devices  are </a:t>
            </a:r>
            <a:r>
              <a:rPr lang="en-US" i="1" dirty="0">
                <a:solidFill>
                  <a:schemeClr val="bg1"/>
                </a:solidFill>
              </a:rPr>
              <a:t>consistent</a:t>
            </a:r>
            <a:r>
              <a:rPr lang="en-US" dirty="0">
                <a:solidFill>
                  <a:schemeClr val="bg1"/>
                </a:solidFill>
              </a:rPr>
              <a:t>, i.e., their delays do not change (too much) over time.</a:t>
            </a:r>
          </a:p>
        </p:txBody>
      </p:sp>
    </p:spTree>
    <p:extLst>
      <p:ext uri="{BB962C8B-B14F-4D97-AF65-F5344CB8AC3E}">
        <p14:creationId xmlns:p14="http://schemas.microsoft.com/office/powerpoint/2010/main" val="16782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 animBg="1"/>
      <p:bldP spid="55" grpId="0"/>
      <p:bldP spid="75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5D1E2-DD80-ECBC-B406-48A210701464}"/>
              </a:ext>
            </a:extLst>
          </p:cNvPr>
          <p:cNvGrpSpPr/>
          <p:nvPr/>
        </p:nvGrpSpPr>
        <p:grpSpPr>
          <a:xfrm>
            <a:off x="548729" y="3523229"/>
            <a:ext cx="9795774" cy="1895521"/>
            <a:chOff x="604463" y="2661992"/>
            <a:chExt cx="9795774" cy="1895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96A3A4-73DB-4C43-6509-43F4B7E58713}"/>
                </a:ext>
              </a:extLst>
            </p:cNvPr>
            <p:cNvGrpSpPr/>
            <p:nvPr/>
          </p:nvGrpSpPr>
          <p:grpSpPr>
            <a:xfrm>
              <a:off x="604463" y="2661992"/>
              <a:ext cx="2840487" cy="1895521"/>
              <a:chOff x="-956931" y="2424224"/>
              <a:chExt cx="5401340" cy="360443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D66B787-B7CB-E8BA-3559-ACDDA167FA1E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DAD6CE5-288F-B58E-3029-CB1260291312}"/>
                  </a:ext>
                </a:extLst>
              </p:cNvPr>
              <p:cNvCxnSpPr/>
              <p:nvPr/>
            </p:nvCxnSpPr>
            <p:spPr>
              <a:xfrm>
                <a:off x="542260" y="5151924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B29E72-F99B-18EA-4515-83C7682D2271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DCE5B8-931E-3780-46B4-48CFE05D834F}"/>
                  </a:ext>
                </a:extLst>
              </p:cNvPr>
              <p:cNvCxnSpPr/>
              <p:nvPr/>
            </p:nvCxnSpPr>
            <p:spPr>
              <a:xfrm>
                <a:off x="-956931" y="423070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9E45FE-60A7-4941-39AE-A5531FD6B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05" y="3283479"/>
                <a:ext cx="0" cy="191265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24A83C-CD1B-2A14-A4F9-7B4643CBA8DF}"/>
                </a:ext>
              </a:extLst>
            </p:cNvPr>
            <p:cNvGrpSpPr/>
            <p:nvPr/>
          </p:nvGrpSpPr>
          <p:grpSpPr>
            <a:xfrm>
              <a:off x="3448494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B216B1-12AD-640B-9370-7593A96E3F91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36992F-A995-A627-99A2-C95CFAFFF433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25D097-D692-6B67-C898-E4A71EA4030C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B3946-A6AB-150C-DC16-189845D8653F}"/>
                </a:ext>
              </a:extLst>
            </p:cNvPr>
            <p:cNvGrpSpPr/>
            <p:nvPr/>
          </p:nvGrpSpPr>
          <p:grpSpPr>
            <a:xfrm>
              <a:off x="5504122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AAD9C10-2148-2631-CE78-8F92BCFC29A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B6872E-3B11-B3D3-8408-83E47BECEDE5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961C-A32D-0096-065C-BDC7855E9F3E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203563-A505-9A9D-2A8F-E1BB22905FC6}"/>
                </a:ext>
              </a:extLst>
            </p:cNvPr>
            <p:cNvGrpSpPr/>
            <p:nvPr/>
          </p:nvGrpSpPr>
          <p:grpSpPr>
            <a:xfrm>
              <a:off x="7559750" y="2661992"/>
              <a:ext cx="2840487" cy="1895521"/>
              <a:chOff x="542260" y="2424224"/>
              <a:chExt cx="5401340" cy="36044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DCAE3E-3C85-ABC0-1269-BAC4581B23E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94629F-F911-0B8A-1E30-6E4F9DF7305C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F144E5-81C9-5D67-22F6-780E1159A990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089303-CD90-E3DC-52AF-59330BEB13EB}"/>
                  </a:ext>
                </a:extLst>
              </p:cNvPr>
              <p:cNvCxnSpPr/>
              <p:nvPr/>
            </p:nvCxnSpPr>
            <p:spPr>
              <a:xfrm>
                <a:off x="4444409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44C07D-31AB-F9D9-401A-8A1782A74ADD}"/>
                  </a:ext>
                </a:extLst>
              </p:cNvPr>
              <p:cNvCxnSpPr/>
              <p:nvPr/>
            </p:nvCxnSpPr>
            <p:spPr>
              <a:xfrm>
                <a:off x="4444409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</p:spTree>
    <p:extLst>
      <p:ext uri="{BB962C8B-B14F-4D97-AF65-F5344CB8AC3E}">
        <p14:creationId xmlns:p14="http://schemas.microsoft.com/office/powerpoint/2010/main" val="36379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0" grpId="0"/>
      <p:bldP spid="33" grpId="0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0B29A-3164-F2B8-30B6-1E6AB443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FAQs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E09B-69D5-F618-83F3-F5325020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matter whether the “red” signal reaches first or the “blue”?</a:t>
            </a:r>
          </a:p>
          <a:p>
            <a:pPr lvl="2"/>
            <a:r>
              <a:rPr lang="en-US" dirty="0"/>
              <a:t>No, the color does not matter – the color was added just for explanation</a:t>
            </a:r>
          </a:p>
          <a:p>
            <a:r>
              <a:rPr lang="en-US" dirty="0"/>
              <a:t>Why go into all this fuss of having multiple multiplexers?</a:t>
            </a:r>
          </a:p>
          <a:p>
            <a:pPr lvl="2"/>
            <a:r>
              <a:rPr lang="en-US" dirty="0"/>
              <a:t>It was expected that it would make it more difficult to predict the answers. Also, it increases the number of possible questions.</a:t>
            </a:r>
          </a:p>
          <a:p>
            <a:r>
              <a:rPr lang="en-IN" dirty="0"/>
              <a:t>Is it compulsory to have only 4 multiplexers?</a:t>
            </a:r>
          </a:p>
          <a:p>
            <a:pPr lvl="2"/>
            <a:r>
              <a:rPr lang="en-IN" dirty="0"/>
              <a:t>Absolutely not. It depends on how long are your “questions”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6F631B-6E34-CD01-0202-58F239B4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561888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9418C83-7D10-5A4F-28D7-5ADB6914082A}"/>
              </a:ext>
            </a:extLst>
          </p:cNvPr>
          <p:cNvSpPr/>
          <p:nvPr/>
        </p:nvSpPr>
        <p:spPr>
          <a:xfrm>
            <a:off x="1327813" y="4535669"/>
            <a:ext cx="14160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common to have 64 multiplexers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E742D5-FB63-C479-C10A-E0729D033765}"/>
              </a:ext>
            </a:extLst>
          </p:cNvPr>
          <p:cNvGrpSpPr>
            <a:grpSpLocks noChangeAspect="1"/>
          </p:cNvGrpSpPr>
          <p:nvPr/>
        </p:nvGrpSpPr>
        <p:grpSpPr>
          <a:xfrm>
            <a:off x="1522156" y="5526640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411CC6-D6BA-1DD7-3F97-F38D68AD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64C5CE-DBCA-1FF3-B8EA-45B45DAE0F43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8454529-6560-94C8-6EBE-43A898AB3B9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4A18E-E7B1-E0BA-C647-CFBA022392E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CE6FD2F-C9FE-B6EC-60B1-268E42DF7358}"/>
              </a:ext>
            </a:extLst>
          </p:cNvPr>
          <p:cNvSpPr/>
          <p:nvPr/>
        </p:nvSpPr>
        <p:spPr>
          <a:xfrm>
            <a:off x="2743860" y="5622474"/>
            <a:ext cx="3008355" cy="883433"/>
          </a:xfrm>
          <a:prstGeom prst="wedgeRectCallout">
            <a:avLst>
              <a:gd name="adj1" fmla="val -70104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the way, people usually call the questions “challenges” and the answers “responses”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B37BA07-FABF-3EAF-C5D5-E5A77D2A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23" y="511289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/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That would make the total number of challenges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18 Quintillion!!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blipFill>
                <a:blip r:embed="rId4"/>
                <a:stretch>
                  <a:fillRect t="-3518" b="-502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5F2FD73-BD02-FCB9-0F53-EDC4FDD26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28" y="5134307"/>
            <a:ext cx="1371600" cy="13716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79990AB-E2CD-0692-8F9D-32A64DCA35C0}"/>
              </a:ext>
            </a:extLst>
          </p:cNvPr>
          <p:cNvSpPr/>
          <p:nvPr/>
        </p:nvSpPr>
        <p:spPr>
          <a:xfrm>
            <a:off x="8223900" y="4925115"/>
            <a:ext cx="3764286" cy="1203050"/>
          </a:xfrm>
          <a:prstGeom prst="wedgeRectCallout">
            <a:avLst>
              <a:gd name="adj1" fmla="val -62108"/>
              <a:gd name="adj2" fmla="val 416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… even if an attacker knows the responses to a few challenges, there is no way to guess the other answers. Right? Right? Hello! </a:t>
            </a:r>
            <a:r>
              <a:rPr lang="en-US" dirty="0" err="1">
                <a:solidFill>
                  <a:schemeClr val="bg1"/>
                </a:solidFill>
              </a:rPr>
              <a:t>Melbo</a:t>
            </a:r>
            <a:r>
              <a:rPr lang="en-US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392DDB-72C8-5F93-8DCC-10416007C53E}"/>
              </a:ext>
            </a:extLst>
          </p:cNvPr>
          <p:cNvSpPr/>
          <p:nvPr/>
        </p:nvSpPr>
        <p:spPr>
          <a:xfrm>
            <a:off x="8802065" y="5798695"/>
            <a:ext cx="56782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68609-9873-72D7-59D6-CDD3F7CE100C}"/>
              </a:ext>
            </a:extLst>
          </p:cNvPr>
          <p:cNvSpPr/>
          <p:nvPr/>
        </p:nvSpPr>
        <p:spPr>
          <a:xfrm>
            <a:off x="9436817" y="5815012"/>
            <a:ext cx="588706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81CC0B-E745-26FA-9009-98C0205B363C}"/>
              </a:ext>
            </a:extLst>
          </p:cNvPr>
          <p:cNvSpPr/>
          <p:nvPr/>
        </p:nvSpPr>
        <p:spPr>
          <a:xfrm>
            <a:off x="10037021" y="5798695"/>
            <a:ext cx="61811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8DCDE9E-1814-1464-CCF7-F9A2AD3E2CA8}"/>
              </a:ext>
            </a:extLst>
          </p:cNvPr>
          <p:cNvSpPr/>
          <p:nvPr/>
        </p:nvSpPr>
        <p:spPr>
          <a:xfrm>
            <a:off x="244652" y="6098140"/>
            <a:ext cx="1143000" cy="478959"/>
          </a:xfrm>
          <a:prstGeom prst="wedgeRectCallout">
            <a:avLst>
              <a:gd name="adj1" fmla="val 97711"/>
              <a:gd name="adj2" fmla="val 2297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Actually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A3A33-CA88-68FC-505C-B06DBD9D1066}"/>
              </a:ext>
            </a:extLst>
          </p:cNvPr>
          <p:cNvSpPr/>
          <p:nvPr/>
        </p:nvSpPr>
        <p:spPr>
          <a:xfrm>
            <a:off x="10664918" y="5798695"/>
            <a:ext cx="763595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12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</p:spPr>
            <p:txBody>
              <a:bodyPr/>
              <a:lstStyle/>
              <a:p>
                <a:r>
                  <a:rPr lang="en-US" dirty="0"/>
                  <a:t>An attacker can see responses on a few challenges and use ML to predict responses on all other challenges </a:t>
                </a:r>
                <a:r>
                  <a:rPr lang="en-US" i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i="0" dirty="0">
                    <a:sym typeface="Wingdings" panose="05000000000000000000" pitchFamily="2" charset="2"/>
                  </a:rPr>
                  <a:t>Does not matter if using 32-bit or 64-bit challenges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All mux-es are different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</m:t>
                    </m:r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  <a:blipFill>
                <a:blip r:embed="rId2"/>
                <a:stretch>
                  <a:fillRect l="-719" t="-2759" r="-1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93C3B3-1C60-72E9-84A1-C7C96E59EB82}"/>
              </a:ext>
            </a:extLst>
          </p:cNvPr>
          <p:cNvGrpSpPr>
            <a:grpSpLocks noChangeAspect="1"/>
          </p:cNvGrpSpPr>
          <p:nvPr/>
        </p:nvGrpSpPr>
        <p:grpSpPr>
          <a:xfrm>
            <a:off x="10307758" y="2904368"/>
            <a:ext cx="1143000" cy="1143000"/>
            <a:chOff x="7020470" y="457533"/>
            <a:chExt cx="4572000" cy="4572000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26A511-9CA1-ACBD-2148-1376EC0B1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5C6CF58-658F-BC3E-37C6-4F5620D999BD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26C9A26-C795-3894-E219-4BFC950B508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D5A60C-20C0-6AB8-3001-D065679B4A9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/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(unknown) time at which the upper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time at which the lower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</a:p>
            </p:txBody>
          </p:sp>
        </mc:Choice>
        <mc:Fallback xmlns="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blipFill>
                <a:blip r:embed="rId33"/>
                <a:stretch>
                  <a:fillRect l="-732" r="-243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8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that the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otherwise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Also 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depend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dictates which previous delay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will get carried forward in which branch,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give us the delay introduced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-th mux itself</a:t>
                </a: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34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AC61307-B777-A040-2D80-306AB53D05E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634850" y="582045"/>
            <a:ext cx="2047061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67FF5F-AC04-BABD-49D8-F4152C610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052640" y="582045"/>
            <a:ext cx="2047061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/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/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/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/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/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D769E2-EFE1-58C7-95F4-75870ECB2702}"/>
              </a:ext>
            </a:extLst>
          </p:cNvPr>
          <p:cNvCxnSpPr>
            <a:cxnSpLocks/>
          </p:cNvCxnSpPr>
          <p:nvPr/>
        </p:nvCxnSpPr>
        <p:spPr>
          <a:xfrm>
            <a:off x="3255297" y="480842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733510-4620-2A0E-7BAC-24647A93C75E}"/>
              </a:ext>
            </a:extLst>
          </p:cNvPr>
          <p:cNvCxnSpPr>
            <a:cxnSpLocks/>
          </p:cNvCxnSpPr>
          <p:nvPr/>
        </p:nvCxnSpPr>
        <p:spPr>
          <a:xfrm>
            <a:off x="3242598" y="587253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/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/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/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/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/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E51C2B-8460-6715-569A-AD11F706818E}"/>
              </a:ext>
            </a:extLst>
          </p:cNvPr>
          <p:cNvGrpSpPr/>
          <p:nvPr/>
        </p:nvGrpSpPr>
        <p:grpSpPr>
          <a:xfrm>
            <a:off x="3251294" y="4801512"/>
            <a:ext cx="2317713" cy="1088387"/>
            <a:chOff x="3251294" y="4801512"/>
            <a:chExt cx="2317713" cy="108838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BFF340-D8A8-9D47-2FB7-CCC51A59DABC}"/>
                </a:ext>
              </a:extLst>
            </p:cNvPr>
            <p:cNvCxnSpPr/>
            <p:nvPr/>
          </p:nvCxnSpPr>
          <p:spPr>
            <a:xfrm>
              <a:off x="3251294" y="4801512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11C8E4-C895-EC56-8033-DEAE6F1D525B}"/>
                </a:ext>
              </a:extLst>
            </p:cNvPr>
            <p:cNvCxnSpPr>
              <a:cxnSpLocks/>
            </p:cNvCxnSpPr>
            <p:nvPr/>
          </p:nvCxnSpPr>
          <p:spPr>
            <a:xfrm>
              <a:off x="4117486" y="4801512"/>
              <a:ext cx="1451521" cy="108838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581B6A-CB45-D9A9-3AEF-2DC19B481A5B}"/>
              </a:ext>
            </a:extLst>
          </p:cNvPr>
          <p:cNvGrpSpPr/>
          <p:nvPr/>
        </p:nvGrpSpPr>
        <p:grpSpPr>
          <a:xfrm>
            <a:off x="3266838" y="4810240"/>
            <a:ext cx="2307444" cy="1071377"/>
            <a:chOff x="3266838" y="4810240"/>
            <a:chExt cx="2307444" cy="107137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EF1028-B652-90CA-AE43-7871E15E030E}"/>
                </a:ext>
              </a:extLst>
            </p:cNvPr>
            <p:cNvCxnSpPr/>
            <p:nvPr/>
          </p:nvCxnSpPr>
          <p:spPr>
            <a:xfrm>
              <a:off x="3266838" y="5872148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7E4587-AA6E-A0D4-B064-DF17F3773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4093" y="4810240"/>
              <a:ext cx="1430189" cy="107137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0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40" grpId="0" animBg="1"/>
      <p:bldP spid="40" grpId="1" animBg="1"/>
      <p:bldP spid="95" grpId="0" animBg="1"/>
      <p:bldP spid="95" grpId="1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5FA2-2042-9BFB-EFB5-79EFA98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use the shorthand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to denote the lag</a:t>
                </a:r>
              </a:p>
              <a:p>
                <a:pPr lvl="2"/>
                <a:r>
                  <a:rPr lang="en-US" dirty="0"/>
                  <a:t>Recall: all that matters is whether the top signal reaches first or not</a:t>
                </a:r>
              </a:p>
              <a:p>
                <a:pPr lvl="2"/>
                <a:r>
                  <a:rPr lang="en-US" dirty="0"/>
                  <a:t>Thus, all that matters is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or not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:r>
                  <a:rPr lang="en-IN" i="0" dirty="0"/>
                  <a:t>To make notation simpler</a:t>
                </a:r>
                <a:r>
                  <a:rPr lang="en-I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i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IN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br>
                  <a:rPr lang="en-US" b="0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i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D1505B-E139-5E9D-37E5-E9BDE863A2E4}"/>
              </a:ext>
            </a:extLst>
          </p:cNvPr>
          <p:cNvGrpSpPr>
            <a:grpSpLocks noChangeAspect="1"/>
          </p:cNvGrpSpPr>
          <p:nvPr/>
        </p:nvGrpSpPr>
        <p:grpSpPr>
          <a:xfrm>
            <a:off x="8442720" y="451598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BAF460-D178-A63A-F2FC-22DEED4D9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861708-2E86-9A9E-7FCE-BF27EF2A99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0CE3961-FB21-F3A9-81AA-D818C59293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016FED-15A3-391D-B908-8986F0208C1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/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creates bits that take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that’s it!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blipFill>
                <a:blip r:embed="rId3"/>
                <a:stretch>
                  <a:fillRect t="-4698" r="-2282" b="-1073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7C9-39E0-2125-38A8-FEFD1864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Note that a similar relation holds for any stage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  <a:p>
                <a:r>
                  <a:rPr lang="en-US" dirty="0"/>
                  <a:t>We can safely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(absorb initial delays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can keep going on recursively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 </a:t>
                </a:r>
                <a:r>
                  <a:rPr lang="en-US" dirty="0"/>
                  <a:t>– now plugin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+mj-lt"/>
                  </a:rPr>
                  <a:t>to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can begin to see a pattern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1129-AF3B-A93C-83A8-D2D68BD0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7C50-BC13-5B95-812A-20F9A6E1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email the instructor </a:t>
            </a:r>
            <a:r>
              <a:rPr lang="en-US" dirty="0">
                <a:hlinkClick r:id="rId2"/>
              </a:rPr>
              <a:t>purushot@cse.iitk.ac.in</a:t>
            </a:r>
            <a:r>
              <a:rPr lang="en-US" dirty="0"/>
              <a:t> to get enrolled</a:t>
            </a:r>
          </a:p>
          <a:p>
            <a:endParaRPr lang="en-US" dirty="0"/>
          </a:p>
          <a:p>
            <a:r>
              <a:rPr lang="en-US" dirty="0"/>
              <a:t>Auditors will have access to</a:t>
            </a:r>
          </a:p>
          <a:p>
            <a:pPr lvl="2"/>
            <a:r>
              <a:rPr lang="en-US" dirty="0"/>
              <a:t>Lecture videos, slides, code, notes</a:t>
            </a:r>
          </a:p>
          <a:p>
            <a:pPr lvl="2"/>
            <a:r>
              <a:rPr lang="en-US" dirty="0"/>
              <a:t>Assignment, quiz and exam questions and solutions</a:t>
            </a:r>
          </a:p>
          <a:p>
            <a:endParaRPr lang="en-US" dirty="0"/>
          </a:p>
          <a:p>
            <a:r>
              <a:rPr lang="en-US" dirty="0"/>
              <a:t>We regret our inability to extend the following services to auditors</a:t>
            </a:r>
          </a:p>
          <a:p>
            <a:pPr lvl="2"/>
            <a:r>
              <a:rPr lang="en-US" dirty="0"/>
              <a:t>Submit assignments and receive graded submissions</a:t>
            </a:r>
          </a:p>
          <a:p>
            <a:pPr lvl="2"/>
            <a:r>
              <a:rPr lang="en-US" dirty="0"/>
              <a:t>Appear for quizzes, examinations and receive graded answer scripts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7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386781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530314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A4FD67E-CB00-DAB1-8BC8-61F27647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6" y="400789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/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means that if someone can find the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parameters, they would be able to predict response to any challenge!!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blipFill>
                <a:blip r:embed="rId4"/>
                <a:stretch>
                  <a:fillRect r="-139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2F26F6C9-6810-37B4-BD8D-3DB5FE485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6" y="2289145"/>
            <a:ext cx="1371600" cy="137160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DD14BA6-E877-E286-3B55-7B4EF7A87BD1}"/>
              </a:ext>
            </a:extLst>
          </p:cNvPr>
          <p:cNvSpPr/>
          <p:nvPr/>
        </p:nvSpPr>
        <p:spPr>
          <a:xfrm>
            <a:off x="9267752" y="2141854"/>
            <a:ext cx="2624622" cy="1234886"/>
          </a:xfrm>
          <a:prstGeom prst="wedgeRectCallout">
            <a:avLst>
              <a:gd name="adj1" fmla="val -61842"/>
              <a:gd name="adj2" fmla="val 3550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Exactly, this is why people stopped using arbiter PUFs for authentication after this was revealed</a:t>
            </a:r>
          </a:p>
        </p:txBody>
      </p:sp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8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25CB-62D1-EEE3-60C9-14A0728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Linear/hyperplane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The model is a single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of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(features are also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-dim), and a scalar term (called </a:t>
                </a:r>
                <a:r>
                  <a:rPr lang="en-IN" sz="2800" i="1" dirty="0"/>
                  <a:t>bias</a:t>
                </a:r>
                <a:r>
                  <a:rPr lang="en-IN" sz="28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Predict on a test point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by checking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Decision boundary: hyperplane (where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r>
                  <a:rPr lang="en-US" sz="2800" dirty="0"/>
                  <a:t>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is called the </a:t>
                </a:r>
                <a:r>
                  <a:rPr lang="en-IN" sz="2800" i="1" dirty="0"/>
                  <a:t>normal</a:t>
                </a:r>
                <a:r>
                  <a:rPr lang="en-IN" sz="2800" dirty="0"/>
                  <a:t> or </a:t>
                </a:r>
                <a:r>
                  <a:rPr lang="en-IN" sz="2800" i="1" dirty="0"/>
                  <a:t>perpendicular</a:t>
                </a:r>
                <a:r>
                  <a:rPr lang="en-IN" sz="2800" dirty="0"/>
                  <a:t> vector of the hyperplane – why?</a:t>
                </a:r>
              </a:p>
              <a:p>
                <a:r>
                  <a:rPr lang="en-US" sz="2800" dirty="0"/>
                  <a:t>Consider any two vectors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on the hyperplane i.e.</a:t>
                </a:r>
                <a:br>
                  <a:rPr lang="en-US" sz="28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800" dirty="0"/>
                  <a:t>.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/>
                  <a:t>. Note that 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is parallel to the hyperplane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perpendicular to all such vectors</a:t>
                </a:r>
              </a:p>
              <a:p>
                <a:r>
                  <a:rPr lang="en-US" sz="2800" dirty="0"/>
                  <a:t>The bias term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if changed, shifts the plane – it can be thought of as a threshold as well – how large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have to be in order for </a:t>
                </a:r>
                <a:r>
                  <a:rPr lang="en-US" sz="2800" dirty="0"/>
                  <a:t>decision to be 1</a:t>
                </a:r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  <a:blipFill>
                <a:blip r:embed="rId2"/>
                <a:stretch>
                  <a:fillRect l="-441" t="-2015" r="-1544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9C5B49F-668D-08FD-D560-12DB907694DD}"/>
              </a:ext>
            </a:extLst>
          </p:cNvPr>
          <p:cNvGrpSpPr/>
          <p:nvPr/>
        </p:nvGrpSpPr>
        <p:grpSpPr>
          <a:xfrm>
            <a:off x="8681470" y="2085499"/>
            <a:ext cx="3426314" cy="3430270"/>
            <a:chOff x="8681470" y="2085499"/>
            <a:chExt cx="3426314" cy="34302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E2892D-DB43-6CF3-3483-94411D89DF07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B335D4-71D5-07DF-45C4-F5DAA5C60821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CB787-D7DB-5F6B-FD9F-E6FE20DFA59F}"/>
                </a:ext>
              </a:extLst>
            </p:cNvPr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rapezoid 7">
            <a:extLst>
              <a:ext uri="{FF2B5EF4-FFF2-40B4-BE49-F238E27FC236}">
                <a16:creationId xmlns:a16="http://schemas.microsoft.com/office/drawing/2014/main" id="{A0D3A29E-F2CB-EF29-F84C-EF164CA0461B}"/>
              </a:ext>
            </a:extLst>
          </p:cNvPr>
          <p:cNvSpPr/>
          <p:nvPr/>
        </p:nvSpPr>
        <p:spPr>
          <a:xfrm rot="2700000">
            <a:off x="8821446" y="3104529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6A1177-E416-037D-E7ED-A233B9AE7F9F}"/>
              </a:ext>
            </a:extLst>
          </p:cNvPr>
          <p:cNvCxnSpPr/>
          <p:nvPr/>
        </p:nvCxnSpPr>
        <p:spPr>
          <a:xfrm flipV="1">
            <a:off x="10404068" y="2903004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ADC8C22-BCB1-F557-C043-FB36434DE87E}"/>
              </a:ext>
            </a:extLst>
          </p:cNvPr>
          <p:cNvSpPr/>
          <p:nvPr/>
        </p:nvSpPr>
        <p:spPr>
          <a:xfrm>
            <a:off x="10214206" y="4428999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A506-AF50-5BAD-2809-B83D7DF28487}"/>
              </a:ext>
            </a:extLst>
          </p:cNvPr>
          <p:cNvSpPr/>
          <p:nvPr/>
        </p:nvSpPr>
        <p:spPr>
          <a:xfrm>
            <a:off x="10887880" y="3699463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ED69F6-2F9C-80F6-AEC3-CD516278FAC5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0398367" y="3883624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-Shape 12">
            <a:extLst>
              <a:ext uri="{FF2B5EF4-FFF2-40B4-BE49-F238E27FC236}">
                <a16:creationId xmlns:a16="http://schemas.microsoft.com/office/drawing/2014/main" id="{65C1EE25-A1E5-FDBC-F9BE-E6E0DDBD8D8E}"/>
              </a:ext>
            </a:extLst>
          </p:cNvPr>
          <p:cNvSpPr/>
          <p:nvPr/>
        </p:nvSpPr>
        <p:spPr>
          <a:xfrm rot="13500000">
            <a:off x="10462698" y="3722726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/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8312C2-6636-20B5-5668-731A797E2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Awesome!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4125F3-271D-4A3D-0A18-90A2C135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See you in the next one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21411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FD3D-0D1C-E907-11AB-67AB4D4E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6D29-C256-185C-8070-D4909862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30%: Assignments</a:t>
            </a:r>
          </a:p>
          <a:p>
            <a:r>
              <a:rPr lang="en-US" dirty="0"/>
              <a:t>30%: Mid-</a:t>
            </a:r>
            <a:r>
              <a:rPr lang="en-US" dirty="0" err="1"/>
              <a:t>sem</a:t>
            </a:r>
            <a:r>
              <a:rPr lang="en-US" dirty="0"/>
              <a:t> Exam</a:t>
            </a:r>
          </a:p>
          <a:p>
            <a:r>
              <a:rPr lang="en-US" dirty="0"/>
              <a:t>40%: End-</a:t>
            </a:r>
            <a:r>
              <a:rPr lang="en-US" dirty="0" err="1"/>
              <a:t>sem</a:t>
            </a:r>
            <a:r>
              <a:rPr lang="en-US" dirty="0"/>
              <a:t> Exam</a:t>
            </a:r>
          </a:p>
        </p:txBody>
      </p:sp>
    </p:spTree>
    <p:extLst>
      <p:ext uri="{BB962C8B-B14F-4D97-AF65-F5344CB8AC3E}">
        <p14:creationId xmlns:p14="http://schemas.microsoft.com/office/powerpoint/2010/main" val="184195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6AAA-95CB-D1C7-7335-DE2E4AB2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 – 30%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B743-BCD4-B042-3313-2BAC56B8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10185"/>
          </a:xfrm>
        </p:spPr>
        <p:txBody>
          <a:bodyPr>
            <a:normAutofit/>
          </a:bodyPr>
          <a:lstStyle/>
          <a:p>
            <a:r>
              <a:rPr lang="en-IN" dirty="0"/>
              <a:t>Two mini projects (weightage TBA)</a:t>
            </a:r>
          </a:p>
          <a:p>
            <a:pPr lvl="2"/>
            <a:r>
              <a:rPr lang="en-IN" dirty="0"/>
              <a:t>Replaces the single semester-long project in previous offerings of CS771</a:t>
            </a:r>
          </a:p>
          <a:p>
            <a:pPr lvl="2"/>
            <a:r>
              <a:rPr lang="en-IN" dirty="0"/>
              <a:t>To be done in groups of 4-6 students each – 2-3 weeks for each project</a:t>
            </a:r>
          </a:p>
          <a:p>
            <a:r>
              <a:rPr lang="en-IN" dirty="0"/>
              <a:t>Start forming your group today</a:t>
            </a:r>
          </a:p>
          <a:p>
            <a:pPr lvl="2"/>
            <a:r>
              <a:rPr lang="en-IN" dirty="0"/>
              <a:t>Will ask you to submit group details once late registration is over</a:t>
            </a:r>
          </a:p>
          <a:p>
            <a:pPr lvl="2"/>
            <a:r>
              <a:rPr lang="en-IN" dirty="0"/>
              <a:t>Groups can only contain registered students (no auditors)</a:t>
            </a:r>
          </a:p>
          <a:p>
            <a:r>
              <a:rPr lang="en-IN" dirty="0"/>
              <a:t>Create a homepage on CC/CSE home servers</a:t>
            </a:r>
          </a:p>
          <a:p>
            <a:pPr lvl="2"/>
            <a:r>
              <a:rPr lang="en-IN" dirty="0"/>
              <a:t>Essential for project submission</a:t>
            </a:r>
          </a:p>
          <a:p>
            <a:r>
              <a:rPr lang="en-IN" dirty="0"/>
              <a:t>Submission will include code + report</a:t>
            </a:r>
          </a:p>
          <a:p>
            <a:pPr lvl="2"/>
            <a:r>
              <a:rPr lang="en-IN" dirty="0"/>
              <a:t>Code should be in Python – start learning Python today</a:t>
            </a:r>
          </a:p>
          <a:p>
            <a:pPr lvl="2"/>
            <a:r>
              <a:rPr lang="en-IN" dirty="0"/>
              <a:t>Report should be in LaTeX – start learning LaTeX today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6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FFB9-8570-E09C-4302-6C44474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6548-F189-ADE0-D38F-8D769009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single textbook for the course</a:t>
            </a:r>
          </a:p>
          <a:p>
            <a:endParaRPr lang="en-IN" dirty="0"/>
          </a:p>
          <a:p>
            <a:r>
              <a:rPr lang="en-IN" dirty="0"/>
              <a:t>List of reference material is up on course website</a:t>
            </a:r>
          </a:p>
          <a:p>
            <a:endParaRPr lang="en-IN" dirty="0"/>
          </a:p>
          <a:p>
            <a:r>
              <a:rPr lang="en-IN" dirty="0"/>
              <a:t>Python Resources: several available – choose your favourite</a:t>
            </a:r>
          </a:p>
          <a:p>
            <a:pPr lvl="1"/>
            <a:r>
              <a:rPr lang="en-IN" dirty="0">
                <a:hlinkClick r:id="rId2"/>
              </a:rPr>
              <a:t>www.geeksforgeeks.org/python-programming-language/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LaTeX resources: several available – choose your favourite</a:t>
            </a:r>
          </a:p>
          <a:p>
            <a:pPr lvl="1"/>
            <a:r>
              <a:rPr lang="en-IN" dirty="0">
                <a:hlinkClick r:id="rId3"/>
              </a:rPr>
              <a:t>www.overleaf.com/learn/latex/Tutorials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2CAF-DAC9-A0E2-288A-46878957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Amit Chandak and Gourav Takhar for the helpful links!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2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A8D7-A707-6326-7532-0E700B21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  <a:endParaRPr lang="en-IN" dirty="0"/>
          </a:p>
        </p:txBody>
      </p:sp>
      <p:pic>
        <p:nvPicPr>
          <p:cNvPr id="8" name="Content Placeholder 7" descr="Books with solid fill">
            <a:extLst>
              <a:ext uri="{FF2B5EF4-FFF2-40B4-BE49-F238E27FC236}">
                <a16:creationId xmlns:a16="http://schemas.microsoft.com/office/drawing/2014/main" id="{4B6D99E7-A0DF-2EFF-05F6-02C298313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595" y="1166761"/>
            <a:ext cx="914400" cy="9144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7D4D-6D51-CF73-8635-0294A652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8120" y="1111624"/>
            <a:ext cx="4825561" cy="5300822"/>
          </a:xfrm>
        </p:spPr>
        <p:txBody>
          <a:bodyPr>
            <a:normAutofit/>
          </a:bodyPr>
          <a:lstStyle/>
          <a:p>
            <a:r>
              <a:rPr lang="en-IN" sz="3200" dirty="0"/>
              <a:t>Detailed syllabus for this course</a:t>
            </a:r>
          </a:p>
          <a:p>
            <a:r>
              <a:rPr lang="en-IN" sz="3200" dirty="0"/>
              <a:t>Course calendar: schedule for holidays, exams, quizzes</a:t>
            </a:r>
          </a:p>
          <a:p>
            <a:r>
              <a:rPr lang="en-IN" sz="3200" dirty="0"/>
              <a:t>Course policy: assessment, course drop, make-up</a:t>
            </a:r>
          </a:p>
          <a:p>
            <a:r>
              <a:rPr lang="en-IN" sz="3200" dirty="0"/>
              <a:t>Use of unfair means, penalties and safeguards</a:t>
            </a:r>
          </a:p>
          <a:p>
            <a:r>
              <a:rPr lang="en-IN" sz="3200" dirty="0"/>
              <a:t>Course etiquettes</a:t>
            </a:r>
          </a:p>
        </p:txBody>
      </p:sp>
      <p:pic>
        <p:nvPicPr>
          <p:cNvPr id="16" name="Graphic 15" descr="Weights Uneven with solid fill">
            <a:extLst>
              <a:ext uri="{FF2B5EF4-FFF2-40B4-BE49-F238E27FC236}">
                <a16:creationId xmlns:a16="http://schemas.microsoft.com/office/drawing/2014/main" id="{7CB3204B-215B-4520-540D-E44EAC73F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1595" y="4078944"/>
            <a:ext cx="914400" cy="914400"/>
          </a:xfrm>
          <a:prstGeom prst="rect">
            <a:avLst/>
          </a:prstGeom>
        </p:spPr>
      </p:pic>
      <p:pic>
        <p:nvPicPr>
          <p:cNvPr id="20" name="Graphic 19" descr="Gavel with solid fill">
            <a:extLst>
              <a:ext uri="{FF2B5EF4-FFF2-40B4-BE49-F238E27FC236}">
                <a16:creationId xmlns:a16="http://schemas.microsoft.com/office/drawing/2014/main" id="{DF2BA012-CC1C-32DA-F560-8F64280E3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1595" y="3107621"/>
            <a:ext cx="914400" cy="914400"/>
          </a:xfrm>
          <a:prstGeom prst="rect">
            <a:avLst/>
          </a:prstGeom>
        </p:spPr>
      </p:pic>
      <p:pic>
        <p:nvPicPr>
          <p:cNvPr id="22" name="Graphic 21" descr="Daily calendar with solid fill">
            <a:extLst>
              <a:ext uri="{FF2B5EF4-FFF2-40B4-BE49-F238E27FC236}">
                <a16:creationId xmlns:a16="http://schemas.microsoft.com/office/drawing/2014/main" id="{C6BE71ED-85F6-F210-A790-45C16E4A67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1595" y="2136298"/>
            <a:ext cx="914400" cy="914400"/>
          </a:xfrm>
          <a:prstGeom prst="rect">
            <a:avLst/>
          </a:prstGeom>
        </p:spPr>
      </p:pic>
      <p:pic>
        <p:nvPicPr>
          <p:cNvPr id="23" name="Graphic 22" descr="Chat with solid fill">
            <a:extLst>
              <a:ext uri="{FF2B5EF4-FFF2-40B4-BE49-F238E27FC236}">
                <a16:creationId xmlns:a16="http://schemas.microsoft.com/office/drawing/2014/main" id="{83F530D5-7F4E-2951-A6DB-30CC83159C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0045" y="5050267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4F805-CC2A-FF3D-01BC-AFD3BF7A3C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692" y="1111624"/>
            <a:ext cx="5645264" cy="47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88827-A883-AF15-4EB2-9F68AF72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of To-Dos for You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BDDC7-63FC-FD2E-C6C3-739EFB00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</a:t>
            </a:r>
          </a:p>
          <a:p>
            <a:pPr lvl="2"/>
            <a:r>
              <a:rPr lang="en-US" dirty="0"/>
              <a:t>Refresh your calculus, probability theory, linear algebra basics</a:t>
            </a:r>
          </a:p>
          <a:p>
            <a:pPr lvl="2"/>
            <a:r>
              <a:rPr lang="en-US" dirty="0"/>
              <a:t>Start learning/refreshing Python and LaTeX skills</a:t>
            </a:r>
          </a:p>
          <a:p>
            <a:r>
              <a:rPr lang="en-IN" dirty="0"/>
              <a:t>Create a homepage on CC/CSE home servers</a:t>
            </a:r>
            <a:endParaRPr lang="en-US" dirty="0"/>
          </a:p>
          <a:p>
            <a:r>
              <a:rPr lang="en-US" dirty="0"/>
              <a:t>Students who are already registered</a:t>
            </a:r>
          </a:p>
          <a:p>
            <a:pPr lvl="2"/>
            <a:r>
              <a:rPr lang="en-US" dirty="0"/>
              <a:t>Start forming groups of 4-6 students – do not wait long</a:t>
            </a:r>
          </a:p>
          <a:p>
            <a:r>
              <a:rPr lang="en-US" dirty="0"/>
              <a:t>Students who wish to audit</a:t>
            </a:r>
          </a:p>
          <a:p>
            <a:pPr lvl="2"/>
            <a:r>
              <a:rPr lang="en-US" dirty="0"/>
              <a:t>Send an email to the instructor if not already done so</a:t>
            </a:r>
          </a:p>
          <a:p>
            <a:r>
              <a:rPr lang="en-US" dirty="0"/>
              <a:t>Students who wish to credit</a:t>
            </a:r>
          </a:p>
          <a:p>
            <a:pPr lvl="2"/>
            <a:r>
              <a:rPr lang="en-US" dirty="0"/>
              <a:t>Apply during late registration with </a:t>
            </a:r>
            <a:r>
              <a:rPr lang="en-US" dirty="0" err="1"/>
              <a:t>DoAA</a:t>
            </a:r>
            <a:r>
              <a:rPr lang="en-US" dirty="0"/>
              <a:t> office</a:t>
            </a:r>
          </a:p>
        </p:txBody>
      </p:sp>
    </p:spTree>
    <p:extLst>
      <p:ext uri="{BB962C8B-B14F-4D97-AF65-F5344CB8AC3E}">
        <p14:creationId xmlns:p14="http://schemas.microsoft.com/office/powerpoint/2010/main" val="10459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10F22-83CA-BB01-EBEE-F28AC1BA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Teaser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7D69-A6A0-66C4-E048-7083789A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point of machine learning?</a:t>
            </a:r>
          </a:p>
          <a:p>
            <a:r>
              <a:rPr lang="en-US" dirty="0"/>
              <a:t>A few cool ML apps developed by your peers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63431"/>
      </p:ext>
    </p:extLst>
  </p:cSld>
  <p:clrMapOvr>
    <a:masterClrMapping/>
  </p:clrMapOvr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7022C43C-3546-4208-B36C-EDD612CBCCB2}" vid="{1F58EBCB-0051-47FC-B8E6-EB8D96F74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1578</TotalTime>
  <Words>2103</Words>
  <Application>Microsoft Office PowerPoint</Application>
  <PresentationFormat>Widescreen</PresentationFormat>
  <Paragraphs>385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Century</vt:lpstr>
      <vt:lpstr>Courier New</vt:lpstr>
      <vt:lpstr>Wingdings</vt:lpstr>
      <vt:lpstr>MLC-gold</vt:lpstr>
      <vt:lpstr>Welcome</vt:lpstr>
      <vt:lpstr>Course Details</vt:lpstr>
      <vt:lpstr>Auditors</vt:lpstr>
      <vt:lpstr>Grading Scheme</vt:lpstr>
      <vt:lpstr>Assignments – 30%</vt:lpstr>
      <vt:lpstr>Reference Material</vt:lpstr>
      <vt:lpstr>Course Website</vt:lpstr>
      <vt:lpstr>A Summary of To-Dos for You</vt:lpstr>
      <vt:lpstr>A Teaser</vt:lpstr>
      <vt:lpstr>What is the point of ML anyway?</vt:lpstr>
      <vt:lpstr>Machine Learning</vt:lpstr>
      <vt:lpstr>Machine Learning</vt:lpstr>
      <vt:lpstr>Machine Learning</vt:lpstr>
      <vt:lpstr>When to apply ML</vt:lpstr>
      <vt:lpstr>PowerPoint Presentation</vt:lpstr>
      <vt:lpstr>PowerPoint Presentation</vt:lpstr>
      <vt:lpstr>Authentication by Secret Questions</vt:lpstr>
      <vt:lpstr>Authentication by Secret Questions</vt:lpstr>
      <vt:lpstr>Physically Unclonable Functions</vt:lpstr>
      <vt:lpstr>A simple Multiplexer PUF</vt:lpstr>
      <vt:lpstr>Arbiter PUFs</vt:lpstr>
      <vt:lpstr>Arbiter PUFs</vt:lpstr>
      <vt:lpstr>Arbiter PUFs</vt:lpstr>
      <vt:lpstr>Some FAQs</vt:lpstr>
      <vt:lpstr>A Twist in the Tale</vt:lpstr>
      <vt:lpstr>A Twist in the Tale</vt:lpstr>
      <vt:lpstr>A Twist in the Tale</vt:lpstr>
      <vt:lpstr>A little bit of Math </vt:lpstr>
      <vt:lpstr>A little bit of Math </vt:lpstr>
      <vt:lpstr>Linear Models</vt:lpstr>
      <vt:lpstr>Linear/hyperplane Classifiers</vt:lpstr>
      <vt:lpstr>Stay Awesome!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Purushottam Kar</dc:creator>
  <cp:lastModifiedBy>Purushottam Kar</cp:lastModifiedBy>
  <cp:revision>117</cp:revision>
  <dcterms:created xsi:type="dcterms:W3CDTF">2022-07-29T07:41:01Z</dcterms:created>
  <dcterms:modified xsi:type="dcterms:W3CDTF">2023-05-19T13:31:58Z</dcterms:modified>
</cp:coreProperties>
</file>