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62" r:id="rId4"/>
    <p:sldId id="265" r:id="rId5"/>
    <p:sldId id="266" r:id="rId6"/>
    <p:sldId id="273" r:id="rId7"/>
    <p:sldId id="274" r:id="rId8"/>
    <p:sldId id="263" r:id="rId9"/>
    <p:sldId id="275" r:id="rId10"/>
    <p:sldId id="269" r:id="rId11"/>
    <p:sldId id="268" r:id="rId12"/>
    <p:sldId id="267" r:id="rId13"/>
    <p:sldId id="271" r:id="rId14"/>
    <p:sldId id="276" r:id="rId15"/>
    <p:sldId id="272" r:id="rId16"/>
    <p:sldId id="277" r:id="rId17"/>
    <p:sldId id="287" r:id="rId18"/>
    <p:sldId id="288" r:id="rId19"/>
    <p:sldId id="289" r:id="rId20"/>
    <p:sldId id="258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F2836-217B-48EB-BE69-F359BB24FB1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3FF9-04BA-462A-A1D9-30A62A0F1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4C37-5D25-4057-8C65-015A74FC18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2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3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0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2A35FFF-D822-4CBC-9CE8-2873AC068E2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4F70478-0BF7-4E0C-A998-0629838B9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02A-E869-AE53-62E8-B0CFE6BA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US" dirty="0"/>
              <a:t>Learning Linear Classifiers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8A88-BC39-F1BC-8730-1A8CD321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</a:t>
                </a:r>
                <a:r>
                  <a:rPr lang="en-US" dirty="0">
                    <a:latin typeface="+mj-lt"/>
                  </a:rPr>
                  <a:t>gives me the </a:t>
                </a:r>
                <a:r>
                  <a:rPr lang="en-US" i="1" dirty="0">
                    <a:latin typeface="+mj-lt"/>
                  </a:rPr>
                  <a:t>best</a:t>
                </a:r>
                <a:r>
                  <a:rPr lang="en-US" dirty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must satisfy these conditions</a:t>
                </a:r>
              </a:p>
              <a:p>
                <a:r>
                  <a:rPr lang="en-US" dirty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all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constraints is called the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feasible set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of 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Feasible set is empty!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6126241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19CA3A-7DE6-A667-D6EF-AC211FF66857}"/>
              </a:ext>
            </a:extLst>
          </p:cNvPr>
          <p:cNvGrpSpPr>
            <a:grpSpLocks noChangeAspect="1"/>
          </p:cNvGrpSpPr>
          <p:nvPr/>
        </p:nvGrpSpPr>
        <p:grpSpPr>
          <a:xfrm>
            <a:off x="4401419" y="2604651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B3B544-3079-E6F5-930B-507D567A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4A253B-250A-1CED-2AFE-E29C962B59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0721B29-0A30-395C-82C6-2AAC5804B4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A99FDB-5640-290B-AA0D-EB6E50B5CFB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to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Assume there do exist params that perfectly classify all train data</a:t>
                </a:r>
              </a:p>
              <a:p>
                <a:r>
                  <a:rPr lang="en-IN" dirty="0"/>
                  <a:t>Consider one such params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classification!</a:t>
                </a:r>
              </a:p>
              <a:p>
                <a:r>
                  <a:rPr lang="en-IN" dirty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  <a:solidFill>
            <a:schemeClr val="tx1"/>
          </a:solidFill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What if train data is </a:t>
              </a: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non-linearly</a:t>
              </a:r>
              <a:br>
                <a:rPr lang="en-IN" sz="2400" i="1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separable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N" sz="2400" dirty="0" err="1">
                  <a:solidFill>
                    <a:schemeClr val="bg1"/>
                  </a:solidFill>
                  <a:latin typeface="+mj-lt"/>
                </a:rPr>
                <a:t>i.e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no linear classifier can</a:t>
              </a:r>
              <a:br>
                <a:rPr lang="en-IN" sz="2400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perfectly classify it? For example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We will remove this assumption later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47B76-EADD-BFAD-9A1B-E2C07BC7E674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8DF662-E58C-D64F-323A-B6544288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0EA06-F6CE-5757-581D-95A7E80E5EC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84452B0-9935-4CA3-2015-A441B91052B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B9FBCF-5D9F-B0D1-8CA0-0C80D6F35F4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3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C-SVM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For </a:t>
                </a:r>
                <a:r>
                  <a:rPr lang="en-IN" i="1" dirty="0"/>
                  <a:t>linearly separable</a:t>
                </a:r>
                <a:r>
                  <a:rPr lang="en-IN" dirty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/>
              </a:p>
              <a:p>
                <a:r>
                  <a:rPr lang="en-IN" dirty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terms are called </a:t>
                </a:r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slack variables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They allow some data points to come close to the hyperplane or be misclassified altogether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prevents me from misusing the slack variables to learn a model that misclassifies every data point?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prevents us from misusing slack to artificially inflate the margin </a:t>
                </a: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Recall English phrase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853203-0EE4-758D-3817-BBE135B37DC2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F57516-53A5-C561-EB80-80279A9C1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C5B0B-D69E-35D8-2693-0B5861354D0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B6437B5-905E-0D6D-9BF7-2490A69E5F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2E863DF-6BF0-DF8A-87BA-82BEDF534D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C-SVM to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can further simplify the previous optimization problem</a:t>
                </a:r>
              </a:p>
              <a:p>
                <a:r>
                  <a:rPr lang="en-IN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in this case</a:t>
                </a:r>
              </a:p>
              <a:p>
                <a:r>
                  <a:rPr lang="en-IN" dirty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above is nothing but the popular hinge loss function!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Captures how well as a classifier classified a data point</a:t>
                </a:r>
              </a:p>
              <a:p>
                <a:r>
                  <a:rPr lang="en-IN" dirty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Note that hinge loss not only penalizes misclassification</a:t>
                </a:r>
                <a:br>
                  <a:rPr lang="en-IN" dirty="0"/>
                </a:br>
                <a:r>
                  <a:rPr lang="en-IN" dirty="0"/>
                  <a:t>but also correct classification if the data point gets</a:t>
                </a:r>
                <a:br>
                  <a:rPr lang="en-IN" dirty="0"/>
                </a:br>
                <a:r>
                  <a:rPr lang="en-IN" dirty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Calculus for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First order optimality Condition</a:t>
                </a:r>
              </a:p>
              <a:p>
                <a:pPr lvl="2"/>
                <a:r>
                  <a:rPr lang="en-IN" dirty="0"/>
                  <a:t>Exploits the fact that gradient must vanish at a local optimum</a:t>
                </a:r>
              </a:p>
              <a:p>
                <a:pPr lvl="2"/>
                <a:r>
                  <a:rPr lang="en-IN" dirty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/>
                  <a:t>Warning</a:t>
                </a:r>
                <a:r>
                  <a:rPr lang="en-IN" dirty="0"/>
                  <a:t>: works only for simple convex functions when there are no constraints</a:t>
                </a:r>
              </a:p>
              <a:p>
                <a:r>
                  <a:rPr lang="en-IN" b="1" dirty="0"/>
                  <a:t>To Do</a:t>
                </a:r>
                <a:r>
                  <a:rPr lang="en-IN" dirty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Example</a:t>
                </a:r>
                <a:r>
                  <a:rPr lang="en-IN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/>
                  <a:t> is </a:t>
                </a:r>
                <a:r>
                  <a:rPr lang="en-IN" i="0" dirty="0" err="1"/>
                  <a:t>cvx</a:t>
                </a:r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/>
                  <a:t> is global min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(GD)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Global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schemeClr val="bg1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 in GD for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/>
                  <a:t> </a:t>
                </a:r>
                <a:r>
                  <a:rPr lang="en-IN" i="0" dirty="0"/>
                  <a:t>as much as the gradient dictates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F05AE-CC82-E691-D9F3-AC2761E4A766}"/>
              </a:ext>
            </a:extLst>
          </p:cNvPr>
          <p:cNvGrpSpPr/>
          <p:nvPr/>
        </p:nvGrpSpPr>
        <p:grpSpPr>
          <a:xfrm>
            <a:off x="10879841" y="35568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9438C5-0DAA-8AF4-4E9D-9EC10E0F3DF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90E97A-2EC8-73BA-BC30-08895204F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77A6C0-6867-70FD-DBC2-D8F7EC75533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6F50287-6558-AE4D-39DF-1170D9E3FC5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EC4A73E-28A7-0E83-7B88-E256F86A9B6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Rectangular Callout 12">
            <a:extLst>
              <a:ext uri="{FF2B5EF4-FFF2-40B4-BE49-F238E27FC236}">
                <a16:creationId xmlns:a16="http://schemas.microsoft.com/office/drawing/2014/main" id="{59261D6D-FA8B-BE68-5888-C97322B7442B}"/>
              </a:ext>
            </a:extLst>
          </p:cNvPr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time!!</a:t>
                </a:r>
              </a:p>
              <a:p>
                <a:r>
                  <a:rPr lang="en-IN" b="1" dirty="0"/>
                  <a:t>Warning</a:t>
                </a:r>
                <a:r>
                  <a:rPr lang="en-IN" dirty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 we really need to spend so much time on just one update?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Especially in the beginning, when we are far away from the optimum!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7FEA5-CBAC-A0C6-7F82-CB0DB5EDA8A2}"/>
              </a:ext>
            </a:extLst>
          </p:cNvPr>
          <p:cNvGrpSpPr/>
          <p:nvPr/>
        </p:nvGrpSpPr>
        <p:grpSpPr>
          <a:xfrm>
            <a:off x="11009077" y="5672745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3960A7-F0E4-3AA2-007C-66814C2E23D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F43573-92B1-1555-014F-44AC941C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C7F32-CDE2-A83C-AD54-B1EB95D7879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6FC7F1-3284-CAA1-E7E0-A52F8F6450D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D48DB9-E1BF-C9B4-6F52-CB510BA181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Mini-batch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/>
                  <a:t>This is called </a:t>
                </a:r>
                <a:r>
                  <a:rPr lang="en-IN" i="1" dirty="0"/>
                  <a:t>variance</a:t>
                </a:r>
                <a:r>
                  <a:rPr lang="en-IN" dirty="0"/>
                  <a:t> (more on this later) but this</a:t>
                </a:r>
                <a:br>
                  <a:rPr lang="en-IN" dirty="0"/>
                </a:br>
                <a:r>
                  <a:rPr lang="en-IN" dirty="0"/>
                  <a:t>can slow down the SGD process – make it jittery</a:t>
                </a:r>
              </a:p>
              <a:p>
                <a:r>
                  <a:rPr lang="en-IN" dirty="0"/>
                  <a:t>One solution, choose more than one random point</a:t>
                </a:r>
              </a:p>
              <a:p>
                <a:r>
                  <a:rPr lang="en-IN" dirty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= </a:t>
                </a:r>
                <a:r>
                  <a:rPr lang="en-IN" i="1" dirty="0"/>
                  <a:t>mini batch size) </a:t>
                </a:r>
                <a:r>
                  <a:rPr lang="en-IN" dirty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/>
              </a:p>
              <a:p>
                <a:r>
                  <a:rPr lang="en-IN" dirty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/>
                  <a:t> time to execute MBSGD – more expensive than SGD</a:t>
                </a:r>
              </a:p>
              <a:p>
                <a:r>
                  <a:rPr lang="en-IN" dirty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to GD except only one coordinate is changed in a single step</a:t>
                </a:r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partial derivative</a:t>
                </a:r>
              </a:p>
              <a:p>
                <a:r>
                  <a:rPr lang="en-IN" b="1" dirty="0"/>
                  <a:t>CCD</a:t>
                </a:r>
                <a:r>
                  <a:rPr lang="en-IN" dirty="0"/>
                  <a:t>: choose coordinate cyclically</a:t>
                </a:r>
                <a:br>
                  <a:rPr lang="en-IN" dirty="0"/>
                </a:b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SCD</a:t>
                </a:r>
                <a:r>
                  <a:rPr lang="en-IN" dirty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randomly</a:t>
                </a:r>
              </a:p>
              <a:p>
                <a:r>
                  <a:rPr lang="en-IN" b="1" dirty="0"/>
                  <a:t>Block CD</a:t>
                </a:r>
                <a:r>
                  <a:rPr lang="en-IN" dirty="0"/>
                  <a:t>: choose a small set of</a:t>
                </a:r>
                <a:br>
                  <a:rPr lang="en-IN" dirty="0"/>
                </a:br>
                <a:r>
                  <a:rPr lang="en-IN" dirty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to update</a:t>
                </a:r>
              </a:p>
              <a:p>
                <a:r>
                  <a:rPr lang="en-IN" b="1" dirty="0" err="1"/>
                  <a:t>Randperm</a:t>
                </a:r>
                <a:r>
                  <a:rPr lang="en-IN" dirty="0"/>
                  <a:t>: permute coordinates</a:t>
                </a:r>
                <a:br>
                  <a:rPr lang="en-IN" dirty="0"/>
                </a:br>
                <a:r>
                  <a:rPr lang="en-IN" dirty="0"/>
                  <a:t>randomly and choose them in</a:t>
                </a:r>
                <a:br>
                  <a:rPr lang="en-IN" dirty="0"/>
                </a:br>
                <a:r>
                  <a:rPr lang="en-IN" dirty="0"/>
                  <a:t>that order. Once the list is over, choose a new random permutation and start over (very effective)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COORDINATE DESCENT</a:t>
                </a:r>
              </a:p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blipFill>
                <a:blip r:embed="rId3"/>
                <a:stretch>
                  <a:fillRect l="-2153" t="-1873" b="-50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Sometimes we are able to optimize completely along a given variable (even if constraints are there) – called coordinate minimization (CM)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It seems infinitely many classifiers perfectly classify the data. Which one should I choose?</a:t>
            </a:r>
          </a:p>
        </p:txBody>
      </p:sp>
      <p:sp>
        <p:nvSpPr>
          <p:cNvPr id="104" name="Rectangular Callout 103"/>
          <p:cNvSpPr/>
          <p:nvPr/>
        </p:nvSpPr>
        <p:spPr>
          <a:xfrm>
            <a:off x="1688941" y="5531585"/>
            <a:ext cx="4500309" cy="1100586"/>
          </a:xfrm>
          <a:prstGeom prst="wedgeRectCallout">
            <a:avLst>
              <a:gd name="adj1" fmla="val -64124"/>
              <a:gd name="adj2" fmla="val -4835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It is better to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select a model whose decision boundary passes very close to a training data point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Indeed! Such models would be very brittle and might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misclassify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test data (i.e. predict the wrong class), even those test data which look very similar to train data  </a:t>
            </a: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Fact</a:t>
                </a:r>
                <a:r>
                  <a:rPr lang="en-IN" dirty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b="1" dirty="0"/>
                  <a:t>Fact</a:t>
                </a:r>
                <a:r>
                  <a:rPr lang="en-IN" dirty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for a binary </a:t>
                </a:r>
                <a:r>
                  <a:rPr lang="en-IN" dirty="0" err="1"/>
                  <a:t>classfn</a:t>
                </a:r>
                <a:r>
                  <a:rPr lang="en-IN" dirty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want two things from a classifier</a:t>
                </a:r>
              </a:p>
              <a:p>
                <a:r>
                  <a:rPr lang="en-IN" b="1" dirty="0"/>
                  <a:t>Demand 1</a:t>
                </a:r>
                <a:r>
                  <a:rPr lang="en-IN" dirty="0"/>
                  <a:t>: classify every point correctly – how to ask this politely?</a:t>
                </a:r>
              </a:p>
              <a:p>
                <a:pPr lvl="2"/>
                <a:r>
                  <a:rPr lang="en-IN" dirty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Easier way: demand that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Demand 2</a:t>
                </a:r>
                <a:r>
                  <a:rPr lang="en-IN" dirty="0"/>
                  <a:t>: not let any data point come close to the boundary</a:t>
                </a:r>
              </a:p>
              <a:p>
                <a:pPr lvl="2"/>
                <a:r>
                  <a:rPr lang="en-IN" dirty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be as large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possible</a:t>
                </a:r>
              </a:p>
              <a:p>
                <a:r>
                  <a:rPr lang="en-IN" dirty="0"/>
                  <a:t>The mathematical way of writing this request is the 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This is known as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optimization problem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objective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lots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looks so complicated, how will I ever find a solution to this optimization problem?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Let us simplify this optimization 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E624F-E5BF-9447-95BB-711EC1007105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F65928-29D5-1004-440D-785D1229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9BECD1-DBFE-70E8-6B0D-B624784F516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C32C5F-4FD2-335E-48DE-743B10D8F64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58CE4C-32E0-0965-884B-89BC64A789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193</TotalTime>
  <Words>2391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</vt:lpstr>
      <vt:lpstr>Nexa Book</vt:lpstr>
      <vt:lpstr>Wingdings</vt:lpstr>
      <vt:lpstr>MLC-gold</vt:lpstr>
      <vt:lpstr>Learning Linear Classifiers</vt:lpstr>
      <vt:lpstr>Authentication by Secret Questions</vt:lpstr>
      <vt:lpstr>Physically Unclonable Functions</vt:lpstr>
      <vt:lpstr>Arbiter PUFs</vt:lpstr>
      <vt:lpstr>Arbiter PUFs</vt:lpstr>
      <vt:lpstr>Linear Models</vt:lpstr>
      <vt:lpstr>The “best” Linear Classifier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  <vt:lpstr>Use Calculus for Optimization</vt:lpstr>
      <vt:lpstr>Use Calculus for Optimization</vt:lpstr>
      <vt:lpstr>Gradient Descent (GD)</vt:lpstr>
      <vt:lpstr>Behind the scenes in GD for SVM</vt:lpstr>
      <vt:lpstr>Stochastic Gradient Method</vt:lpstr>
      <vt:lpstr>Mini-batch SGD</vt:lpstr>
      <vt:lpstr>Coordinate Descent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Linear Classifier</dc:title>
  <dc:creator>Purushottam Kar</dc:creator>
  <cp:lastModifiedBy>Purushottam Kar</cp:lastModifiedBy>
  <cp:revision>4</cp:revision>
  <dcterms:created xsi:type="dcterms:W3CDTF">2023-05-26T06:36:32Z</dcterms:created>
  <dcterms:modified xsi:type="dcterms:W3CDTF">2023-05-26T15:09:01Z</dcterms:modified>
</cp:coreProperties>
</file>