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58" r:id="rId4"/>
    <p:sldId id="287" r:id="rId5"/>
    <p:sldId id="305" r:id="rId6"/>
    <p:sldId id="301" r:id="rId7"/>
    <p:sldId id="302" r:id="rId8"/>
    <p:sldId id="303" r:id="rId9"/>
    <p:sldId id="304" r:id="rId10"/>
    <p:sldId id="259" r:id="rId11"/>
    <p:sldId id="260" r:id="rId12"/>
    <p:sldId id="293" r:id="rId13"/>
    <p:sldId id="279" r:id="rId14"/>
    <p:sldId id="280" r:id="rId15"/>
    <p:sldId id="264" r:id="rId16"/>
    <p:sldId id="281" r:id="rId17"/>
    <p:sldId id="282" r:id="rId18"/>
    <p:sldId id="283" r:id="rId19"/>
    <p:sldId id="284" r:id="rId20"/>
    <p:sldId id="285" r:id="rId21"/>
    <p:sldId id="270" r:id="rId22"/>
    <p:sldId id="294" r:id="rId23"/>
    <p:sldId id="286" r:id="rId24"/>
    <p:sldId id="295" r:id="rId25"/>
    <p:sldId id="296" r:id="rId26"/>
    <p:sldId id="297" r:id="rId27"/>
    <p:sldId id="298" r:id="rId28"/>
    <p:sldId id="299" r:id="rId29"/>
    <p:sldId id="30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accent5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 i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F1A3F32-81FF-43AE-9CCD-05411903AEE5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  <a:alpha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3F90BFE8-4EF1-4E09-AEF3-9A4D41FC4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490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92BA360-9028-CAFD-7CC9-7324784D2F72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rgbClr val="181818"/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F1A3F32-81FF-43AE-9CCD-05411903AEE5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F90BFE8-4EF1-4E09-AEF3-9A4D41FC4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548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554426D-A57D-2872-1A9B-D0880F57D575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A3F32-81FF-43AE-9CCD-05411903AEE5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0BFE8-4EF1-4E09-AEF3-9A4D41FC4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942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067CA42-BE57-73B7-7104-58F79FB47D27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A3F32-81FF-43AE-9CCD-05411903AEE5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0BFE8-4EF1-4E09-AEF3-9A4D41FC4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992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3008D5E-0784-C123-828D-9F77964573E8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A3F32-81FF-43AE-9CCD-05411903AEE5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0BFE8-4EF1-4E09-AEF3-9A4D41FC4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8050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7AA87C3-328D-727B-F67B-1E92C26B11DE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v"/>
              <a:defRPr sz="32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 sz="2800" i="0">
                <a:solidFill>
                  <a:schemeClr val="bg1"/>
                </a:solidFill>
              </a:defRPr>
            </a:lvl2pPr>
            <a:lvl3pPr marL="1257300" marR="0" indent="-34290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A3F32-81FF-43AE-9CCD-05411903AEE5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0BFE8-4EF1-4E09-AEF3-9A4D41FC432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253353" y="466165"/>
            <a:ext cx="259977" cy="5946282"/>
          </a:xfrm>
          <a:prstGeom prst="rect">
            <a:avLst/>
          </a:prstGeom>
          <a:solidFill>
            <a:srgbClr val="138BEA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16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F07FC2-A655-A2A7-54E6-0A7D9258F47B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1" y="1111623"/>
            <a:ext cx="5852160" cy="530082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5511" y="1111624"/>
            <a:ext cx="5852160" cy="530082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A3F32-81FF-43AE-9CCD-05411903AEE5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0BFE8-4EF1-4E09-AEF3-9A4D41FC4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73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F4C456E-7040-95FE-B22F-C17CC21C8A6E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852159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2" y="1879044"/>
            <a:ext cx="5852160" cy="452175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18112" y="1143997"/>
            <a:ext cx="58607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18112" y="1866373"/>
            <a:ext cx="5852160" cy="453442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A3F32-81FF-43AE-9CCD-05411903AEE5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0BFE8-4EF1-4E09-AEF3-9A4D41FC4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474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utr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4850" y="4424515"/>
            <a:ext cx="10782300" cy="894735"/>
          </a:xfrm>
        </p:spPr>
        <p:txBody>
          <a:bodyPr anchor="b">
            <a:noAutofit/>
          </a:bodyPr>
          <a:lstStyle>
            <a:lvl1pPr algn="ctr">
              <a:lnSpc>
                <a:spcPct val="80000"/>
              </a:lnSpc>
              <a:defRPr sz="5400" spc="-120" baseline="0">
                <a:solidFill>
                  <a:schemeClr val="accent5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4850" y="5319252"/>
            <a:ext cx="10782300" cy="533544"/>
          </a:xfrm>
        </p:spPr>
        <p:txBody>
          <a:bodyPr>
            <a:normAutofit/>
          </a:bodyPr>
          <a:lstStyle>
            <a:lvl1pPr marL="0" indent="0" algn="ctr">
              <a:buNone/>
              <a:defRPr sz="3200" i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F1A3F32-81FF-43AE-9CCD-05411903AEE5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  <a:alpha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3F90BFE8-4EF1-4E09-AEF3-9A4D41FC4324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DE5A13E-6B39-5EB9-018F-9DA365B4DF33}"/>
              </a:ext>
            </a:extLst>
          </p:cNvPr>
          <p:cNvSpPr>
            <a:spLocks noChangeAspect="1"/>
          </p:cNvSpPr>
          <p:nvPr/>
        </p:nvSpPr>
        <p:spPr>
          <a:xfrm>
            <a:off x="5181601" y="1446182"/>
            <a:ext cx="1828799" cy="18288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accent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>
              <a:solidFill>
                <a:srgbClr val="00206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C8EEE6-8976-851D-F510-207FC6D4CF21}"/>
              </a:ext>
            </a:extLst>
          </p:cNvPr>
          <p:cNvSpPr>
            <a:spLocks noChangeAspect="1"/>
          </p:cNvSpPr>
          <p:nvPr/>
        </p:nvSpPr>
        <p:spPr>
          <a:xfrm>
            <a:off x="7785731" y="1455326"/>
            <a:ext cx="3218688" cy="181051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848510-2F64-4D88-22C1-3FF7F2533D22}"/>
              </a:ext>
            </a:extLst>
          </p:cNvPr>
          <p:cNvSpPr>
            <a:spLocks noChangeAspect="1"/>
          </p:cNvSpPr>
          <p:nvPr/>
        </p:nvSpPr>
        <p:spPr>
          <a:xfrm>
            <a:off x="1187581" y="1455326"/>
            <a:ext cx="3218688" cy="181051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5973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26F2899-BB1A-C8A9-12B0-A07F6B33176A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A3F32-81FF-43AE-9CCD-05411903AEE5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0BFE8-4EF1-4E09-AEF3-9A4D41FC4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242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D07AB90-9728-28A7-0C31-273BFC645DFA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A3F32-81FF-43AE-9CCD-05411903AEE5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0BFE8-4EF1-4E09-AEF3-9A4D41FC4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613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A3F32-81FF-43AE-9CCD-05411903AEE5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3F90BFE8-4EF1-4E09-AEF3-9A4D41FC4324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906DB1-8C12-010E-62DB-3FD29C5810E0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515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10217797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71150" y="6412447"/>
            <a:ext cx="1382532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F1A3F32-81FF-43AE-9CCD-05411903AEE5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3F90BFE8-4EF1-4E09-AEF3-9A4D41FC4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233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5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32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32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800" i="1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381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5.png"/><Relationship Id="rId2" Type="http://schemas.openxmlformats.org/officeDocument/2006/relationships/tags" Target="../tags/tag2.xml"/><Relationship Id="rId16" Type="http://schemas.openxmlformats.org/officeDocument/2006/relationships/image" Target="../media/image11.png"/><Relationship Id="rId20" Type="http://schemas.openxmlformats.org/officeDocument/2006/relationships/image" Target="../media/image390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image" Target="../media/image7.png"/><Relationship Id="rId10" Type="http://schemas.openxmlformats.org/officeDocument/2006/relationships/tags" Target="../tags/tag10.xml"/><Relationship Id="rId19" Type="http://schemas.openxmlformats.org/officeDocument/2006/relationships/image" Target="../media/image13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1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5DE5E-142B-4CD3-C335-B6AFD73B3E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My first Solver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5E2E0B-701A-E886-2B9C-27BB61FFA8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0492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3257448" y="1973308"/>
            <a:ext cx="678149" cy="41866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Rectangle 45"/>
          <p:cNvSpPr/>
          <p:nvPr/>
        </p:nvSpPr>
        <p:spPr>
          <a:xfrm>
            <a:off x="2155624" y="2032188"/>
            <a:ext cx="781951" cy="35248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/>
          <p:cNvSpPr/>
          <p:nvPr/>
        </p:nvSpPr>
        <p:spPr>
          <a:xfrm>
            <a:off x="1375790" y="2531932"/>
            <a:ext cx="1593367" cy="35984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/>
              <a:lstStyle/>
              <a:p>
                <a:r>
                  <a:rPr lang="en-IN" b="1" dirty="0"/>
                  <a:t>Method 3</a:t>
                </a:r>
                <a:r>
                  <a:rPr lang="en-IN" dirty="0"/>
                  <a:t>: Creating a Dual Problem</a:t>
                </a:r>
              </a:p>
              <a:p>
                <a:pPr lvl="2"/>
                <a:r>
                  <a:rPr lang="en-IN" dirty="0"/>
                  <a:t>Suppose we wish to solve</a:t>
                </a:r>
                <a:br>
                  <a:rPr lang="en-IN" dirty="0"/>
                </a:br>
                <a:r>
                  <a:rPr lang="en-IN" dirty="0"/>
                  <a:t>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IN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𝒅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func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IN" b="0" dirty="0"/>
                  <a:t> </a:t>
                </a:r>
                <a:br>
                  <a:rPr lang="en-IN" b="0" dirty="0"/>
                </a:br>
                <a:r>
                  <a:rPr lang="en-IN" b="0" dirty="0" err="1"/>
                  <a:t>s.t.</a:t>
                </a:r>
                <a:r>
                  <a:rPr lang="en-IN" b="0" dirty="0"/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lang="en-IN" dirty="0"/>
              </a:p>
              <a:p>
                <a:pPr lvl="2"/>
                <a:r>
                  <a:rPr lang="en-IN" b="1" dirty="0"/>
                  <a:t>Trick</a:t>
                </a:r>
                <a:r>
                  <a:rPr lang="en-IN" dirty="0"/>
                  <a:t>: sneak this constraint into the objective</a:t>
                </a:r>
              </a:p>
              <a:p>
                <a:pPr lvl="2"/>
                <a:r>
                  <a:rPr lang="en-IN" dirty="0"/>
                  <a:t>Construct a </a:t>
                </a:r>
                <a:r>
                  <a:rPr lang="en-IN" i="0" dirty="0"/>
                  <a:t>barrier </a:t>
                </a:r>
                <a:r>
                  <a:rPr lang="en-IN" dirty="0"/>
                  <a:t>(indicator) </a:t>
                </a:r>
                <a:r>
                  <a:rPr lang="en-IN" dirty="0" err="1"/>
                  <a:t>fn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IN" dirty="0"/>
                  <a:t> so that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br>
                  <a:rPr lang="en-IN" b="0" dirty="0"/>
                </a:br>
                <a:r>
                  <a:rPr lang="en-IN" dirty="0"/>
                  <a:t>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IN" dirty="0"/>
                  <a:t> otherwise, and simply solve</a:t>
                </a:r>
              </a:p>
              <a:p>
                <a:pPr lvl="2"/>
                <a:r>
                  <a:rPr lang="en-IN" dirty="0"/>
                  <a:t>Easy to see that both problems have the same solution</a:t>
                </a:r>
              </a:p>
              <a:p>
                <a:pPr lvl="2"/>
                <a:r>
                  <a:rPr lang="en-IN" dirty="0"/>
                  <a:t>One very elegant way to construct such a barrier is the following</a:t>
                </a:r>
                <a:br>
                  <a:rPr lang="en-IN" dirty="0"/>
                </a:b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≥0</m:t>
                            </m:r>
                          </m:lim>
                        </m:limLow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func>
                  </m:oMath>
                </a14:m>
                <a:endParaRPr lang="en-IN" dirty="0"/>
              </a:p>
              <a:p>
                <a:r>
                  <a:rPr lang="en-IN" dirty="0"/>
                  <a:t>Thus, we want to solve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I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I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𝒅</m:t>
                                </m:r>
                              </m:sup>
                            </m:sSup>
                          </m:lim>
                        </m:limLow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e>
                                  <m:lim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≥0</m:t>
                                    </m:r>
                                  </m:lim>
                                </m:limLow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fNam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14"/>
                <a:stretch>
                  <a:fillRect l="-578" t="-2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Constrained Optimization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10</a:t>
            </a:fld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8185019" y="1973309"/>
            <a:ext cx="3409152" cy="1678680"/>
          </a:xfrm>
          <a:custGeom>
            <a:avLst/>
            <a:gdLst>
              <a:gd name="connsiteX0" fmla="*/ 1800519 w 2309567"/>
              <a:gd name="connsiteY0" fmla="*/ 0 h 1913641"/>
              <a:gd name="connsiteX1" fmla="*/ 0 w 2309567"/>
              <a:gd name="connsiteY1" fmla="*/ 490194 h 1913641"/>
              <a:gd name="connsiteX2" fmla="*/ 876693 w 2309567"/>
              <a:gd name="connsiteY2" fmla="*/ 1621410 h 1913641"/>
              <a:gd name="connsiteX3" fmla="*/ 1743959 w 2309567"/>
              <a:gd name="connsiteY3" fmla="*/ 1913641 h 1913641"/>
              <a:gd name="connsiteX4" fmla="*/ 2309567 w 2309567"/>
              <a:gd name="connsiteY4" fmla="*/ 480767 h 1913641"/>
              <a:gd name="connsiteX5" fmla="*/ 1800519 w 2309567"/>
              <a:gd name="connsiteY5" fmla="*/ 0 h 1913641"/>
              <a:gd name="connsiteX0" fmla="*/ 1800519 w 2309567"/>
              <a:gd name="connsiteY0" fmla="*/ 0 h 1913641"/>
              <a:gd name="connsiteX1" fmla="*/ 0 w 2309567"/>
              <a:gd name="connsiteY1" fmla="*/ 490194 h 1913641"/>
              <a:gd name="connsiteX2" fmla="*/ 220272 w 2309567"/>
              <a:gd name="connsiteY2" fmla="*/ 884739 h 1913641"/>
              <a:gd name="connsiteX3" fmla="*/ 1743959 w 2309567"/>
              <a:gd name="connsiteY3" fmla="*/ 1913641 h 1913641"/>
              <a:gd name="connsiteX4" fmla="*/ 2309567 w 2309567"/>
              <a:gd name="connsiteY4" fmla="*/ 480767 h 1913641"/>
              <a:gd name="connsiteX5" fmla="*/ 1800519 w 2309567"/>
              <a:gd name="connsiteY5" fmla="*/ 0 h 1913641"/>
              <a:gd name="connsiteX0" fmla="*/ 1800519 w 2901986"/>
              <a:gd name="connsiteY0" fmla="*/ 0 h 1506533"/>
              <a:gd name="connsiteX1" fmla="*/ 0 w 2901986"/>
              <a:gd name="connsiteY1" fmla="*/ 490194 h 1506533"/>
              <a:gd name="connsiteX2" fmla="*/ 220272 w 2901986"/>
              <a:gd name="connsiteY2" fmla="*/ 884739 h 1506533"/>
              <a:gd name="connsiteX3" fmla="*/ 2901986 w 2901986"/>
              <a:gd name="connsiteY3" fmla="*/ 1506533 h 1506533"/>
              <a:gd name="connsiteX4" fmla="*/ 2309567 w 2901986"/>
              <a:gd name="connsiteY4" fmla="*/ 480767 h 1506533"/>
              <a:gd name="connsiteX5" fmla="*/ 1800519 w 2901986"/>
              <a:gd name="connsiteY5" fmla="*/ 0 h 1506533"/>
              <a:gd name="connsiteX0" fmla="*/ 1580247 w 2681714"/>
              <a:gd name="connsiteY0" fmla="*/ 110775 h 1617308"/>
              <a:gd name="connsiteX1" fmla="*/ 733397 w 2681714"/>
              <a:gd name="connsiteY1" fmla="*/ 0 h 1617308"/>
              <a:gd name="connsiteX2" fmla="*/ 0 w 2681714"/>
              <a:gd name="connsiteY2" fmla="*/ 995514 h 1617308"/>
              <a:gd name="connsiteX3" fmla="*/ 2681714 w 2681714"/>
              <a:gd name="connsiteY3" fmla="*/ 1617308 h 1617308"/>
              <a:gd name="connsiteX4" fmla="*/ 2089295 w 2681714"/>
              <a:gd name="connsiteY4" fmla="*/ 591542 h 1617308"/>
              <a:gd name="connsiteX5" fmla="*/ 1580247 w 2681714"/>
              <a:gd name="connsiteY5" fmla="*/ 110775 h 1617308"/>
              <a:gd name="connsiteX0" fmla="*/ 1598825 w 2700292"/>
              <a:gd name="connsiteY0" fmla="*/ 113645 h 1620178"/>
              <a:gd name="connsiteX1" fmla="*/ 751975 w 2700292"/>
              <a:gd name="connsiteY1" fmla="*/ 2870 h 1620178"/>
              <a:gd name="connsiteX2" fmla="*/ 0 w 2700292"/>
              <a:gd name="connsiteY2" fmla="*/ 0 h 1620178"/>
              <a:gd name="connsiteX3" fmla="*/ 2700292 w 2700292"/>
              <a:gd name="connsiteY3" fmla="*/ 1620178 h 1620178"/>
              <a:gd name="connsiteX4" fmla="*/ 2107873 w 2700292"/>
              <a:gd name="connsiteY4" fmla="*/ 594412 h 1620178"/>
              <a:gd name="connsiteX5" fmla="*/ 1598825 w 2700292"/>
              <a:gd name="connsiteY5" fmla="*/ 113645 h 1620178"/>
              <a:gd name="connsiteX0" fmla="*/ 1598825 w 2700292"/>
              <a:gd name="connsiteY0" fmla="*/ 905605 h 2412138"/>
              <a:gd name="connsiteX1" fmla="*/ 956333 w 2700292"/>
              <a:gd name="connsiteY1" fmla="*/ 0 h 2412138"/>
              <a:gd name="connsiteX2" fmla="*/ 0 w 2700292"/>
              <a:gd name="connsiteY2" fmla="*/ 791960 h 2412138"/>
              <a:gd name="connsiteX3" fmla="*/ 2700292 w 2700292"/>
              <a:gd name="connsiteY3" fmla="*/ 2412138 h 2412138"/>
              <a:gd name="connsiteX4" fmla="*/ 2107873 w 2700292"/>
              <a:gd name="connsiteY4" fmla="*/ 1386372 h 2412138"/>
              <a:gd name="connsiteX5" fmla="*/ 1598825 w 2700292"/>
              <a:gd name="connsiteY5" fmla="*/ 905605 h 2412138"/>
              <a:gd name="connsiteX0" fmla="*/ 2162357 w 2700292"/>
              <a:gd name="connsiteY0" fmla="*/ 450032 h 2412138"/>
              <a:gd name="connsiteX1" fmla="*/ 956333 w 2700292"/>
              <a:gd name="connsiteY1" fmla="*/ 0 h 2412138"/>
              <a:gd name="connsiteX2" fmla="*/ 0 w 2700292"/>
              <a:gd name="connsiteY2" fmla="*/ 791960 h 2412138"/>
              <a:gd name="connsiteX3" fmla="*/ 2700292 w 2700292"/>
              <a:gd name="connsiteY3" fmla="*/ 2412138 h 2412138"/>
              <a:gd name="connsiteX4" fmla="*/ 2107873 w 2700292"/>
              <a:gd name="connsiteY4" fmla="*/ 1386372 h 2412138"/>
              <a:gd name="connsiteX5" fmla="*/ 2162357 w 2700292"/>
              <a:gd name="connsiteY5" fmla="*/ 450032 h 2412138"/>
              <a:gd name="connsiteX0" fmla="*/ 2162357 w 3129661"/>
              <a:gd name="connsiteY0" fmla="*/ 450032 h 2412138"/>
              <a:gd name="connsiteX1" fmla="*/ 956333 w 3129661"/>
              <a:gd name="connsiteY1" fmla="*/ 0 h 2412138"/>
              <a:gd name="connsiteX2" fmla="*/ 0 w 3129661"/>
              <a:gd name="connsiteY2" fmla="*/ 791960 h 2412138"/>
              <a:gd name="connsiteX3" fmla="*/ 2700292 w 3129661"/>
              <a:gd name="connsiteY3" fmla="*/ 2412138 h 2412138"/>
              <a:gd name="connsiteX4" fmla="*/ 3129661 w 3129661"/>
              <a:gd name="connsiteY4" fmla="*/ 1686856 h 2412138"/>
              <a:gd name="connsiteX5" fmla="*/ 2162357 w 3129661"/>
              <a:gd name="connsiteY5" fmla="*/ 450032 h 2412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29661" h="2412138">
                <a:moveTo>
                  <a:pt x="2162357" y="450032"/>
                </a:moveTo>
                <a:lnTo>
                  <a:pt x="956333" y="0"/>
                </a:lnTo>
                <a:lnTo>
                  <a:pt x="0" y="791960"/>
                </a:lnTo>
                <a:lnTo>
                  <a:pt x="2700292" y="2412138"/>
                </a:lnTo>
                <a:lnTo>
                  <a:pt x="3129661" y="1686856"/>
                </a:lnTo>
                <a:lnTo>
                  <a:pt x="2162357" y="450032"/>
                </a:lnTo>
                <a:close/>
              </a:path>
            </a:pathLst>
          </a:custGeom>
          <a:solidFill>
            <a:schemeClr val="accent4">
              <a:lumMod val="50000"/>
              <a:alpha val="25000"/>
            </a:schemeClr>
          </a:solidFill>
          <a:ln w="38100">
            <a:solidFill>
              <a:srgbClr val="2EC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8162395" y="1973309"/>
            <a:ext cx="3409152" cy="1678680"/>
          </a:xfrm>
          <a:custGeom>
            <a:avLst/>
            <a:gdLst>
              <a:gd name="connsiteX0" fmla="*/ 1800519 w 2309567"/>
              <a:gd name="connsiteY0" fmla="*/ 0 h 1913641"/>
              <a:gd name="connsiteX1" fmla="*/ 0 w 2309567"/>
              <a:gd name="connsiteY1" fmla="*/ 490194 h 1913641"/>
              <a:gd name="connsiteX2" fmla="*/ 876693 w 2309567"/>
              <a:gd name="connsiteY2" fmla="*/ 1621410 h 1913641"/>
              <a:gd name="connsiteX3" fmla="*/ 1743959 w 2309567"/>
              <a:gd name="connsiteY3" fmla="*/ 1913641 h 1913641"/>
              <a:gd name="connsiteX4" fmla="*/ 2309567 w 2309567"/>
              <a:gd name="connsiteY4" fmla="*/ 480767 h 1913641"/>
              <a:gd name="connsiteX5" fmla="*/ 1800519 w 2309567"/>
              <a:gd name="connsiteY5" fmla="*/ 0 h 1913641"/>
              <a:gd name="connsiteX0" fmla="*/ 1800519 w 2309567"/>
              <a:gd name="connsiteY0" fmla="*/ 0 h 1913641"/>
              <a:gd name="connsiteX1" fmla="*/ 0 w 2309567"/>
              <a:gd name="connsiteY1" fmla="*/ 490194 h 1913641"/>
              <a:gd name="connsiteX2" fmla="*/ 220272 w 2309567"/>
              <a:gd name="connsiteY2" fmla="*/ 884739 h 1913641"/>
              <a:gd name="connsiteX3" fmla="*/ 1743959 w 2309567"/>
              <a:gd name="connsiteY3" fmla="*/ 1913641 h 1913641"/>
              <a:gd name="connsiteX4" fmla="*/ 2309567 w 2309567"/>
              <a:gd name="connsiteY4" fmla="*/ 480767 h 1913641"/>
              <a:gd name="connsiteX5" fmla="*/ 1800519 w 2309567"/>
              <a:gd name="connsiteY5" fmla="*/ 0 h 1913641"/>
              <a:gd name="connsiteX0" fmla="*/ 1800519 w 2901986"/>
              <a:gd name="connsiteY0" fmla="*/ 0 h 1506533"/>
              <a:gd name="connsiteX1" fmla="*/ 0 w 2901986"/>
              <a:gd name="connsiteY1" fmla="*/ 490194 h 1506533"/>
              <a:gd name="connsiteX2" fmla="*/ 220272 w 2901986"/>
              <a:gd name="connsiteY2" fmla="*/ 884739 h 1506533"/>
              <a:gd name="connsiteX3" fmla="*/ 2901986 w 2901986"/>
              <a:gd name="connsiteY3" fmla="*/ 1506533 h 1506533"/>
              <a:gd name="connsiteX4" fmla="*/ 2309567 w 2901986"/>
              <a:gd name="connsiteY4" fmla="*/ 480767 h 1506533"/>
              <a:gd name="connsiteX5" fmla="*/ 1800519 w 2901986"/>
              <a:gd name="connsiteY5" fmla="*/ 0 h 1506533"/>
              <a:gd name="connsiteX0" fmla="*/ 1580247 w 2681714"/>
              <a:gd name="connsiteY0" fmla="*/ 110775 h 1617308"/>
              <a:gd name="connsiteX1" fmla="*/ 733397 w 2681714"/>
              <a:gd name="connsiteY1" fmla="*/ 0 h 1617308"/>
              <a:gd name="connsiteX2" fmla="*/ 0 w 2681714"/>
              <a:gd name="connsiteY2" fmla="*/ 995514 h 1617308"/>
              <a:gd name="connsiteX3" fmla="*/ 2681714 w 2681714"/>
              <a:gd name="connsiteY3" fmla="*/ 1617308 h 1617308"/>
              <a:gd name="connsiteX4" fmla="*/ 2089295 w 2681714"/>
              <a:gd name="connsiteY4" fmla="*/ 591542 h 1617308"/>
              <a:gd name="connsiteX5" fmla="*/ 1580247 w 2681714"/>
              <a:gd name="connsiteY5" fmla="*/ 110775 h 1617308"/>
              <a:gd name="connsiteX0" fmla="*/ 1598825 w 2700292"/>
              <a:gd name="connsiteY0" fmla="*/ 113645 h 1620178"/>
              <a:gd name="connsiteX1" fmla="*/ 751975 w 2700292"/>
              <a:gd name="connsiteY1" fmla="*/ 2870 h 1620178"/>
              <a:gd name="connsiteX2" fmla="*/ 0 w 2700292"/>
              <a:gd name="connsiteY2" fmla="*/ 0 h 1620178"/>
              <a:gd name="connsiteX3" fmla="*/ 2700292 w 2700292"/>
              <a:gd name="connsiteY3" fmla="*/ 1620178 h 1620178"/>
              <a:gd name="connsiteX4" fmla="*/ 2107873 w 2700292"/>
              <a:gd name="connsiteY4" fmla="*/ 594412 h 1620178"/>
              <a:gd name="connsiteX5" fmla="*/ 1598825 w 2700292"/>
              <a:gd name="connsiteY5" fmla="*/ 113645 h 1620178"/>
              <a:gd name="connsiteX0" fmla="*/ 1598825 w 2700292"/>
              <a:gd name="connsiteY0" fmla="*/ 905605 h 2412138"/>
              <a:gd name="connsiteX1" fmla="*/ 956333 w 2700292"/>
              <a:gd name="connsiteY1" fmla="*/ 0 h 2412138"/>
              <a:gd name="connsiteX2" fmla="*/ 0 w 2700292"/>
              <a:gd name="connsiteY2" fmla="*/ 791960 h 2412138"/>
              <a:gd name="connsiteX3" fmla="*/ 2700292 w 2700292"/>
              <a:gd name="connsiteY3" fmla="*/ 2412138 h 2412138"/>
              <a:gd name="connsiteX4" fmla="*/ 2107873 w 2700292"/>
              <a:gd name="connsiteY4" fmla="*/ 1386372 h 2412138"/>
              <a:gd name="connsiteX5" fmla="*/ 1598825 w 2700292"/>
              <a:gd name="connsiteY5" fmla="*/ 905605 h 2412138"/>
              <a:gd name="connsiteX0" fmla="*/ 2162357 w 2700292"/>
              <a:gd name="connsiteY0" fmla="*/ 450032 h 2412138"/>
              <a:gd name="connsiteX1" fmla="*/ 956333 w 2700292"/>
              <a:gd name="connsiteY1" fmla="*/ 0 h 2412138"/>
              <a:gd name="connsiteX2" fmla="*/ 0 w 2700292"/>
              <a:gd name="connsiteY2" fmla="*/ 791960 h 2412138"/>
              <a:gd name="connsiteX3" fmla="*/ 2700292 w 2700292"/>
              <a:gd name="connsiteY3" fmla="*/ 2412138 h 2412138"/>
              <a:gd name="connsiteX4" fmla="*/ 2107873 w 2700292"/>
              <a:gd name="connsiteY4" fmla="*/ 1386372 h 2412138"/>
              <a:gd name="connsiteX5" fmla="*/ 2162357 w 2700292"/>
              <a:gd name="connsiteY5" fmla="*/ 450032 h 2412138"/>
              <a:gd name="connsiteX0" fmla="*/ 2162357 w 3129661"/>
              <a:gd name="connsiteY0" fmla="*/ 450032 h 2412138"/>
              <a:gd name="connsiteX1" fmla="*/ 956333 w 3129661"/>
              <a:gd name="connsiteY1" fmla="*/ 0 h 2412138"/>
              <a:gd name="connsiteX2" fmla="*/ 0 w 3129661"/>
              <a:gd name="connsiteY2" fmla="*/ 791960 h 2412138"/>
              <a:gd name="connsiteX3" fmla="*/ 2700292 w 3129661"/>
              <a:gd name="connsiteY3" fmla="*/ 2412138 h 2412138"/>
              <a:gd name="connsiteX4" fmla="*/ 3129661 w 3129661"/>
              <a:gd name="connsiteY4" fmla="*/ 1686856 h 2412138"/>
              <a:gd name="connsiteX5" fmla="*/ 2162357 w 3129661"/>
              <a:gd name="connsiteY5" fmla="*/ 450032 h 2412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29661" h="2412138">
                <a:moveTo>
                  <a:pt x="2162357" y="450032"/>
                </a:moveTo>
                <a:lnTo>
                  <a:pt x="956333" y="0"/>
                </a:lnTo>
                <a:lnTo>
                  <a:pt x="0" y="791960"/>
                </a:lnTo>
                <a:lnTo>
                  <a:pt x="2700292" y="2412138"/>
                </a:lnTo>
                <a:lnTo>
                  <a:pt x="3129661" y="1686856"/>
                </a:lnTo>
                <a:lnTo>
                  <a:pt x="2162357" y="450032"/>
                </a:lnTo>
                <a:close/>
              </a:path>
            </a:pathLst>
          </a:custGeom>
          <a:solidFill>
            <a:srgbClr val="FF0000">
              <a:alpha val="25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9212921" y="-1365963"/>
            <a:ext cx="1308100" cy="3657600"/>
          </a:xfrm>
          <a:custGeom>
            <a:avLst/>
            <a:gdLst>
              <a:gd name="connsiteX0" fmla="*/ 0 w 1308100"/>
              <a:gd name="connsiteY0" fmla="*/ 3352800 h 3657600"/>
              <a:gd name="connsiteX1" fmla="*/ 1308100 w 1308100"/>
              <a:gd name="connsiteY1" fmla="*/ 3657600 h 3657600"/>
              <a:gd name="connsiteX2" fmla="*/ 1308100 w 1308100"/>
              <a:gd name="connsiteY2" fmla="*/ 0 h 3657600"/>
              <a:gd name="connsiteX3" fmla="*/ 19050 w 1308100"/>
              <a:gd name="connsiteY3" fmla="*/ 0 h 3657600"/>
              <a:gd name="connsiteX4" fmla="*/ 0 w 1308100"/>
              <a:gd name="connsiteY4" fmla="*/ 335280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8100" h="3657600">
                <a:moveTo>
                  <a:pt x="0" y="3352800"/>
                </a:moveTo>
                <a:lnTo>
                  <a:pt x="1308100" y="3657600"/>
                </a:lnTo>
                <a:lnTo>
                  <a:pt x="1308100" y="0"/>
                </a:lnTo>
                <a:lnTo>
                  <a:pt x="19050" y="0"/>
                </a:lnTo>
                <a:lnTo>
                  <a:pt x="0" y="3352800"/>
                </a:lnTo>
                <a:close/>
              </a:path>
            </a:pathLst>
          </a:custGeom>
          <a:solidFill>
            <a:srgbClr val="FF0000">
              <a:alpha val="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0521021" y="-1364318"/>
            <a:ext cx="1073150" cy="4514850"/>
          </a:xfrm>
          <a:custGeom>
            <a:avLst/>
            <a:gdLst>
              <a:gd name="connsiteX0" fmla="*/ 19050 w 1073150"/>
              <a:gd name="connsiteY0" fmla="*/ 3657600 h 4514850"/>
              <a:gd name="connsiteX1" fmla="*/ 1073150 w 1073150"/>
              <a:gd name="connsiteY1" fmla="*/ 4514850 h 4514850"/>
              <a:gd name="connsiteX2" fmla="*/ 1073150 w 1073150"/>
              <a:gd name="connsiteY2" fmla="*/ 0 h 4514850"/>
              <a:gd name="connsiteX3" fmla="*/ 0 w 1073150"/>
              <a:gd name="connsiteY3" fmla="*/ 0 h 4514850"/>
              <a:gd name="connsiteX4" fmla="*/ 19050 w 1073150"/>
              <a:gd name="connsiteY4" fmla="*/ 3657600 h 451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3150" h="4514850">
                <a:moveTo>
                  <a:pt x="19050" y="3657600"/>
                </a:moveTo>
                <a:lnTo>
                  <a:pt x="1073150" y="4514850"/>
                </a:lnTo>
                <a:lnTo>
                  <a:pt x="1073150" y="0"/>
                </a:lnTo>
                <a:lnTo>
                  <a:pt x="0" y="0"/>
                </a:lnTo>
                <a:lnTo>
                  <a:pt x="19050" y="3657600"/>
                </a:lnTo>
                <a:close/>
              </a:path>
            </a:pathLst>
          </a:custGeom>
          <a:solidFill>
            <a:srgbClr val="FF0000">
              <a:alpha val="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8158821" y="-1365963"/>
            <a:ext cx="1054100" cy="3917950"/>
          </a:xfrm>
          <a:custGeom>
            <a:avLst/>
            <a:gdLst>
              <a:gd name="connsiteX0" fmla="*/ 6350 w 1054100"/>
              <a:gd name="connsiteY0" fmla="*/ 3917950 h 3917950"/>
              <a:gd name="connsiteX1" fmla="*/ 1054100 w 1054100"/>
              <a:gd name="connsiteY1" fmla="*/ 3371850 h 3917950"/>
              <a:gd name="connsiteX2" fmla="*/ 1054100 w 1054100"/>
              <a:gd name="connsiteY2" fmla="*/ 0 h 3917950"/>
              <a:gd name="connsiteX3" fmla="*/ 0 w 1054100"/>
              <a:gd name="connsiteY3" fmla="*/ 6350 h 3917950"/>
              <a:gd name="connsiteX4" fmla="*/ 6350 w 1054100"/>
              <a:gd name="connsiteY4" fmla="*/ 3917950 h 391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4100" h="3917950">
                <a:moveTo>
                  <a:pt x="6350" y="3917950"/>
                </a:moveTo>
                <a:lnTo>
                  <a:pt x="1054100" y="3371850"/>
                </a:lnTo>
                <a:lnTo>
                  <a:pt x="1054100" y="0"/>
                </a:lnTo>
                <a:lnTo>
                  <a:pt x="0" y="6350"/>
                </a:lnTo>
                <a:cubicBezTo>
                  <a:pt x="2117" y="1310217"/>
                  <a:pt x="4233" y="2614083"/>
                  <a:pt x="6350" y="3917950"/>
                </a:cubicBezTo>
                <a:close/>
              </a:path>
            </a:pathLst>
          </a:custGeom>
          <a:solidFill>
            <a:srgbClr val="FF0000">
              <a:alpha val="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11111571" y="-1365963"/>
            <a:ext cx="482600" cy="5080000"/>
          </a:xfrm>
          <a:custGeom>
            <a:avLst/>
            <a:gdLst>
              <a:gd name="connsiteX0" fmla="*/ 8466 w 482600"/>
              <a:gd name="connsiteY0" fmla="*/ 5080000 h 5080000"/>
              <a:gd name="connsiteX1" fmla="*/ 482600 w 482600"/>
              <a:gd name="connsiteY1" fmla="*/ 4529667 h 5080000"/>
              <a:gd name="connsiteX2" fmla="*/ 482600 w 482600"/>
              <a:gd name="connsiteY2" fmla="*/ 0 h 5080000"/>
              <a:gd name="connsiteX3" fmla="*/ 0 w 482600"/>
              <a:gd name="connsiteY3" fmla="*/ 0 h 5080000"/>
              <a:gd name="connsiteX4" fmla="*/ 8466 w 482600"/>
              <a:gd name="connsiteY4" fmla="*/ 5080000 h 5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2600" h="5080000">
                <a:moveTo>
                  <a:pt x="8466" y="5080000"/>
                </a:moveTo>
                <a:lnTo>
                  <a:pt x="482600" y="4529667"/>
                </a:lnTo>
                <a:lnTo>
                  <a:pt x="482600" y="0"/>
                </a:lnTo>
                <a:lnTo>
                  <a:pt x="0" y="0"/>
                </a:lnTo>
                <a:lnTo>
                  <a:pt x="8466" y="5080000"/>
                </a:lnTo>
                <a:close/>
              </a:path>
            </a:pathLst>
          </a:custGeom>
          <a:solidFill>
            <a:srgbClr val="FF0000">
              <a:alpha val="2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4" idx="2"/>
          </p:cNvCxnSpPr>
          <p:nvPr/>
        </p:nvCxnSpPr>
        <p:spPr>
          <a:xfrm flipV="1">
            <a:off x="8162395" y="-1372399"/>
            <a:ext cx="13471" cy="389685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4" idx="3"/>
          </p:cNvCxnSpPr>
          <p:nvPr/>
        </p:nvCxnSpPr>
        <p:spPr>
          <a:xfrm flipH="1" flipV="1">
            <a:off x="11103049" y="-1365963"/>
            <a:ext cx="785" cy="50179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cxnSpLocks/>
            <a:stCxn id="14" idx="4"/>
            <a:endCxn id="16" idx="2"/>
          </p:cNvCxnSpPr>
          <p:nvPr/>
        </p:nvCxnSpPr>
        <p:spPr>
          <a:xfrm flipV="1">
            <a:off x="11571547" y="-1364318"/>
            <a:ext cx="22624" cy="45115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7" idx="2"/>
            <a:endCxn id="14" idx="1"/>
          </p:cNvCxnSpPr>
          <p:nvPr/>
        </p:nvCxnSpPr>
        <p:spPr>
          <a:xfrm flipH="1">
            <a:off x="9204132" y="-1365963"/>
            <a:ext cx="8789" cy="33392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5" idx="2"/>
            <a:endCxn id="14" idx="0"/>
          </p:cNvCxnSpPr>
          <p:nvPr/>
        </p:nvCxnSpPr>
        <p:spPr>
          <a:xfrm flipH="1">
            <a:off x="10517859" y="-1365963"/>
            <a:ext cx="3162" cy="365246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 23"/>
          <p:cNvSpPr/>
          <p:nvPr/>
        </p:nvSpPr>
        <p:spPr>
          <a:xfrm>
            <a:off x="8128602" y="-1405105"/>
            <a:ext cx="2935705" cy="5024388"/>
          </a:xfrm>
          <a:custGeom>
            <a:avLst/>
            <a:gdLst>
              <a:gd name="connsiteX0" fmla="*/ 0 w 2935705"/>
              <a:gd name="connsiteY0" fmla="*/ 3907857 h 5024388"/>
              <a:gd name="connsiteX1" fmla="*/ 0 w 2935705"/>
              <a:gd name="connsiteY1" fmla="*/ 0 h 5024388"/>
              <a:gd name="connsiteX2" fmla="*/ 2935705 w 2935705"/>
              <a:gd name="connsiteY2" fmla="*/ 38501 h 5024388"/>
              <a:gd name="connsiteX3" fmla="*/ 2935705 w 2935705"/>
              <a:gd name="connsiteY3" fmla="*/ 5024388 h 5024388"/>
              <a:gd name="connsiteX4" fmla="*/ 0 w 2935705"/>
              <a:gd name="connsiteY4" fmla="*/ 3907857 h 502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5705" h="5024388">
                <a:moveTo>
                  <a:pt x="0" y="3907857"/>
                </a:moveTo>
                <a:lnTo>
                  <a:pt x="0" y="0"/>
                </a:lnTo>
                <a:lnTo>
                  <a:pt x="2935705" y="38501"/>
                </a:lnTo>
                <a:lnTo>
                  <a:pt x="2935705" y="5024388"/>
                </a:lnTo>
                <a:lnTo>
                  <a:pt x="0" y="3907857"/>
                </a:lnTo>
                <a:close/>
              </a:path>
            </a:pathLst>
          </a:custGeom>
          <a:solidFill>
            <a:srgbClr val="FF0000">
              <a:alpha val="2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7492716" y="2111988"/>
            <a:ext cx="4542305" cy="1825631"/>
            <a:chOff x="7492716" y="1660121"/>
            <a:chExt cx="4542305" cy="1825631"/>
          </a:xfrm>
        </p:grpSpPr>
        <p:pic>
          <p:nvPicPr>
            <p:cNvPr id="26" name="Picture 25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2716" y="1932809"/>
              <a:ext cx="313655" cy="160028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6108" y="2473740"/>
              <a:ext cx="313655" cy="160028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7812" y="2819419"/>
              <a:ext cx="313655" cy="160028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52871" y="3325724"/>
              <a:ext cx="313655" cy="160028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21366" y="2162547"/>
              <a:ext cx="313655" cy="160028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64193" y="3188804"/>
              <a:ext cx="313655" cy="160028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81184" y="1864102"/>
              <a:ext cx="151493" cy="243243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7884" y="1660121"/>
              <a:ext cx="151493" cy="243243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07850" y="2186276"/>
              <a:ext cx="151493" cy="243243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3537" y="2021186"/>
              <a:ext cx="151493" cy="243243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0003" y="2491578"/>
              <a:ext cx="151493" cy="243243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1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2500" y="2606775"/>
              <a:ext cx="151493" cy="243243"/>
            </a:xfrm>
            <a:prstGeom prst="rect">
              <a:avLst/>
            </a:prstGeom>
          </p:spPr>
        </p:pic>
      </p:grpSp>
      <p:grpSp>
        <p:nvGrpSpPr>
          <p:cNvPr id="41" name="Group 40"/>
          <p:cNvGrpSpPr/>
          <p:nvPr/>
        </p:nvGrpSpPr>
        <p:grpSpPr>
          <a:xfrm>
            <a:off x="7529258" y="790200"/>
            <a:ext cx="2547217" cy="2247813"/>
            <a:chOff x="5422347" y="3765550"/>
            <a:chExt cx="1283253" cy="1132417"/>
          </a:xfrm>
          <a:solidFill>
            <a:schemeClr val="accent1">
              <a:lumMod val="50000"/>
            </a:schemeClr>
          </a:solidFill>
        </p:grpSpPr>
        <p:sp>
          <p:nvSpPr>
            <p:cNvPr id="42" name="Freeform 41"/>
            <p:cNvSpPr/>
            <p:nvPr/>
          </p:nvSpPr>
          <p:spPr>
            <a:xfrm>
              <a:off x="5427133" y="3894667"/>
              <a:ext cx="1278467" cy="1003300"/>
            </a:xfrm>
            <a:custGeom>
              <a:avLst/>
              <a:gdLst>
                <a:gd name="connsiteX0" fmla="*/ 0 w 1278467"/>
                <a:gd name="connsiteY0" fmla="*/ 4233 h 1003300"/>
                <a:gd name="connsiteX1" fmla="*/ 635000 w 1278467"/>
                <a:gd name="connsiteY1" fmla="*/ 1003300 h 1003300"/>
                <a:gd name="connsiteX2" fmla="*/ 1278467 w 1278467"/>
                <a:gd name="connsiteY2" fmla="*/ 0 h 1003300"/>
                <a:gd name="connsiteX0" fmla="*/ 0 w 1278467"/>
                <a:gd name="connsiteY0" fmla="*/ 4233 h 1003300"/>
                <a:gd name="connsiteX1" fmla="*/ 635000 w 1278467"/>
                <a:gd name="connsiteY1" fmla="*/ 1003300 h 1003300"/>
                <a:gd name="connsiteX2" fmla="*/ 1278467 w 1278467"/>
                <a:gd name="connsiteY2" fmla="*/ 0 h 1003300"/>
                <a:gd name="connsiteX0" fmla="*/ 0 w 1278467"/>
                <a:gd name="connsiteY0" fmla="*/ 4233 h 1003300"/>
                <a:gd name="connsiteX1" fmla="*/ 635000 w 1278467"/>
                <a:gd name="connsiteY1" fmla="*/ 1003300 h 1003300"/>
                <a:gd name="connsiteX2" fmla="*/ 1278467 w 1278467"/>
                <a:gd name="connsiteY2" fmla="*/ 0 h 1003300"/>
                <a:gd name="connsiteX0" fmla="*/ 0 w 1278467"/>
                <a:gd name="connsiteY0" fmla="*/ 4233 h 1003300"/>
                <a:gd name="connsiteX1" fmla="*/ 635000 w 1278467"/>
                <a:gd name="connsiteY1" fmla="*/ 1003300 h 1003300"/>
                <a:gd name="connsiteX2" fmla="*/ 1278467 w 1278467"/>
                <a:gd name="connsiteY2" fmla="*/ 0 h 100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8467" h="1003300">
                  <a:moveTo>
                    <a:pt x="0" y="4233"/>
                  </a:moveTo>
                  <a:cubicBezTo>
                    <a:pt x="88195" y="542219"/>
                    <a:pt x="421922" y="1004005"/>
                    <a:pt x="635000" y="1003300"/>
                  </a:cubicBezTo>
                  <a:cubicBezTo>
                    <a:pt x="848078" y="1002595"/>
                    <a:pt x="1143706" y="594431"/>
                    <a:pt x="1278467" y="0"/>
                  </a:cubicBezTo>
                </a:path>
              </a:pathLst>
            </a:custGeom>
            <a:grp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422347" y="3765550"/>
              <a:ext cx="1282700" cy="259826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2937575" y="1904682"/>
            <a:ext cx="1277607" cy="4997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537" y="5107405"/>
            <a:ext cx="1720892" cy="17208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ular Callout 49"/>
              <p:cNvSpPr/>
              <p:nvPr/>
            </p:nvSpPr>
            <p:spPr>
              <a:xfrm>
                <a:off x="3640580" y="4884807"/>
                <a:ext cx="6694242" cy="1342304"/>
              </a:xfrm>
              <a:prstGeom prst="wedgeRectCallout">
                <a:avLst>
                  <a:gd name="adj1" fmla="val 61870"/>
                  <a:gd name="adj2" fmla="val 49917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Same as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sz="3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sz="32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IN" sz="32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IN" sz="32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32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IN" sz="32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𝒅</m:t>
                                </m:r>
                              </m:sup>
                            </m:sSup>
                          </m:lim>
                        </m:limLow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limLow>
                              <m:limLowPr>
                                <m:ctrlP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sz="3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lim>
                            </m:limLow>
                            <m: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IN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3200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d>
                                <m: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IN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3200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IN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0" name="Rectangular Callout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0580" y="4884807"/>
                <a:ext cx="6694242" cy="1342304"/>
              </a:xfrm>
              <a:prstGeom prst="wedgeRectCallout">
                <a:avLst>
                  <a:gd name="adj1" fmla="val 61870"/>
                  <a:gd name="adj2" fmla="val 49917"/>
                </a:avLst>
              </a:prstGeom>
              <a:blipFill>
                <a:blip r:embed="rId18"/>
                <a:stretch>
                  <a:fillRect l="-1781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" name="Picture 50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7654" y="2897703"/>
            <a:ext cx="1794551" cy="17945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ular Callout 51"/>
              <p:cNvSpPr/>
              <p:nvPr/>
            </p:nvSpPr>
            <p:spPr>
              <a:xfrm>
                <a:off x="6637122" y="3435423"/>
                <a:ext cx="3391203" cy="1114453"/>
              </a:xfrm>
              <a:prstGeom prst="wedgeRectCallout">
                <a:avLst>
                  <a:gd name="adj1" fmla="val 78584"/>
                  <a:gd name="adj2" fmla="val 22658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Hmm … we still have a constraint here, but a very simple one i.e.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IN" sz="24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2" name="Rectangular Callout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7122" y="3435423"/>
                <a:ext cx="3391203" cy="1114453"/>
              </a:xfrm>
              <a:prstGeom prst="wedgeRectCallout">
                <a:avLst>
                  <a:gd name="adj1" fmla="val 78584"/>
                  <a:gd name="adj2" fmla="val 22658"/>
                </a:avLst>
              </a:prstGeom>
              <a:blipFill>
                <a:blip r:embed="rId20"/>
                <a:stretch>
                  <a:fillRect l="-1664" t="-6383" b="-13830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/>
          <p:cNvSpPr/>
          <p:nvPr/>
        </p:nvSpPr>
        <p:spPr>
          <a:xfrm>
            <a:off x="865695" y="2531931"/>
            <a:ext cx="2183944" cy="3598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3F56F86-8A9C-EA4C-F5BF-167D60320E85}"/>
              </a:ext>
            </a:extLst>
          </p:cNvPr>
          <p:cNvGrpSpPr>
            <a:grpSpLocks noChangeAspect="1"/>
          </p:cNvGrpSpPr>
          <p:nvPr/>
        </p:nvGrpSpPr>
        <p:grpSpPr>
          <a:xfrm>
            <a:off x="24507" y="1890120"/>
            <a:ext cx="1143000" cy="1143000"/>
            <a:chOff x="7020470" y="457533"/>
            <a:chExt cx="4572000" cy="4572000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BBD0C7F-0979-D17E-394B-1BED896C14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470" y="457533"/>
              <a:ext cx="4572000" cy="4572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01DCA0A-6D3F-A3D1-0168-C31D257F0562}"/>
                </a:ext>
              </a:extLst>
            </p:cNvPr>
            <p:cNvGrpSpPr/>
            <p:nvPr/>
          </p:nvGrpSpPr>
          <p:grpSpPr>
            <a:xfrm>
              <a:off x="8209190" y="1852901"/>
              <a:ext cx="2194560" cy="1280160"/>
              <a:chOff x="8209190" y="1852901"/>
              <a:chExt cx="2194560" cy="1280160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F1C08ED4-588B-166F-F5FF-688CA7D0A2C1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1F374A00-C5FD-5572-DA87-CD3403ACF36D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59" name="Rectangular Callout 58"/>
          <p:cNvSpPr/>
          <p:nvPr/>
        </p:nvSpPr>
        <p:spPr>
          <a:xfrm>
            <a:off x="1812134" y="1606992"/>
            <a:ext cx="3586928" cy="1100586"/>
          </a:xfrm>
          <a:prstGeom prst="wedgeRectCallout">
            <a:avLst>
              <a:gd name="adj1" fmla="val -74161"/>
              <a:gd name="adj2" fmla="val 44742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+mj-lt"/>
              </a:rPr>
              <a:t>Let us see how to handle multiple constraints and equality constraints</a:t>
            </a:r>
          </a:p>
        </p:txBody>
      </p:sp>
    </p:spTree>
    <p:extLst>
      <p:ext uri="{BB962C8B-B14F-4D97-AF65-F5344CB8AC3E}">
        <p14:creationId xmlns:p14="http://schemas.microsoft.com/office/powerpoint/2010/main" val="265690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0"/>
                            </p:stCondLst>
                            <p:childTnLst>
                              <p:par>
                                <p:cTn id="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6" grpId="0" animBg="1"/>
      <p:bldP spid="47" grpId="0" animBg="1"/>
      <p:bldP spid="3" grpId="0" uiExpand="1" build="p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4" grpId="0" animBg="1"/>
      <p:bldP spid="45" grpId="0" animBg="1"/>
      <p:bldP spid="50" grpId="0" animBg="1"/>
      <p:bldP spid="52" grpId="0" animBg="1"/>
      <p:bldP spid="60" grpId="0" animBg="1"/>
      <p:bldP spid="5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few </a:t>
            </a:r>
            <a:r>
              <a:rPr lang="en-IN" dirty="0" err="1"/>
              <a:t>Cleanup</a:t>
            </a:r>
            <a:r>
              <a:rPr lang="en-IN" dirty="0"/>
              <a:t>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b="1" dirty="0"/>
                  <a:t>Step 1</a:t>
                </a:r>
                <a:r>
                  <a:rPr lang="en-IN" dirty="0"/>
                  <a:t>: Convert your problem to a minimization problem</a:t>
                </a:r>
                <a:br>
                  <a:rPr lang="en-IN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func>
                    <m:r>
                      <a:rPr lang="en-IN" b="0" i="1" smtClean="0">
                        <a:latin typeface="Cambria Math" panose="02040503050406030204" pitchFamily="18" charset="0"/>
                      </a:rPr>
                      <m:t>→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func>
                  </m:oMath>
                </a14:m>
                <a:endParaRPr lang="en-IN" dirty="0"/>
              </a:p>
              <a:p>
                <a:r>
                  <a:rPr lang="en-IN" b="1" dirty="0"/>
                  <a:t>Step 2</a:t>
                </a:r>
                <a:r>
                  <a:rPr lang="en-IN" dirty="0"/>
                  <a:t>: Convert all inequality constraints to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IN" dirty="0"/>
                  <a:t> constraints</a:t>
                </a:r>
                <a:br>
                  <a:rPr lang="en-IN" dirty="0"/>
                </a:b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≥0→−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lang="en-IN" dirty="0"/>
              </a:p>
              <a:p>
                <a:r>
                  <a:rPr lang="en-IN" b="1" dirty="0"/>
                  <a:t>Step 3</a:t>
                </a:r>
                <a:r>
                  <a:rPr lang="en-IN" dirty="0"/>
                  <a:t>: Convert all equality constraints to two inequality constraints</a:t>
                </a:r>
                <a:br>
                  <a:rPr lang="en-IN" dirty="0"/>
                </a:b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=0→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≤0,−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lang="en-IN" dirty="0"/>
              </a:p>
              <a:p>
                <a:r>
                  <a:rPr lang="en-IN" b="1" dirty="0"/>
                  <a:t>Step 4</a:t>
                </a:r>
                <a:r>
                  <a:rPr lang="en-IN" dirty="0"/>
                  <a:t>: For each constraint we now have, introduce a new variable e.g. if we have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IN" dirty="0"/>
                  <a:t> inequality constraints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≤0,…,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IN" dirty="0"/>
                  <a:t>, introduce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IN" dirty="0"/>
                  <a:t> new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27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29076" y="4971303"/>
            <a:ext cx="1787788" cy="1787788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7191910" y="5173212"/>
            <a:ext cx="3123628" cy="1585879"/>
          </a:xfrm>
          <a:prstGeom prst="wedgeRectCallout">
            <a:avLst>
              <a:gd name="adj1" fmla="val 79185"/>
              <a:gd name="adj2" fmla="val 15653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These new variables are called </a:t>
            </a:r>
            <a:r>
              <a:rPr lang="en-IN" sz="2400" i="1" dirty="0">
                <a:solidFill>
                  <a:schemeClr val="bg1"/>
                </a:solidFill>
                <a:latin typeface="+mj-lt"/>
              </a:rPr>
              <a:t>dual variables </a:t>
            </a:r>
            <a:r>
              <a:rPr lang="en-IN" sz="2400" dirty="0">
                <a:solidFill>
                  <a:schemeClr val="bg1"/>
                </a:solidFill>
                <a:latin typeface="+mj-lt"/>
              </a:rPr>
              <a:t>or sometimes even called </a:t>
            </a:r>
            <a:r>
              <a:rPr lang="en-IN" sz="2400" i="1" dirty="0">
                <a:solidFill>
                  <a:schemeClr val="bg1"/>
                </a:solidFill>
                <a:latin typeface="+mj-lt"/>
              </a:rPr>
              <a:t>Lagrange multipliers</a:t>
            </a:r>
            <a:endParaRPr lang="en-IN" sz="24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C270BA9-DD4D-E6EC-206F-9C57A46DAB41}"/>
              </a:ext>
            </a:extLst>
          </p:cNvPr>
          <p:cNvGrpSpPr>
            <a:grpSpLocks noChangeAspect="1"/>
          </p:cNvGrpSpPr>
          <p:nvPr/>
        </p:nvGrpSpPr>
        <p:grpSpPr>
          <a:xfrm>
            <a:off x="264228" y="5685981"/>
            <a:ext cx="1143000" cy="1143000"/>
            <a:chOff x="7020470" y="457533"/>
            <a:chExt cx="4572000" cy="457200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2CCC01E-CFB0-8120-2D07-E56F699213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470" y="457533"/>
              <a:ext cx="4572000" cy="4572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93E3BE7-D424-6BE6-B763-FC367B7CDFEF}"/>
                </a:ext>
              </a:extLst>
            </p:cNvPr>
            <p:cNvGrpSpPr/>
            <p:nvPr/>
          </p:nvGrpSpPr>
          <p:grpSpPr>
            <a:xfrm>
              <a:off x="8209190" y="1852901"/>
              <a:ext cx="2194560" cy="1280160"/>
              <a:chOff x="8209190" y="1852901"/>
              <a:chExt cx="2194560" cy="1280160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39AB1C9-34CC-77CE-B945-44796E0D5A05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FD371C1F-7868-7A6B-3114-BCDB9D336881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ular Callout 14"/>
              <p:cNvSpPr/>
              <p:nvPr/>
            </p:nvSpPr>
            <p:spPr>
              <a:xfrm>
                <a:off x="1596403" y="5401727"/>
                <a:ext cx="5469949" cy="1357364"/>
              </a:xfrm>
              <a:prstGeom prst="wedgeRectCallout">
                <a:avLst>
                  <a:gd name="adj1" fmla="val -61748"/>
                  <a:gd name="adj2" fmla="val 37368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The variables of the original optimization problem, e.g. </a:t>
                </a:r>
                <a14:m>
                  <m:oMath xmlns:m="http://schemas.openxmlformats.org/officeDocument/2006/math">
                    <m:r>
                      <a:rPr lang="en-IN" sz="24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in this case, are called the </a:t>
                </a:r>
                <a:r>
                  <a:rPr lang="en-IN" sz="2400" i="1" dirty="0">
                    <a:solidFill>
                      <a:schemeClr val="bg1"/>
                    </a:solidFill>
                    <a:latin typeface="+mj-lt"/>
                  </a:rPr>
                  <a:t>primal variables</a:t>
                </a:r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 by comparison</a:t>
                </a:r>
                <a:endParaRPr lang="en-IN" sz="24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5" name="Rectangular Callout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403" y="5401727"/>
                <a:ext cx="5469949" cy="1357364"/>
              </a:xfrm>
              <a:prstGeom prst="wedgeRectCallout">
                <a:avLst>
                  <a:gd name="adj1" fmla="val -61748"/>
                  <a:gd name="adj2" fmla="val 37368"/>
                </a:avLst>
              </a:prstGeom>
              <a:blipFill>
                <a:blip r:embed="rId4"/>
                <a:stretch>
                  <a:fillRect r="-496" b="-2620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4708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54990" y="1111624"/>
                <a:ext cx="7598692" cy="4066551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𝛂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nary>
                  </m:oMath>
                </a14:m>
                <a:r>
                  <a:rPr lang="en-IN" dirty="0"/>
                  <a:t> called the </a:t>
                </a:r>
                <a:r>
                  <a:rPr lang="en-IN" i="1" dirty="0" err="1"/>
                  <a:t>Lagrangian</a:t>
                </a:r>
                <a:r>
                  <a:rPr lang="en-IN" dirty="0"/>
                  <a:t> of the problem</a:t>
                </a:r>
              </a:p>
              <a:p>
                <a:r>
                  <a:rPr lang="en-IN" dirty="0"/>
                  <a:t>If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IN" dirty="0"/>
                  <a:t> violates even one constraint, we have</a:t>
                </a:r>
                <a:br>
                  <a:rPr lang="en-IN" dirty="0"/>
                </a:br>
                <a14:m>
                  <m:oMath xmlns:m="http://schemas.openxmlformats.org/officeDocument/2006/math">
                    <m:limLow>
                      <m:limLow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eqArr>
                          <m:eqArr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</m:sSup>
                          </m:e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eqArr>
                      </m:lim>
                    </m:limLow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𝛂</m:t>
                            </m:r>
                          </m:e>
                        </m:d>
                      </m:e>
                    </m:d>
                    <m:r>
                      <a:rPr lang="en-IN" b="1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endParaRPr lang="en-IN" b="1" dirty="0"/>
              </a:p>
              <a:p>
                <a:r>
                  <a:rPr lang="en-IN" dirty="0"/>
                  <a:t>If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IN" dirty="0"/>
                  <a:t> satisfies every single constraint, we have</a:t>
                </a:r>
                <a:br>
                  <a:rPr lang="en-IN" dirty="0"/>
                </a:br>
                <a14:m>
                  <m:oMath xmlns:m="http://schemas.openxmlformats.org/officeDocument/2006/math">
                    <m:limLow>
                      <m:limLow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eqArr>
                          <m:eqArr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</m:sSup>
                          </m:e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eqArr>
                      </m:lim>
                    </m:limLow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𝛂</m:t>
                            </m:r>
                          </m:e>
                        </m:d>
                      </m:e>
                    </m:d>
                    <m:r>
                      <a:rPr lang="en-IN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54990" y="1111624"/>
                <a:ext cx="7598692" cy="4066551"/>
              </a:xfrm>
              <a:blipFill>
                <a:blip r:embed="rId2"/>
                <a:stretch>
                  <a:fillRect l="-882" t="-3298" r="-28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dirty="0" err="1"/>
              <a:t>Lagrangian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66656" y="1223578"/>
            <a:ext cx="885328" cy="46312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30393" y="1781903"/>
            <a:ext cx="3284061" cy="205589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10"/>
              <p:cNvSpPr txBox="1">
                <a:spLocks/>
              </p:cNvSpPr>
              <p:nvPr/>
            </p:nvSpPr>
            <p:spPr>
              <a:xfrm>
                <a:off x="428015" y="1111623"/>
                <a:ext cx="3624596" cy="2859740"/>
              </a:xfrm>
              <a:prstGeom prst="roundRect">
                <a:avLst>
                  <a:gd name="adj" fmla="val 5610"/>
                </a:avLst>
              </a:prstGeom>
              <a:ln w="28575">
                <a:solidFill>
                  <a:schemeClr val="accent6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85000"/>
                  </a:lnSpc>
                  <a:spcBef>
                    <a:spcPts val="1300"/>
                  </a:spcBef>
                  <a:buFont typeface="Arial" pitchFamily="34" charset="0"/>
                  <a:buChar char=" "/>
                  <a:defRPr sz="32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1pPr>
                <a:lvl2pPr marL="347472" indent="-3429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32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2pPr>
                <a:lvl3pPr marL="548640" indent="-54864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800" i="1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3pPr>
                <a:lvl4pPr marL="822960" indent="-82296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4pPr>
                <a:lvl5pPr marL="1097280" indent="-109728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5pPr>
                <a:lvl6pPr marL="12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4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6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8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I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lim>
                        </m:limLow>
                      </m:fName>
                      <m:e>
                        <m:r>
                          <a:rPr lang="en-I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func>
                  </m:oMath>
                </a14:m>
                <a:endParaRPr lang="en-US" dirty="0">
                  <a:solidFill>
                    <a:schemeClr val="bg1"/>
                  </a:solidFill>
                  <a:latin typeface="+mj-lt"/>
                </a:endParaRPr>
              </a:p>
              <a:p>
                <a:r>
                  <a:rPr lang="en-US" dirty="0" err="1">
                    <a:solidFill>
                      <a:schemeClr val="bg1"/>
                    </a:solidFill>
                    <a:latin typeface="+mj-lt"/>
                  </a:rPr>
                  <a:t>s.t.</a:t>
                </a:r>
                <a:r>
                  <a:rPr lang="en-US" dirty="0">
                    <a:solidFill>
                      <a:schemeClr val="bg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IN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lang="en-US" dirty="0">
                  <a:solidFill>
                    <a:schemeClr val="bg1"/>
                  </a:solidFill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  <a:latin typeface="+mj-lt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IN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I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br>
                  <a:rPr lang="en-IN" dirty="0">
                    <a:solidFill>
                      <a:schemeClr val="bg1"/>
                    </a:solidFill>
                    <a:latin typeface="+mj-lt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br>
                  <a:rPr lang="en-IN" b="0" dirty="0">
                    <a:solidFill>
                      <a:schemeClr val="bg1"/>
                    </a:solidFill>
                    <a:latin typeface="+mj-lt"/>
                  </a:rPr>
                </a:br>
                <a:r>
                  <a:rPr lang="en-IN" b="0" dirty="0">
                    <a:solidFill>
                      <a:schemeClr val="bg1"/>
                    </a:solidFill>
                    <a:latin typeface="+mj-lt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lang="en-IN" b="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8" name="Content Placeholder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015" y="1111623"/>
                <a:ext cx="3624596" cy="2859740"/>
              </a:xfrm>
              <a:prstGeom prst="roundRect">
                <a:avLst>
                  <a:gd name="adj" fmla="val 5610"/>
                </a:avLst>
              </a:prstGeom>
              <a:blipFill>
                <a:blip r:embed="rId3"/>
                <a:stretch>
                  <a:fillRect l="-167"/>
                </a:stretch>
              </a:blipFill>
              <a:ln w="28575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28015" y="4837126"/>
                <a:ext cx="7822134" cy="1861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IN" sz="3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IN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IN" sz="3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IN" sz="3600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en-IN" sz="36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IN" sz="36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36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IN" sz="36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𝒅</m:t>
                                  </m:r>
                                </m:sup>
                              </m:sSup>
                            </m:lim>
                          </m:limLow>
                          <m:r>
                            <a:rPr lang="en-IN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IN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limLow>
                                <m:limLowPr>
                                  <m:ctrlPr>
                                    <a:rPr lang="en-IN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 sz="36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eqArr>
                                    <m:eqArrPr>
                                      <m:ctrlPr>
                                        <a:rPr lang="en-IN" sz="3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IN" sz="3600" b="1" i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𝛂</m:t>
                                      </m:r>
                                      <m:r>
                                        <a:rPr lang="en-IN" sz="3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sSup>
                                        <m:sSupPr>
                                          <m:ctrlPr>
                                            <a:rPr lang="en-IN" sz="36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IN" sz="36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ℝ</m:t>
                                          </m:r>
                                        </m:e>
                                        <m:sup>
                                          <m:r>
                                            <a:rPr lang="en-IN" sz="36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sup>
                                      </m:sSup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IN" sz="36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3600" b="1" i="0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𝛂</m:t>
                                          </m:r>
                                        </m:e>
                                        <m:sub>
                                          <m:r>
                                            <a:rPr lang="en-IN" sz="36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  <m:r>
                                        <a:rPr lang="en-IN" sz="3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≥0</m:t>
                                      </m:r>
                                    </m:e>
                                  </m:eqArr>
                                </m:lim>
                              </m:limLow>
                              <m:r>
                                <a:rPr lang="en-IN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IN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IN" sz="3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3600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</m:d>
                                  <m:r>
                                    <a:rPr lang="en-IN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en-IN" sz="360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5"/>
                                        </m:rPr>
                                        <a:rPr lang="en-IN" sz="3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IN" sz="3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IN" sz="3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IN" sz="36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3600" b="1" i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𝛂</m:t>
                                          </m:r>
                                        </m:e>
                                        <m:sub>
                                          <m:r>
                                            <a:rPr lang="en-IN" sz="36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  <m:r>
                                        <a:rPr lang="en-IN" sz="3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IN" sz="3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3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IN" sz="3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IN" sz="3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IN" sz="3600" b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𝐱</m:t>
                                          </m:r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IN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015" y="4837126"/>
                <a:ext cx="7822134" cy="18610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107" y="4079989"/>
            <a:ext cx="1720892" cy="1720892"/>
          </a:xfrm>
          <a:prstGeom prst="rect">
            <a:avLst/>
          </a:prstGeom>
        </p:spPr>
      </p:pic>
      <p:sp>
        <p:nvSpPr>
          <p:cNvPr id="13" name="Rectangular Callout 12"/>
          <p:cNvSpPr/>
          <p:nvPr/>
        </p:nvSpPr>
        <p:spPr>
          <a:xfrm>
            <a:off x="6183706" y="3971363"/>
            <a:ext cx="3741260" cy="921246"/>
          </a:xfrm>
          <a:prstGeom prst="wedgeRectCallout">
            <a:avLst>
              <a:gd name="adj1" fmla="val 82523"/>
              <a:gd name="adj2" fmla="val 71519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This is just a nice way of rewriting the above problem</a:t>
            </a:r>
          </a:p>
        </p:txBody>
      </p:sp>
    </p:spTree>
    <p:extLst>
      <p:ext uri="{BB962C8B-B14F-4D97-AF65-F5344CB8AC3E}">
        <p14:creationId xmlns:p14="http://schemas.microsoft.com/office/powerpoint/2010/main" val="91557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uiExpand="1" build="p" animBg="1"/>
      <p:bldP spid="10" grpId="0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Dual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/>
              <a:lstStyle/>
              <a:p>
                <a:r>
                  <a:rPr lang="en-IN" dirty="0"/>
                  <a:t>The original optimization problem is also called the </a:t>
                </a:r>
                <a:r>
                  <a:rPr lang="en-IN" i="1" dirty="0"/>
                  <a:t>primal problem</a:t>
                </a:r>
                <a:endParaRPr lang="en-IN" dirty="0"/>
              </a:p>
              <a:p>
                <a:r>
                  <a:rPr lang="en-IN" dirty="0"/>
                  <a:t>Recall: variables of the original problem e.g.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IN" dirty="0"/>
                  <a:t> called </a:t>
                </a:r>
                <a:r>
                  <a:rPr lang="en-IN" i="1" dirty="0"/>
                  <a:t>primal variables</a:t>
                </a:r>
              </a:p>
              <a:p>
                <a:r>
                  <a:rPr lang="en-IN" dirty="0"/>
                  <a:t>Using the </a:t>
                </a:r>
                <a:r>
                  <a:rPr lang="en-IN" dirty="0" err="1"/>
                  <a:t>Lagrangian</a:t>
                </a:r>
                <a:r>
                  <a:rPr lang="en-IN" dirty="0"/>
                  <a:t>, we rewrote the primal problem as</a:t>
                </a:r>
                <a:br>
                  <a:rPr lang="en-IN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I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I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𝒅</m:t>
                                </m:r>
                              </m:sup>
                            </m:sSup>
                          </m:lim>
                        </m:limLow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limLow>
                              <m:limLow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eqArr>
                                  <m:eqArr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ℝ</m:t>
                                        </m:r>
                                      </m:e>
                                      <m: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p>
                                    </m:sSup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𝛂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≥0</m:t>
                                    </m:r>
                                  </m:e>
                                </m:eqArr>
                              </m:lim>
                            </m:limLow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d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𝛂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</m:d>
                                  </m:e>
                                </m:nary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IN" dirty="0"/>
              </a:p>
              <a:p>
                <a:r>
                  <a:rPr lang="en-IN" dirty="0"/>
                  <a:t>The dual problem is obtained by simply switching order of min/max</a:t>
                </a:r>
                <a:br>
                  <a:rPr lang="en-IN" dirty="0"/>
                </a:br>
                <a14:m>
                  <m:oMath xmlns:m="http://schemas.openxmlformats.org/officeDocument/2006/math">
                    <m:limLow>
                      <m:limLow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eqArr>
                          <m:eqArr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</m:sSup>
                          </m:e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eqArr>
                      </m:lim>
                    </m:limLow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limLow>
                              <m:limLow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IN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𝒅</m:t>
                                    </m:r>
                                  </m:sup>
                                </m:sSup>
                              </m:lim>
                            </m:limLow>
                            <m:d>
                              <m:dPr>
                                <m:begChr m:val="{"/>
                                <m:endChr m:val="}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d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𝛂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</m:d>
                                  </m:e>
                                </m:nary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IN" dirty="0"/>
              </a:p>
              <a:p>
                <a:r>
                  <a:rPr lang="en-IN" dirty="0"/>
                  <a:t>In some cases, the dual problem is easier to solve than the primal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2"/>
                <a:stretch>
                  <a:fillRect l="-578" t="-2545" r="-1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40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Duality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/>
              <a:lstStyle/>
              <a:p>
                <a:r>
                  <a:rPr lang="en-IN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acc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</m:acc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</m:oMath>
                </a14:m>
                <a:r>
                  <a:rPr lang="en-IN" dirty="0"/>
                  <a:t> be the solutions to the primal problem i.e.</a:t>
                </a:r>
                <a:br>
                  <a:rPr lang="en-IN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acc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p>
                        </m:sSup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e>
                            </m:acc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p>
                        </m:sSup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I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I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𝒅</m:t>
                                </m:r>
                              </m:sup>
                            </m:sSup>
                          </m:lim>
                        </m:limLow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limLow>
                              <m:limLow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arg</m:t>
                                </m:r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eqArr>
                                  <m:eqArr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ℝ</m:t>
                                        </m:r>
                                      </m:e>
                                      <m: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p>
                                    </m:sSup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𝛂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≥0</m:t>
                                    </m:r>
                                  </m:e>
                                </m:eqArr>
                              </m:lim>
                            </m:limLow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d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𝛂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</m:d>
                                  </m:e>
                                </m:nary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IN" dirty="0"/>
              </a:p>
              <a:p>
                <a:r>
                  <a:rPr lang="en-IN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acc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  <m:r>
                      <a:rPr lang="en-IN" i="1" dirty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</m:acc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IN" dirty="0"/>
                  <a:t> be the solutions to the dual problem i.e.</a:t>
                </a:r>
                <a:br>
                  <a:rPr lang="en-IN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acc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p>
                        </m:sSup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e>
                            </m:acc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p>
                        </m:sSup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arg</m:t>
                        </m:r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eqArr>
                          <m:eqArr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</m:sSup>
                          </m:e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eqArr>
                      </m:lim>
                    </m:limLow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limLow>
                              <m:limLow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arg</m:t>
                                </m:r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IN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𝒅</m:t>
                                    </m:r>
                                  </m:sup>
                                </m:sSup>
                              </m:lim>
                            </m:limLow>
                            <m:d>
                              <m:dPr>
                                <m:begChr m:val="{"/>
                                <m:endChr m:val="}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d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𝛂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</m:d>
                                  </m:e>
                                </m:nary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IN" dirty="0"/>
              </a:p>
              <a:p>
                <a:r>
                  <a:rPr lang="en-IN" b="1" dirty="0"/>
                  <a:t>Strong Duality</a:t>
                </a:r>
                <a:r>
                  <a:rPr lang="en-IN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acc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acc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IN" dirty="0"/>
                  <a:t>if the original problem is convex and “nice”</a:t>
                </a:r>
              </a:p>
              <a:p>
                <a:r>
                  <a:rPr lang="en-IN" b="1" dirty="0"/>
                  <a:t>Complementary Slackness</a:t>
                </a:r>
                <a:r>
                  <a:rPr lang="en-IN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</m:acc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bSup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acc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p>
                        </m:sSup>
                      </m:e>
                    </m:d>
                    <m:r>
                      <a:rPr lang="en-I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IN" dirty="0"/>
                  <a:t> for all constraints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IN" dirty="0"/>
              </a:p>
              <a:p>
                <a:r>
                  <a:rPr lang="en-IN" b="1" dirty="0"/>
                  <a:t>Note</a:t>
                </a:r>
                <a:r>
                  <a:rPr lang="en-IN" dirty="0"/>
                  <a:t>: not compl</a:t>
                </a:r>
                <a:r>
                  <a:rPr lang="en-IN" b="1" dirty="0">
                    <a:solidFill>
                      <a:srgbClr val="FF0000"/>
                    </a:solidFill>
                  </a:rPr>
                  <a:t>i</a:t>
                </a:r>
                <a:r>
                  <a:rPr lang="en-IN" dirty="0"/>
                  <a:t>mentary but compl</a:t>
                </a:r>
                <a:r>
                  <a:rPr lang="en-IN" b="1" dirty="0">
                    <a:solidFill>
                      <a:srgbClr val="FF0000"/>
                    </a:solidFill>
                  </a:rPr>
                  <a:t>e</a:t>
                </a:r>
                <a:r>
                  <a:rPr lang="en-IN" dirty="0"/>
                  <a:t>mentary </a:t>
                </a:r>
                <a:r>
                  <a:rPr lang="en-IN" dirty="0">
                    <a:sym typeface="Wingdings" panose="05000000000000000000" pitchFamily="2" charset="2"/>
                  </a:rPr>
                  <a:t>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2"/>
                <a:stretch>
                  <a:fillRect l="-578" t="-2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675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Hard SVM without </a:t>
            </a:r>
            <a:r>
              <a:rPr lang="en-IN"/>
              <a:t>a bias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30082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Sup>
                          <m:sSub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d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func>
                  </m:oMath>
                </a14:m>
                <a:r>
                  <a:rPr lang="en-IN" dirty="0"/>
                  <a:t> such that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IN" dirty="0"/>
                  <a:t> for all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/>
                  <a:t> constraints so we need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/>
                  <a:t> dual variables i.e.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𝛂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IN" dirty="0"/>
              </a:p>
              <a:p>
                <a:r>
                  <a:rPr lang="en-IN" b="1" dirty="0" err="1"/>
                  <a:t>Lagrangian</a:t>
                </a:r>
                <a:r>
                  <a:rPr lang="en-IN" dirty="0"/>
                  <a:t>: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𝐰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𝛂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b="0" i="0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IN" dirty="0"/>
              </a:p>
              <a:p>
                <a:r>
                  <a:rPr lang="en-IN" b="1" dirty="0"/>
                  <a:t>Primal problem</a:t>
                </a:r>
                <a:r>
                  <a:rPr lang="en-IN" dirty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argmin</m:t>
                            </m:r>
                          </m:e>
                          <m:lim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I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I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𝒅</m:t>
                                </m:r>
                              </m:sup>
                            </m:sSup>
                          </m:lim>
                        </m:limLow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limLow>
                              <m:limLow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argmax</m:t>
                                </m:r>
                              </m:e>
                              <m:lim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lim>
                            </m:limLow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Sup>
                                  <m:sSub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𝛂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</a:rPr>
                                              <m:t>𝐰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⊤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nary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IN" dirty="0"/>
              </a:p>
              <a:p>
                <a:r>
                  <a:rPr lang="en-IN" b="1" dirty="0"/>
                  <a:t>Dual problem</a:t>
                </a:r>
                <a:r>
                  <a:rPr lang="en-IN" dirty="0"/>
                  <a:t>: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lim>
                        <m:r>
                          <a:rPr lang="en-IN" b="1">
                            <a:latin typeface="Cambria Math" panose="02040503050406030204" pitchFamily="18" charset="0"/>
                          </a:rPr>
                          <m:t>𝛂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≥0</m:t>
                        </m:r>
                      </m:lim>
                    </m:limLow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limLow>
                              <m:limLow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argmin</m:t>
                                </m:r>
                              </m:e>
                              <m:lim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IN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𝒅</m:t>
                                    </m:r>
                                  </m:sup>
                                </m:sSup>
                              </m:lim>
                            </m:limLow>
                            <m:d>
                              <m:dPr>
                                <m:begChr m:val="{"/>
                                <m:endChr m:val="}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Sup>
                                  <m:sSub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𝛂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</a:rPr>
                                              <m:t>𝐰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⊤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nary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IN" dirty="0"/>
              </a:p>
              <a:p>
                <a:r>
                  <a:rPr lang="en-IN" dirty="0"/>
                  <a:t>The dual problem can be greatly simplified!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300823"/>
              </a:xfrm>
              <a:blipFill>
                <a:blip r:embed="rId2"/>
                <a:stretch>
                  <a:fillRect l="-562" t="-9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26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Simplifying the Dual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Note that the inner problem in the dual problem is</a:t>
                </a:r>
              </a:p>
              <a:p>
                <a14:m>
                  <m:oMath xmlns:m="http://schemas.openxmlformats.org/officeDocument/2006/math">
                    <m:limLow>
                      <m:limLow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lim>
                        <m:r>
                          <a:rPr lang="en-IN" b="1">
                            <a:latin typeface="Cambria Math" panose="02040503050406030204" pitchFamily="18" charset="0"/>
                          </a:rPr>
                          <m:t>𝛂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≥0</m:t>
                        </m:r>
                      </m:lim>
                    </m:limLow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limLow>
                              <m:limLow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argmin</m:t>
                                </m:r>
                              </m:e>
                              <m:lim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IN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𝒅</m:t>
                                    </m:r>
                                  </m:sup>
                                </m:sSup>
                              </m:lim>
                            </m:limLow>
                            <m:d>
                              <m:dPr>
                                <m:begChr m:val="{"/>
                                <m:endChr m:val="}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Sup>
                                  <m:sSub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𝛂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</a:rPr>
                                              <m:t>𝐰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⊤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nary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IN" dirty="0"/>
              </a:p>
              <a:p>
                <a:r>
                  <a:rPr lang="en-IN" dirty="0"/>
                  <a:t>Since this is an unconstrained problem with a convex and differentiable objective, we can apply first order optimality to solve it completely </a:t>
                </a:r>
                <a:r>
                  <a:rPr lang="en-IN" dirty="0">
                    <a:sym typeface="Wingdings" panose="05000000000000000000" pitchFamily="2" charset="2"/>
                  </a:rPr>
                  <a:t></a:t>
                </a:r>
              </a:p>
              <a:p>
                <a:r>
                  <a:rPr lang="en-IN" dirty="0">
                    <a:sym typeface="Wingdings" panose="05000000000000000000" pitchFamily="2" charset="2"/>
                  </a:rPr>
                  <a:t>If we set the gradient to zero, we will get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IN" dirty="0"/>
              </a:p>
              <a:p>
                <a:r>
                  <a:rPr lang="en-IN" dirty="0"/>
                  <a:t>Substituting this back in the dual problem we get</a:t>
                </a:r>
              </a:p>
              <a:p>
                <a14:m>
                  <m:oMath xmlns:m="http://schemas.openxmlformats.org/officeDocument/2006/math">
                    <m:limLow>
                      <m:limLow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lim>
                        <m:r>
                          <a:rPr lang="en-IN" b="1">
                            <a:latin typeface="Cambria Math" panose="02040503050406030204" pitchFamily="18" charset="0"/>
                          </a:rPr>
                          <m:t>𝛂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≥0</m:t>
                        </m:r>
                      </m:lim>
                    </m:limLow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nary>
                            <m:d>
                              <m:dPr>
                                <m:begChr m:val="⟨"/>
                                <m:endChr m:val="⟩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e>
                    </m:d>
                  </m:oMath>
                </a14:m>
                <a:endParaRPr lang="en-IN" dirty="0"/>
              </a:p>
              <a:p>
                <a:r>
                  <a:rPr lang="en-IN" dirty="0"/>
                  <a:t>This is actually the problem several solvers (e.g. </a:t>
                </a:r>
                <a:r>
                  <a:rPr lang="en-IN" dirty="0" err="1"/>
                  <a:t>libsvm</a:t>
                </a:r>
                <a:r>
                  <a:rPr lang="en-IN" dirty="0"/>
                  <a:t>, </a:t>
                </a:r>
                <a:r>
                  <a:rPr lang="en-IN" dirty="0" err="1"/>
                  <a:t>sklearn</a:t>
                </a:r>
                <a:r>
                  <a:rPr lang="en-IN" dirty="0"/>
                  <a:t>) solve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  <a:blipFill>
                <a:blip r:embed="rId2"/>
                <a:stretch>
                  <a:fillRect l="-562" t="-2545" r="-14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262" y="305492"/>
            <a:ext cx="1720892" cy="17208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ular Callout 5"/>
              <p:cNvSpPr/>
              <p:nvPr/>
            </p:nvSpPr>
            <p:spPr>
              <a:xfrm>
                <a:off x="6689441" y="167369"/>
                <a:ext cx="3740476" cy="1268141"/>
              </a:xfrm>
              <a:prstGeom prst="wedgeRectCallout">
                <a:avLst>
                  <a:gd name="adj1" fmla="val 76740"/>
                  <a:gd name="adj2" fmla="val 56012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Once you get optimal values of </a:t>
                </a:r>
                <a14:m>
                  <m:oMath xmlns:m="http://schemas.openxmlformats.org/officeDocument/2006/math">
                    <m:r>
                      <a:rPr lang="en-IN" sz="24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𝛂</m:t>
                    </m:r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, use </a:t>
                </a:r>
                <a14:m>
                  <m:oMath xmlns:m="http://schemas.openxmlformats.org/officeDocument/2006/math">
                    <m:r>
                      <a:rPr lang="en-IN" sz="2400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 to get optimal value of </a:t>
                </a:r>
                <a14:m>
                  <m:oMath xmlns:m="http://schemas.openxmlformats.org/officeDocument/2006/math">
                    <m:r>
                      <a:rPr lang="en-IN" sz="24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endParaRPr lang="en-IN" sz="24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Rectangular Callou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9441" y="167369"/>
                <a:ext cx="3740476" cy="1268141"/>
              </a:xfrm>
              <a:prstGeom prst="wedgeRectCallout">
                <a:avLst>
                  <a:gd name="adj1" fmla="val 76740"/>
                  <a:gd name="adj2" fmla="val 56012"/>
                </a:avLst>
              </a:prstGeom>
              <a:blipFill>
                <a:blip r:embed="rId4"/>
                <a:stretch>
                  <a:fillRect l="-1019" b="-881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369871" y="1613043"/>
            <a:ext cx="1746606" cy="1263721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9097032" y="1613043"/>
            <a:ext cx="262725" cy="1263721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8919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Support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092841"/>
                <a:ext cx="11600328" cy="5300823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Recall: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for every data point</a:t>
                </a:r>
              </a:p>
              <a:p>
                <a:r>
                  <a:rPr lang="en-IN" dirty="0"/>
                  <a:t>After solving the dual problem, the data</a:t>
                </a:r>
                <a:br>
                  <a:rPr lang="en-IN" dirty="0"/>
                </a:br>
                <a:r>
                  <a:rPr lang="en-IN" dirty="0"/>
                  <a:t>points for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IN" dirty="0"/>
                  <a:t>: </a:t>
                </a:r>
                <a:r>
                  <a:rPr lang="en-IN" b="1" dirty="0"/>
                  <a:t>Support Vectors</a:t>
                </a:r>
              </a:p>
              <a:p>
                <a:r>
                  <a:rPr lang="en-IN" dirty="0"/>
                  <a:t>Usually we have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/>
                  <a:t> support vectors</a:t>
                </a:r>
              </a:p>
              <a:p>
                <a:r>
                  <a:rPr lang="en-IN" b="1" dirty="0"/>
                  <a:t>Recall</a:t>
                </a:r>
                <a:r>
                  <a:rPr lang="en-IN" dirty="0"/>
                  <a:t>: complementary slackness tells us that</a:t>
                </a:r>
                <a:br>
                  <a:rPr lang="en-IN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dirty="0"/>
                  <a:t> i.e. only those data points</a:t>
                </a:r>
                <a:br>
                  <a:rPr lang="en-IN" dirty="0"/>
                </a:br>
                <a:r>
                  <a:rPr lang="en-IN" dirty="0"/>
                  <a:t>can become SVs for which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IN" dirty="0"/>
                  <a:t> i.e. at margin</a:t>
                </a:r>
              </a:p>
              <a:p>
                <a:r>
                  <a:rPr lang="en-IN" dirty="0"/>
                  <a:t>The reason these are called </a:t>
                </a:r>
                <a:r>
                  <a:rPr lang="en-IN" i="1" dirty="0"/>
                  <a:t>support</a:t>
                </a:r>
                <a:r>
                  <a:rPr lang="en-IN" dirty="0"/>
                  <a:t> vectors has to do with a mechanical interpretation of these objects – need to look at CSVM to understand that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092841"/>
                <a:ext cx="11600328" cy="5300823"/>
              </a:xfrm>
              <a:blipFill>
                <a:blip r:embed="rId2"/>
                <a:stretch>
                  <a:fillRect l="-578" t="-2759" r="-15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/>
          <p:cNvGrpSpPr/>
          <p:nvPr/>
        </p:nvGrpSpPr>
        <p:grpSpPr>
          <a:xfrm>
            <a:off x="7884086" y="1378823"/>
            <a:ext cx="4214199" cy="2105465"/>
            <a:chOff x="7748243" y="3817704"/>
            <a:chExt cx="4214199" cy="2105465"/>
          </a:xfrm>
        </p:grpSpPr>
        <p:sp>
          <p:nvSpPr>
            <p:cNvPr id="28" name="Oval 27"/>
            <p:cNvSpPr/>
            <p:nvPr/>
          </p:nvSpPr>
          <p:spPr>
            <a:xfrm>
              <a:off x="7748243" y="4263962"/>
              <a:ext cx="311085" cy="3110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8330067" y="3890424"/>
              <a:ext cx="311085" cy="3110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8483843" y="4501216"/>
              <a:ext cx="311085" cy="3110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7800857" y="5117698"/>
              <a:ext cx="311085" cy="3110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8782714" y="5198866"/>
              <a:ext cx="311085" cy="3110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9423906" y="4057509"/>
              <a:ext cx="311085" cy="3110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9998788" y="5612084"/>
              <a:ext cx="311085" cy="311085"/>
            </a:xfrm>
            <a:prstGeom prst="ellipse">
              <a:avLst/>
            </a:pr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0426872" y="4809033"/>
              <a:ext cx="311085" cy="311085"/>
            </a:xfrm>
            <a:prstGeom prst="ellipse">
              <a:avLst/>
            </a:pr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10992083" y="3817704"/>
              <a:ext cx="311085" cy="311085"/>
            </a:xfrm>
            <a:prstGeom prst="ellipse">
              <a:avLst/>
            </a:pr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10737957" y="5482698"/>
              <a:ext cx="311085" cy="311085"/>
            </a:xfrm>
            <a:prstGeom prst="ellipse">
              <a:avLst/>
            </a:pr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11651357" y="4809033"/>
              <a:ext cx="311085" cy="311085"/>
            </a:xfrm>
            <a:prstGeom prst="ellipse">
              <a:avLst/>
            </a:pr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11319120" y="4355715"/>
              <a:ext cx="311085" cy="311085"/>
            </a:xfrm>
            <a:prstGeom prst="ellipse">
              <a:avLst/>
            </a:pr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0" name="Straight Connector 39"/>
          <p:cNvCxnSpPr/>
          <p:nvPr/>
        </p:nvCxnSpPr>
        <p:spPr>
          <a:xfrm flipH="1">
            <a:off x="9115544" y="785234"/>
            <a:ext cx="1913798" cy="331479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8523413" y="602671"/>
            <a:ext cx="1869546" cy="3238148"/>
          </a:xfrm>
          <a:prstGeom prst="line">
            <a:avLst/>
          </a:prstGeom>
          <a:ln w="1905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9651397" y="1092841"/>
            <a:ext cx="1885858" cy="3266403"/>
          </a:xfrm>
          <a:prstGeom prst="line">
            <a:avLst/>
          </a:prstGeom>
          <a:ln w="1905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0013446" y="1294240"/>
            <a:ext cx="528727" cy="312845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0042034" y="2508525"/>
            <a:ext cx="496755" cy="311085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 rot="1709870">
            <a:off x="7571440" y="444576"/>
            <a:ext cx="1574526" cy="297606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 rot="1709870">
            <a:off x="10777282" y="1657825"/>
            <a:ext cx="1035994" cy="297606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ular Callout 46"/>
          <p:cNvSpPr/>
          <p:nvPr/>
        </p:nvSpPr>
        <p:spPr>
          <a:xfrm>
            <a:off x="6971294" y="314035"/>
            <a:ext cx="2368873" cy="707823"/>
          </a:xfrm>
          <a:prstGeom prst="wedgeRectCallout">
            <a:avLst>
              <a:gd name="adj1" fmla="val 123382"/>
              <a:gd name="adj2" fmla="val 93954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Support Vectors!!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22000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5" grpId="0" animBg="1"/>
      <p:bldP spid="46" grpId="0" animBg="1"/>
      <p:bldP spid="4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Dual for CSVM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433014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Similar calculations (see course notes for a derivation) show that if we have a bias term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dirty="0"/>
                  <a:t> as well as slack variables, then the dual looks like</a:t>
                </a:r>
              </a:p>
              <a:p>
                <a14:m>
                  <m:oMath xmlns:m="http://schemas.openxmlformats.org/officeDocument/2006/math">
                    <m:limLow>
                      <m:limLow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lim>
                        <m:r>
                          <a:rPr lang="en-IN" b="1">
                            <a:latin typeface="Cambria Math" panose="02040503050406030204" pitchFamily="18" charset="0"/>
                          </a:rPr>
                          <m:t>𝛂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lim>
                    </m:limLow>
                    <m:r>
                      <a:rPr lang="en-IN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I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nary>
                            <m:d>
                              <m:dPr>
                                <m:begChr m:val="⟨"/>
                                <m:endChr m:val="⟩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e>
                    </m:d>
                  </m:oMath>
                </a14:m>
                <a:br>
                  <a:rPr lang="en-IN" dirty="0"/>
                </a:br>
                <a:r>
                  <a:rPr lang="en-IN" dirty="0"/>
                  <a:t>s.t.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IN" dirty="0"/>
                  <a:t>,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IN" dirty="0"/>
              </a:p>
              <a:p>
                <a:r>
                  <a:rPr lang="en-IN" b="1" dirty="0"/>
                  <a:t>Reason for the name “SVM”</a:t>
                </a:r>
                <a:r>
                  <a:rPr lang="en-IN" dirty="0"/>
                  <a:t>: imagine that each data point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IN" dirty="0"/>
                  <a:t> is applying a force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on the hyperplane in the direction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Then the total force on the hyperplane is equal to zero since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Also, the condition </a:t>
                </a:r>
                <a14:m>
                  <m:oMath xmlns:m="http://schemas.openxmlformats.org/officeDocument/2006/math">
                    <m:r>
                      <a:rPr lang="en-IN" b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IN" dirty="0"/>
                  <a:t> can be interpreted to mean that the total torque on the hyperplane is zero as well</a:t>
                </a:r>
              </a:p>
              <a:p>
                <a:pPr lvl="2"/>
                <a:r>
                  <a:rPr lang="en-IN" dirty="0"/>
                  <a:t>Thus, support vectors </a:t>
                </a:r>
                <a:r>
                  <a:rPr lang="en-IN" i="1" dirty="0"/>
                  <a:t>mechanically support</a:t>
                </a:r>
                <a:r>
                  <a:rPr lang="en-IN" dirty="0"/>
                  <a:t> the hyperplane (don’t let it shift or rotate around), hence their name </a:t>
                </a:r>
                <a:r>
                  <a:rPr lang="en-IN" i="0" dirty="0">
                    <a:sym typeface="Wingdings" panose="05000000000000000000" pitchFamily="2" charset="2"/>
                  </a:rPr>
                  <a:t></a:t>
                </a:r>
                <a:endParaRPr lang="en-IN" i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433014"/>
              </a:xfrm>
              <a:blipFill>
                <a:blip r:embed="rId2"/>
                <a:stretch>
                  <a:fillRect l="-562" t="-2691" r="-817" b="-13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6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CSVM Dual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977434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If we have a bias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dirty="0"/>
                  <a:t>, then the dual problem looks like</a:t>
                </a:r>
              </a:p>
              <a:p>
                <a14:m>
                  <m:oMath xmlns:m="http://schemas.openxmlformats.org/officeDocument/2006/math">
                    <m:limLow>
                      <m:limLow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lim>
                        <m:r>
                          <a:rPr lang="en-IN" b="1">
                            <a:latin typeface="Cambria Math" panose="02040503050406030204" pitchFamily="18" charset="0"/>
                          </a:rPr>
                          <m:t>𝛂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lim>
                    </m:limLow>
                    <m:r>
                      <a:rPr lang="en-IN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I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nary>
                            <m:d>
                              <m:dPr>
                                <m:begChr m:val="⟨"/>
                                <m:endChr m:val="⟩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e>
                    </m:d>
                  </m:oMath>
                </a14:m>
                <a:br>
                  <a:rPr lang="en-IN" dirty="0"/>
                </a:br>
                <a:r>
                  <a:rPr lang="en-IN" dirty="0"/>
                  <a:t>s.t.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IN" dirty="0"/>
                  <a:t>,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The constraint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dirty="0"/>
                  <a:t> links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together. Cannot update a single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without disturbing all the others </a:t>
                </a:r>
                <a:r>
                  <a:rPr lang="en-IN" i="0" dirty="0">
                    <a:sym typeface="Wingdings" panose="05000000000000000000" pitchFamily="2" charset="2"/>
                  </a:rPr>
                  <a:t></a:t>
                </a:r>
              </a:p>
              <a:p>
                <a:pPr lvl="2"/>
                <a:r>
                  <a:rPr lang="en-IN" i="0" dirty="0">
                    <a:sym typeface="Wingdings" panose="05000000000000000000" pitchFamily="2" charset="2"/>
                  </a:rPr>
                  <a:t>A</a:t>
                </a:r>
                <a:r>
                  <a:rPr lang="en-IN" dirty="0"/>
                  <a:t> more involved algorithm Sequential Minimal Optimization (SMO) by John Platt is needed to solve the version with a bias – updates two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at a time!</a:t>
                </a:r>
              </a:p>
              <a:p>
                <a:r>
                  <a:rPr lang="en-IN" dirty="0"/>
                  <a:t>However, if we omit bias (hide it inside the model vector) the dual is</a:t>
                </a:r>
              </a:p>
              <a:p>
                <a14:m>
                  <m:oMath xmlns:m="http://schemas.openxmlformats.org/officeDocument/2006/math">
                    <m:limLow>
                      <m:limLow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lim>
                        <m:r>
                          <a:rPr lang="en-IN" b="1">
                            <a:latin typeface="Cambria Math" panose="02040503050406030204" pitchFamily="18" charset="0"/>
                          </a:rPr>
                          <m:t>𝛂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lim>
                    </m:limLow>
                    <m:r>
                      <a:rPr lang="en-IN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I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nary>
                            <m:d>
                              <m:dPr>
                                <m:begChr m:val="⟨"/>
                                <m:endChr m:val="⟩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e>
                    </m:d>
                  </m:oMath>
                </a14:m>
                <a:br>
                  <a:rPr lang="en-IN" dirty="0"/>
                </a:br>
                <a:r>
                  <a:rPr lang="en-IN" dirty="0"/>
                  <a:t>s.t.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We will see a method to solve this simpler version of the problem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977434"/>
              </a:xfrm>
              <a:blipFill>
                <a:blip r:embed="rId2"/>
                <a:stretch>
                  <a:fillRect l="-578" t="-244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79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1191995" y="4304872"/>
            <a:ext cx="615990" cy="470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/>
          <p:cNvSpPr/>
          <p:nvPr/>
        </p:nvSpPr>
        <p:spPr>
          <a:xfrm>
            <a:off x="455732" y="4985536"/>
            <a:ext cx="1785688" cy="859153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10"/>
              <p:cNvSpPr>
                <a:spLocks noGrp="1"/>
              </p:cNvSpPr>
              <p:nvPr>
                <p:ph sz="half" idx="4294967295"/>
              </p:nvPr>
            </p:nvSpPr>
            <p:spPr>
              <a:xfrm>
                <a:off x="253353" y="4258480"/>
                <a:ext cx="2222719" cy="1728921"/>
              </a:xfrm>
              <a:prstGeom prst="roundRect">
                <a:avLst>
                  <a:gd name="adj" fmla="val 8843"/>
                </a:avLst>
              </a:prstGeom>
              <a:ln w="28575">
                <a:solidFill>
                  <a:schemeClr val="accent6"/>
                </a:solidFill>
              </a:ln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sz="32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</m:oMath>
                </a14:m>
                <a:endParaRPr lang="en-US" sz="3200" dirty="0">
                  <a:latin typeface="+mj-lt"/>
                </a:endParaRPr>
              </a:p>
              <a:p>
                <a:r>
                  <a:rPr lang="en-US" dirty="0" err="1">
                    <a:latin typeface="+mj-lt"/>
                  </a:rPr>
                  <a:t>s.t.</a:t>
                </a:r>
                <a:r>
                  <a:rPr lang="en-US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≤6</m:t>
                    </m:r>
                  </m:oMath>
                </a14:m>
                <a:br>
                  <a:rPr lang="en-IN" dirty="0">
                    <a:latin typeface="+mj-lt"/>
                  </a:rPr>
                </a:br>
                <a:r>
                  <a:rPr lang="en-US" dirty="0">
                    <a:latin typeface="+mj-lt"/>
                  </a:rPr>
                  <a:t>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endParaRPr lang="en-US" sz="3200" dirty="0">
                  <a:latin typeface="+mj-lt"/>
                </a:endParaRPr>
              </a:p>
            </p:txBody>
          </p:sp>
        </mc:Choice>
        <mc:Fallback xmlns="">
          <p:sp>
            <p:nvSpPr>
              <p:cNvPr id="18" name="Content Placehold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4294967295"/>
              </p:nvPr>
            </p:nvSpPr>
            <p:spPr>
              <a:xfrm>
                <a:off x="253353" y="4258480"/>
                <a:ext cx="2222719" cy="1728921"/>
              </a:xfrm>
              <a:prstGeom prst="roundRect">
                <a:avLst>
                  <a:gd name="adj" fmla="val 8843"/>
                </a:avLst>
              </a:prstGeom>
              <a:blipFill>
                <a:blip r:embed="rId2"/>
                <a:stretch>
                  <a:fillRect l="-542" b="-7986"/>
                </a:stretch>
              </a:blipFill>
              <a:ln w="28575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/>
          <p:cNvSpPr/>
          <p:nvPr/>
        </p:nvSpPr>
        <p:spPr>
          <a:xfrm>
            <a:off x="1191995" y="1978328"/>
            <a:ext cx="885328" cy="46312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/>
          <p:cNvSpPr/>
          <p:nvPr/>
        </p:nvSpPr>
        <p:spPr>
          <a:xfrm>
            <a:off x="455732" y="2536653"/>
            <a:ext cx="3657795" cy="1102303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10"/>
              <p:cNvSpPr>
                <a:spLocks noGrp="1"/>
              </p:cNvSpPr>
              <p:nvPr>
                <p:ph sz="half" idx="4294967295"/>
              </p:nvPr>
            </p:nvSpPr>
            <p:spPr>
              <a:xfrm>
                <a:off x="253353" y="1866373"/>
                <a:ext cx="5754255" cy="1801501"/>
              </a:xfrm>
              <a:prstGeom prst="roundRect">
                <a:avLst>
                  <a:gd name="adj" fmla="val 8843"/>
                </a:avLst>
              </a:prstGeom>
              <a:ln w="28575">
                <a:solidFill>
                  <a:schemeClr val="accent6"/>
                </a:solidFill>
              </a:ln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sz="32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lim>
                        </m:limLow>
                      </m:fName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endParaRPr lang="en-US" sz="3200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such that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sz="3200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3200" dirty="0">
                    <a:latin typeface="+mj-lt"/>
                  </a:rPr>
                  <a:t> etc. etc.</a:t>
                </a:r>
              </a:p>
            </p:txBody>
          </p:sp>
        </mc:Choice>
        <mc:Fallback xmlns="">
          <p:sp>
            <p:nvSpPr>
              <p:cNvPr id="6" name="Content Placehold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4294967295"/>
              </p:nvPr>
            </p:nvSpPr>
            <p:spPr>
              <a:xfrm>
                <a:off x="253353" y="1866373"/>
                <a:ext cx="5754255" cy="1801501"/>
              </a:xfrm>
              <a:prstGeom prst="roundRect">
                <a:avLst>
                  <a:gd name="adj" fmla="val 8843"/>
                </a:avLst>
              </a:prstGeom>
              <a:blipFill>
                <a:blip r:embed="rId3"/>
                <a:stretch>
                  <a:fillRect l="-105" b="-7641"/>
                </a:stretch>
              </a:blipFill>
              <a:ln w="28575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/>
          <p:cNvSpPr/>
          <p:nvPr/>
        </p:nvSpPr>
        <p:spPr>
          <a:xfrm>
            <a:off x="9246818" y="2760253"/>
            <a:ext cx="1808175" cy="55310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 42"/>
          <p:cNvSpPr/>
          <p:nvPr/>
        </p:nvSpPr>
        <p:spPr>
          <a:xfrm>
            <a:off x="6477290" y="3358392"/>
            <a:ext cx="5132508" cy="94648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4738078" y="6003925"/>
            <a:ext cx="469683" cy="21907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Constrained Optimization 101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12"/>
              <p:cNvSpPr>
                <a:spLocks noGrp="1"/>
              </p:cNvSpPr>
              <p:nvPr>
                <p:ph sz="quarter" idx="4294967295"/>
              </p:nvPr>
            </p:nvSpPr>
            <p:spPr>
              <a:xfrm>
                <a:off x="6210300" y="1866373"/>
                <a:ext cx="5643382" cy="4390590"/>
              </a:xfrm>
              <a:prstGeom prst="roundRect">
                <a:avLst>
                  <a:gd name="adj" fmla="val 2747"/>
                </a:avLst>
              </a:prstGeom>
              <a:ln w="28575">
                <a:solidFill>
                  <a:schemeClr val="accent3"/>
                </a:solidFill>
              </a:ln>
            </p:spPr>
            <p:txBody>
              <a:bodyPr>
                <a:normAutofit/>
              </a:bodyPr>
              <a:lstStyle/>
              <a:p>
                <a:r>
                  <a:rPr lang="en-IN" dirty="0">
                    <a:latin typeface="+mj-lt"/>
                  </a:rPr>
                  <a:t>I want to find an unknown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>
                    <a:latin typeface="+mj-lt"/>
                  </a:rPr>
                  <a:t> that </a:t>
                </a:r>
                <a:r>
                  <a:rPr lang="en-US" dirty="0">
                    <a:latin typeface="+mj-lt"/>
                  </a:rPr>
                  <a:t>gives me the </a:t>
                </a:r>
                <a:r>
                  <a:rPr lang="en-US" i="1" dirty="0">
                    <a:latin typeface="+mj-lt"/>
                  </a:rPr>
                  <a:t>best</a:t>
                </a:r>
                <a:r>
                  <a:rPr lang="en-US" dirty="0">
                    <a:latin typeface="+mj-lt"/>
                  </a:rPr>
                  <a:t> value according to this function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3200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Oh! btw, not any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>
                    <a:latin typeface="+mj-lt"/>
                  </a:rPr>
                  <a:t> would do!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>
                    <a:latin typeface="+mj-lt"/>
                  </a:rPr>
                  <a:t> must satisfy these conditions</a:t>
                </a:r>
              </a:p>
              <a:p>
                <a:r>
                  <a:rPr lang="en-US" dirty="0">
                    <a:latin typeface="+mj-lt"/>
                  </a:rPr>
                  <a:t>All I am saying is, of the values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>
                    <a:latin typeface="+mj-lt"/>
                  </a:rPr>
                  <a:t> that satisfy my conditions, find me the one that gives the best value according to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32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Content Placeholder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6210300" y="1866373"/>
                <a:ext cx="5643382" cy="4390590"/>
              </a:xfrm>
              <a:prstGeom prst="roundRect">
                <a:avLst>
                  <a:gd name="adj" fmla="val 2747"/>
                </a:avLst>
              </a:prstGeom>
              <a:blipFill>
                <a:blip r:embed="rId4"/>
                <a:stretch>
                  <a:fillRect l="-322" t="-2207"/>
                </a:stretch>
              </a:blipFill>
              <a:ln w="28575"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 Placeholder 9"/>
          <p:cNvSpPr txBox="1">
            <a:spLocks/>
          </p:cNvSpPr>
          <p:nvPr/>
        </p:nvSpPr>
        <p:spPr>
          <a:xfrm>
            <a:off x="253353" y="1143997"/>
            <a:ext cx="5754255" cy="72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2200" b="0" kern="120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800" b="1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How WE MUST SPEAK TO </a:t>
            </a:r>
            <a:r>
              <a:rPr kumimoji="0" lang="en-IN" sz="3200" i="0" u="none" strike="noStrike" kern="1200" cap="all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Melbo</a:t>
            </a:r>
            <a:endParaRPr kumimoji="0" lang="en-US" sz="3200" i="0" u="none" strike="noStrike" kern="1200" cap="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1" name="Text Placeholder 11"/>
          <p:cNvSpPr txBox="1">
            <a:spLocks/>
          </p:cNvSpPr>
          <p:nvPr/>
        </p:nvSpPr>
        <p:spPr>
          <a:xfrm>
            <a:off x="6210300" y="1143997"/>
            <a:ext cx="5643382" cy="722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2200" b="0" kern="120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800" b="1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How we speak to a human</a:t>
            </a:r>
            <a:endParaRPr kumimoji="0" lang="en-US" sz="3200" i="0" u="none" strike="noStrike" kern="1200" cap="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2696244" y="3868157"/>
            <a:ext cx="3144298" cy="2253252"/>
            <a:chOff x="2696244" y="3868157"/>
            <a:chExt cx="3144298" cy="2253252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4268394" y="3868157"/>
              <a:ext cx="0" cy="2246501"/>
            </a:xfrm>
            <a:prstGeom prst="line">
              <a:avLst/>
            </a:prstGeom>
            <a:ln w="381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2696244" y="6121409"/>
              <a:ext cx="314429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Freeform 20"/>
          <p:cNvSpPr/>
          <p:nvPr/>
        </p:nvSpPr>
        <p:spPr>
          <a:xfrm flipH="1">
            <a:off x="2678764" y="3874908"/>
            <a:ext cx="3058236" cy="2239750"/>
          </a:xfrm>
          <a:custGeom>
            <a:avLst/>
            <a:gdLst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702350"/>
              <a:gd name="connsiteX1" fmla="*/ 7498080 w 7498080"/>
              <a:gd name="connsiteY1" fmla="*/ 0 h 2702350"/>
              <a:gd name="connsiteX2" fmla="*/ 7498080 w 7498080"/>
              <a:gd name="connsiteY2" fmla="*/ 0 h 2702350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4141737"/>
              <a:gd name="connsiteY0" fmla="*/ 2710046 h 2710046"/>
              <a:gd name="connsiteX1" fmla="*/ 4141737 w 4141737"/>
              <a:gd name="connsiteY1" fmla="*/ 0 h 2710046"/>
              <a:gd name="connsiteX2" fmla="*/ 4141737 w 4141737"/>
              <a:gd name="connsiteY2" fmla="*/ 0 h 2710046"/>
              <a:gd name="connsiteX0" fmla="*/ 0 w 4141737"/>
              <a:gd name="connsiteY0" fmla="*/ 2710046 h 2710046"/>
              <a:gd name="connsiteX1" fmla="*/ 4141737 w 4141737"/>
              <a:gd name="connsiteY1" fmla="*/ 0 h 2710046"/>
              <a:gd name="connsiteX2" fmla="*/ 4141737 w 4141737"/>
              <a:gd name="connsiteY2" fmla="*/ 0 h 2710046"/>
              <a:gd name="connsiteX0" fmla="*/ 0 w 4141737"/>
              <a:gd name="connsiteY0" fmla="*/ 2710046 h 2721992"/>
              <a:gd name="connsiteX1" fmla="*/ 4141737 w 4141737"/>
              <a:gd name="connsiteY1" fmla="*/ 0 h 2721992"/>
              <a:gd name="connsiteX2" fmla="*/ 4141737 w 4141737"/>
              <a:gd name="connsiteY2" fmla="*/ 0 h 2721992"/>
              <a:gd name="connsiteX0" fmla="*/ 0 w 4141737"/>
              <a:gd name="connsiteY0" fmla="*/ 2710046 h 2720679"/>
              <a:gd name="connsiteX1" fmla="*/ 4141737 w 4141737"/>
              <a:gd name="connsiteY1" fmla="*/ 0 h 2720679"/>
              <a:gd name="connsiteX2" fmla="*/ 4141737 w 4141737"/>
              <a:gd name="connsiteY2" fmla="*/ 0 h 2720679"/>
              <a:gd name="connsiteX0" fmla="*/ 0 w 4006067"/>
              <a:gd name="connsiteY0" fmla="*/ 0 h 1158532"/>
              <a:gd name="connsiteX1" fmla="*/ 4006067 w 4006067"/>
              <a:gd name="connsiteY1" fmla="*/ 93817 h 1158532"/>
              <a:gd name="connsiteX2" fmla="*/ 4006067 w 4006067"/>
              <a:gd name="connsiteY2" fmla="*/ 93817 h 1158532"/>
              <a:gd name="connsiteX0" fmla="*/ 0 w 4006067"/>
              <a:gd name="connsiteY0" fmla="*/ 0 h 2818057"/>
              <a:gd name="connsiteX1" fmla="*/ 4006067 w 4006067"/>
              <a:gd name="connsiteY1" fmla="*/ 93817 h 2818057"/>
              <a:gd name="connsiteX2" fmla="*/ 4006067 w 4006067"/>
              <a:gd name="connsiteY2" fmla="*/ 93817 h 2818057"/>
              <a:gd name="connsiteX0" fmla="*/ 0 w 4006067"/>
              <a:gd name="connsiteY0" fmla="*/ 0 h 2958713"/>
              <a:gd name="connsiteX1" fmla="*/ 4006067 w 4006067"/>
              <a:gd name="connsiteY1" fmla="*/ 93817 h 2958713"/>
              <a:gd name="connsiteX2" fmla="*/ 4006067 w 4006067"/>
              <a:gd name="connsiteY2" fmla="*/ 93817 h 2958713"/>
              <a:gd name="connsiteX0" fmla="*/ 0 w 4006067"/>
              <a:gd name="connsiteY0" fmla="*/ 0 h 2915335"/>
              <a:gd name="connsiteX1" fmla="*/ 4006067 w 4006067"/>
              <a:gd name="connsiteY1" fmla="*/ 93817 h 2915335"/>
              <a:gd name="connsiteX2" fmla="*/ 4006067 w 4006067"/>
              <a:gd name="connsiteY2" fmla="*/ 93817 h 2915335"/>
              <a:gd name="connsiteX0" fmla="*/ 0 w 4006067"/>
              <a:gd name="connsiteY0" fmla="*/ 0 h 2933909"/>
              <a:gd name="connsiteX1" fmla="*/ 4006067 w 4006067"/>
              <a:gd name="connsiteY1" fmla="*/ 93817 h 2933909"/>
              <a:gd name="connsiteX2" fmla="*/ 4006067 w 4006067"/>
              <a:gd name="connsiteY2" fmla="*/ 93817 h 2933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06067" h="2933909">
                <a:moveTo>
                  <a:pt x="0" y="0"/>
                </a:moveTo>
                <a:cubicBezTo>
                  <a:pt x="1352300" y="4758594"/>
                  <a:pt x="3130424" y="2938454"/>
                  <a:pt x="4006067" y="93817"/>
                </a:cubicBezTo>
                <a:lnTo>
                  <a:pt x="4006067" y="93817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4738078" y="3874908"/>
            <a:ext cx="1" cy="2400084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207761" y="3874908"/>
            <a:ext cx="1" cy="2400084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5-Point Star 33"/>
          <p:cNvSpPr/>
          <p:nvPr/>
        </p:nvSpPr>
        <p:spPr>
          <a:xfrm>
            <a:off x="4657115" y="5825476"/>
            <a:ext cx="161925" cy="161925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TextBox 39"/>
          <p:cNvSpPr txBox="1"/>
          <p:nvPr/>
        </p:nvSpPr>
        <p:spPr>
          <a:xfrm>
            <a:off x="4597560" y="6274992"/>
            <a:ext cx="875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3       6</a:t>
            </a:r>
          </a:p>
        </p:txBody>
      </p:sp>
      <p:sp>
        <p:nvSpPr>
          <p:cNvPr id="44" name="Rectangular Callout 43"/>
          <p:cNvSpPr/>
          <p:nvPr/>
        </p:nvSpPr>
        <p:spPr>
          <a:xfrm>
            <a:off x="2630362" y="1473894"/>
            <a:ext cx="1494938" cy="587062"/>
          </a:xfrm>
          <a:prstGeom prst="wedgeRectCallout">
            <a:avLst>
              <a:gd name="adj1" fmla="val -72299"/>
              <a:gd name="adj2" fmla="val 46744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dirty="0">
                <a:solidFill>
                  <a:schemeClr val="bg1"/>
                </a:solidFill>
                <a:latin typeface="+mj-lt"/>
              </a:rPr>
              <a:t>Objective</a:t>
            </a:r>
          </a:p>
        </p:txBody>
      </p:sp>
      <p:sp>
        <p:nvSpPr>
          <p:cNvPr id="45" name="Rectangular Callout 44"/>
          <p:cNvSpPr/>
          <p:nvPr/>
        </p:nvSpPr>
        <p:spPr>
          <a:xfrm>
            <a:off x="4481637" y="1642889"/>
            <a:ext cx="1610030" cy="587062"/>
          </a:xfrm>
          <a:prstGeom prst="wedgeRectCallout">
            <a:avLst>
              <a:gd name="adj1" fmla="val -90819"/>
              <a:gd name="adj2" fmla="val 114998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dirty="0">
                <a:solidFill>
                  <a:schemeClr val="bg1"/>
                </a:solidFill>
                <a:latin typeface="+mj-lt"/>
              </a:rPr>
              <a:t>Constraints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ular Callout 47"/>
              <p:cNvSpPr/>
              <p:nvPr/>
            </p:nvSpPr>
            <p:spPr>
              <a:xfrm>
                <a:off x="3022217" y="4150914"/>
                <a:ext cx="2649492" cy="752513"/>
              </a:xfrm>
              <a:prstGeom prst="wedgeRectCallout">
                <a:avLst>
                  <a:gd name="adj1" fmla="val -74120"/>
                  <a:gd name="adj2" fmla="val 87560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Feasible set is the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3,6</m:t>
                        </m:r>
                      </m:e>
                    </m:d>
                  </m:oMath>
                </a14:m>
                <a:endParaRPr lang="en-IN" sz="24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8" name="Rectangular Callout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2217" y="4150914"/>
                <a:ext cx="2649492" cy="752513"/>
              </a:xfrm>
              <a:prstGeom prst="wedgeRectCallout">
                <a:avLst>
                  <a:gd name="adj1" fmla="val -74120"/>
                  <a:gd name="adj2" fmla="val 87560"/>
                </a:avLst>
              </a:prstGeom>
              <a:blipFill>
                <a:blip r:embed="rId7"/>
                <a:stretch>
                  <a:fillRect t="-6250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001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8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11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18" grpId="0" uiExpand="1" build="p" animBg="1"/>
      <p:bldP spid="38" grpId="0" animBg="1"/>
      <p:bldP spid="39" grpId="0" animBg="1"/>
      <p:bldP spid="6" grpId="0" uiExpand="1" build="p" animBg="1"/>
      <p:bldP spid="42" grpId="0" animBg="1"/>
      <p:bldP spid="43" grpId="0" animBg="1"/>
      <p:bldP spid="25" grpId="0" animBg="1"/>
      <p:bldP spid="25" grpId="1" animBg="1"/>
      <p:bldP spid="7" grpId="0" build="p" animBg="1"/>
      <p:bldP spid="10" grpId="0" build="p"/>
      <p:bldP spid="11" grpId="0" build="p"/>
      <p:bldP spid="21" grpId="0" animBg="1"/>
      <p:bldP spid="34" grpId="0" animBg="1"/>
      <p:bldP spid="34" grpId="1" animBg="1"/>
      <p:bldP spid="34" grpId="2" animBg="1"/>
      <p:bldP spid="40" grpId="0"/>
      <p:bldP spid="44" grpId="0" animBg="1"/>
      <p:bldP spid="45" grpId="0" animBg="1"/>
      <p:bldP spid="48" grpId="0" animBg="1"/>
      <p:bldP spid="48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Solvers for the SVM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We can solve the SVM (no bias) by either solving the primal version</a:t>
                </a:r>
                <a:endParaRPr lang="en-IN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argm</m:t>
                        </m:r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in</m:t>
                        </m:r>
                      </m:e>
                      <m:lim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lim>
                    </m:limLow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d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IN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  <m: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⊤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r>
                  <a:rPr lang="en-IN" dirty="0"/>
                  <a:t> </a:t>
                </a:r>
              </a:p>
              <a:p>
                <a:r>
                  <a:rPr lang="en-IN" dirty="0"/>
                  <a:t>… or the dual version</a:t>
                </a:r>
              </a:p>
              <a:p>
                <a:pPr algn="ctr"/>
                <a14:m>
                  <m:oMath xmlns:m="http://schemas.openxmlformats.org/officeDocument/2006/math">
                    <m:limLow>
                      <m:limLow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lim>
                        <m:r>
                          <a:rPr lang="en-IN" b="1">
                            <a:latin typeface="Cambria Math" panose="02040503050406030204" pitchFamily="18" charset="0"/>
                          </a:rPr>
                          <m:t>𝛂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lim>
                    </m:limLow>
                    <m:r>
                      <a:rPr lang="en-IN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I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nary>
                            <m:d>
                              <m:dPr>
                                <m:begChr m:val="⟨"/>
                                <m:endChr m:val="⟩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e>
                    </m:d>
                  </m:oMath>
                </a14:m>
                <a:r>
                  <a:rPr lang="en-IN" dirty="0"/>
                  <a:t> s.t.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IN" dirty="0"/>
              </a:p>
              <a:p>
                <a:r>
                  <a:rPr lang="en-IN" dirty="0"/>
                  <a:t>We may use gradient, coordinate </a:t>
                </a:r>
                <a:r>
                  <a:rPr lang="en-IN" dirty="0" err="1"/>
                  <a:t>etc</a:t>
                </a:r>
                <a:r>
                  <a:rPr lang="en-IN" dirty="0"/>
                  <a:t> methods to solve either</a:t>
                </a:r>
              </a:p>
              <a:p>
                <a:pPr lvl="2"/>
                <a:r>
                  <a:rPr lang="en-IN" dirty="0"/>
                  <a:t>For primal, we may use sub-gradient descent, coordinate descent, </a:t>
                </a:r>
                <a:r>
                  <a:rPr lang="en-IN" dirty="0" err="1"/>
                  <a:t>etc</a:t>
                </a:r>
                <a:endParaRPr lang="en-IN" dirty="0"/>
              </a:p>
              <a:p>
                <a:pPr lvl="2"/>
                <a:r>
                  <a:rPr lang="en-IN" dirty="0"/>
                  <a:t>For dual, we may use (projected) gradient ascent, coordinate ascent</a:t>
                </a:r>
              </a:p>
              <a:p>
                <a:pPr lvl="2"/>
                <a:r>
                  <a:rPr lang="en-IN" dirty="0"/>
                  <a:t>We will actually see how to do coordinate maximization for dual</a:t>
                </a:r>
              </a:p>
              <a:p>
                <a:pPr lvl="2"/>
                <a:r>
                  <a:rPr lang="en-IN" dirty="0"/>
                  <a:t>Since the optimization variable in the dual is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𝛂</m:t>
                    </m:r>
                    <m:r>
                      <a:rPr lang="en-IN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N" dirty="0"/>
                  <a:t>, we will need to take one coordinate at each time i.e. choose a different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dirty="0"/>
                  <a:t> at each time step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  <a:blipFill>
                <a:blip r:embed="rId2"/>
                <a:stretch>
                  <a:fillRect l="-562" t="-2545" r="-102" b="-2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20</a:t>
            </a:fld>
            <a:endParaRPr lang="en-US"/>
          </a:p>
        </p:txBody>
      </p:sp>
      <p:sp>
        <p:nvSpPr>
          <p:cNvPr id="11" name="Rectangular Callout 10"/>
          <p:cNvSpPr/>
          <p:nvPr/>
        </p:nvSpPr>
        <p:spPr>
          <a:xfrm>
            <a:off x="5411896" y="274289"/>
            <a:ext cx="5038745" cy="868956"/>
          </a:xfrm>
          <a:prstGeom prst="wedgeRectCallout">
            <a:avLst>
              <a:gd name="adj1" fmla="val 58809"/>
              <a:gd name="adj2" fmla="val 57697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Sub-gradient since the primal objective is convex but non-differentiable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5960146" y="2168575"/>
            <a:ext cx="4621658" cy="868956"/>
          </a:xfrm>
          <a:prstGeom prst="wedgeRectCallout">
            <a:avLst>
              <a:gd name="adj1" fmla="val 63518"/>
              <a:gd name="adj2" fmla="val -145669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Projected since we have a constraint (albeit a simple one) in the dual 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331" y="4030788"/>
            <a:ext cx="1817669" cy="1817669"/>
          </a:xfrm>
          <a:prstGeom prst="rect">
            <a:avLst/>
          </a:prstGeom>
        </p:spPr>
      </p:pic>
      <p:sp>
        <p:nvSpPr>
          <p:cNvPr id="14" name="Rectangular Callout 13"/>
          <p:cNvSpPr/>
          <p:nvPr/>
        </p:nvSpPr>
        <p:spPr>
          <a:xfrm>
            <a:off x="5987814" y="4231201"/>
            <a:ext cx="4593990" cy="868956"/>
          </a:xfrm>
          <a:prstGeom prst="wedgeRectCallout">
            <a:avLst>
              <a:gd name="adj1" fmla="val 62287"/>
              <a:gd name="adj2" fmla="val 52693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Does this mean I need to choose one data point at each time step?</a:t>
            </a:r>
          </a:p>
        </p:txBody>
      </p:sp>
      <p:sp>
        <p:nvSpPr>
          <p:cNvPr id="15" name="Rectangular Callout 14"/>
          <p:cNvSpPr/>
          <p:nvPr/>
        </p:nvSpPr>
        <p:spPr>
          <a:xfrm>
            <a:off x="1977916" y="1217036"/>
            <a:ext cx="8462299" cy="868956"/>
          </a:xfrm>
          <a:prstGeom prst="wedgeRectCallout">
            <a:avLst>
              <a:gd name="adj1" fmla="val 57395"/>
              <a:gd name="adj2" fmla="val -43985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Yes, coordinate ascent in the dual looks a lot like stochastic gradient descent in the primal! Both work with a single data point at a time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D8FC77C-C2AE-793F-04C1-83BA943D72E1}"/>
              </a:ext>
            </a:extLst>
          </p:cNvPr>
          <p:cNvGrpSpPr>
            <a:grpSpLocks noChangeAspect="1"/>
          </p:cNvGrpSpPr>
          <p:nvPr/>
        </p:nvGrpSpPr>
        <p:grpSpPr>
          <a:xfrm>
            <a:off x="10749819" y="473396"/>
            <a:ext cx="1143000" cy="1143000"/>
            <a:chOff x="7020470" y="457533"/>
            <a:chExt cx="4572000" cy="4572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CA4F9E6-B3D7-1741-03DF-E866180F4A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470" y="457533"/>
              <a:ext cx="4572000" cy="4572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3E7DCCE-8951-8112-1924-A5EE6DA3CFAC}"/>
                </a:ext>
              </a:extLst>
            </p:cNvPr>
            <p:cNvGrpSpPr/>
            <p:nvPr/>
          </p:nvGrpSpPr>
          <p:grpSpPr>
            <a:xfrm>
              <a:off x="8209190" y="1852901"/>
              <a:ext cx="2194560" cy="1280160"/>
              <a:chOff x="8209190" y="1852901"/>
              <a:chExt cx="2194560" cy="1280160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E9EE35CB-894C-FADC-F5C5-B9FB46F9CF74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2521566-13CA-AFCE-E753-83D3A4F1BCD4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97989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12" grpId="0" animBg="1"/>
      <p:bldP spid="14" grpId="0" animBg="1"/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SDCM for the CSVM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5"/>
                <a:ext cx="11600328" cy="5746376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limLow>
                      <m:limLow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lim>
                        <m:r>
                          <a:rPr lang="en-IN" b="1">
                            <a:latin typeface="Cambria Math" panose="02040503050406030204" pitchFamily="18" charset="0"/>
                          </a:rPr>
                          <m:t>𝛂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lim>
                    </m:limLow>
                    <m:r>
                      <a:rPr lang="en-IN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I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nary>
                            <m:d>
                              <m:dPr>
                                <m:begChr m:val="⟨"/>
                                <m:endChr m:val="⟩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e>
                    </m:d>
                  </m:oMath>
                </a14:m>
                <a:br>
                  <a:rPr lang="en-IN" dirty="0"/>
                </a:br>
                <a:r>
                  <a:rPr lang="en-IN" dirty="0"/>
                  <a:t>s.t.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IN" dirty="0"/>
                  <a:t> for all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IN" dirty="0"/>
              </a:p>
              <a:p>
                <a:r>
                  <a:rPr lang="en-IN" dirty="0"/>
                  <a:t>Concentrating on just the terms that involve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we get</a:t>
                </a:r>
              </a:p>
              <a:p>
                <a14:m>
                  <m:oMath xmlns:m="http://schemas.openxmlformats.org/officeDocument/2006/math">
                    <m:limLow>
                      <m:limLow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lim>
                        <m:sSub>
                          <m:sSubPr>
                            <m:ctrlPr>
                              <a:rPr lang="en-I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lim>
                    </m:limLow>
                    <m:r>
                      <a:rPr lang="en-IN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Sup>
                          <m:sSub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m:rPr>
                            <m:brk m:alnAt="1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nary>
                        <m:d>
                          <m:dPr>
                            <m:begChr m:val="⟨"/>
                            <m:endChr m:val="⟩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br>
                  <a:rPr lang="en-IN" dirty="0"/>
                </a:br>
                <a:r>
                  <a:rPr lang="en-IN" dirty="0"/>
                  <a:t>s.t.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IN" dirty="0"/>
              </a:p>
              <a:p>
                <a:r>
                  <a:rPr lang="en-IN" dirty="0"/>
                  <a:t>Renaming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m:rPr>
                        <m:brk m:alnAt="1"/>
                      </m:rP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  <m:d>
                      <m:dPr>
                        <m:begChr m:val="⟨"/>
                        <m:endChr m:val="⟩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/>
                  <a:t>, we get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IN" dirty="0"/>
                  <a:t> </a:t>
                </a:r>
                <a:r>
                  <a:rPr lang="en-IN" dirty="0" err="1"/>
                  <a:t>s.t.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Solution is very simple: find unrestricted minimum i.e.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If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IN" dirty="0"/>
                  <a:t>, solution is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IN" dirty="0"/>
                  <a:t> </a:t>
                </a:r>
                <a:r>
                  <a:rPr lang="en-IN" dirty="0" err="1"/>
                  <a:t>elif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IN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IN" dirty="0"/>
                  <a:t>, solution is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IN" dirty="0"/>
                  <a:t>, else solution is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5"/>
                <a:ext cx="11600328" cy="5746376"/>
              </a:xfrm>
              <a:blipFill>
                <a:blip r:embed="rId2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21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262" y="305492"/>
            <a:ext cx="1720892" cy="1720892"/>
          </a:xfrm>
          <a:prstGeom prst="rect">
            <a:avLst/>
          </a:prstGeom>
        </p:spPr>
      </p:pic>
      <p:sp>
        <p:nvSpPr>
          <p:cNvPr id="12" name="Rectangular Callout 11"/>
          <p:cNvSpPr/>
          <p:nvPr/>
        </p:nvSpPr>
        <p:spPr>
          <a:xfrm>
            <a:off x="3324920" y="358401"/>
            <a:ext cx="7146187" cy="944255"/>
          </a:xfrm>
          <a:prstGeom prst="wedgeRectCallout">
            <a:avLst>
              <a:gd name="adj1" fmla="val 61788"/>
              <a:gd name="adj2" fmla="val 59276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bg1"/>
                </a:solidFill>
                <a:latin typeface="+mj-lt"/>
              </a:rPr>
              <a:t>Warning</a:t>
            </a:r>
            <a:r>
              <a:rPr lang="en-IN" sz="2400" dirty="0">
                <a:solidFill>
                  <a:schemeClr val="bg1"/>
                </a:solidFill>
                <a:latin typeface="+mj-lt"/>
              </a:rPr>
              <a:t>: in general, finding an unconstrained solution and doing a projection step </a:t>
            </a:r>
            <a:r>
              <a:rPr lang="en-IN" sz="2400" b="1" dirty="0">
                <a:solidFill>
                  <a:schemeClr val="bg1"/>
                </a:solidFill>
                <a:latin typeface="+mj-lt"/>
              </a:rPr>
              <a:t>does not</a:t>
            </a:r>
            <a:r>
              <a:rPr lang="en-IN" sz="2400" dirty="0">
                <a:solidFill>
                  <a:schemeClr val="bg1"/>
                </a:solidFill>
                <a:latin typeface="+mj-lt"/>
              </a:rPr>
              <a:t> give a true solution</a:t>
            </a:r>
            <a:endParaRPr lang="en-IN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Rectangular Callout 18"/>
          <p:cNvSpPr/>
          <p:nvPr/>
        </p:nvSpPr>
        <p:spPr>
          <a:xfrm>
            <a:off x="4549192" y="5506951"/>
            <a:ext cx="5788476" cy="1160220"/>
          </a:xfrm>
          <a:prstGeom prst="wedgeRectCallout">
            <a:avLst>
              <a:gd name="adj1" fmla="val 63447"/>
              <a:gd name="adj2" fmla="val 57381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Indeed! In this special case, our objective had a nice property called </a:t>
            </a:r>
            <a:r>
              <a:rPr lang="en-IN" sz="2400" i="1" dirty="0" err="1">
                <a:solidFill>
                  <a:schemeClr val="bg1"/>
                </a:solidFill>
                <a:latin typeface="+mj-lt"/>
              </a:rPr>
              <a:t>unimodality</a:t>
            </a:r>
            <a:r>
              <a:rPr lang="en-IN" sz="2400" dirty="0">
                <a:solidFill>
                  <a:schemeClr val="bg1"/>
                </a:solidFill>
                <a:latin typeface="+mj-lt"/>
              </a:rPr>
              <a:t> which is why this trick works – it won’t work in general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9349A97-C05D-7247-3495-0C8C7229CAF0}"/>
              </a:ext>
            </a:extLst>
          </p:cNvPr>
          <p:cNvGrpSpPr>
            <a:grpSpLocks noChangeAspect="1"/>
          </p:cNvGrpSpPr>
          <p:nvPr/>
        </p:nvGrpSpPr>
        <p:grpSpPr>
          <a:xfrm>
            <a:off x="10710682" y="5672745"/>
            <a:ext cx="1143000" cy="1143000"/>
            <a:chOff x="7020470" y="457533"/>
            <a:chExt cx="4572000" cy="4572000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84A922B-AC08-7C00-50A0-A5F5624425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470" y="457533"/>
              <a:ext cx="4572000" cy="4572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47293A7-3C70-C560-653D-1F0BE2AAB626}"/>
                </a:ext>
              </a:extLst>
            </p:cNvPr>
            <p:cNvGrpSpPr/>
            <p:nvPr/>
          </p:nvGrpSpPr>
          <p:grpSpPr>
            <a:xfrm>
              <a:off x="8209190" y="1852901"/>
              <a:ext cx="2194560" cy="1280160"/>
              <a:chOff x="8209190" y="1852901"/>
              <a:chExt cx="2194560" cy="1280160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4F2202ED-14D9-DFE6-3813-7E5E75BB62B2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962B45CE-4BC1-D86E-9023-444FA585FF5F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1278569-316E-6A53-CA20-86DD14EB1DD6}"/>
              </a:ext>
            </a:extLst>
          </p:cNvPr>
          <p:cNvGrpSpPr/>
          <p:nvPr/>
        </p:nvGrpSpPr>
        <p:grpSpPr>
          <a:xfrm>
            <a:off x="2910348" y="1560624"/>
            <a:ext cx="6355571" cy="3610175"/>
            <a:chOff x="2910348" y="1560624"/>
            <a:chExt cx="6355571" cy="3610175"/>
          </a:xfrm>
        </p:grpSpPr>
        <p:sp>
          <p:nvSpPr>
            <p:cNvPr id="8" name="Rectangle 7"/>
            <p:cNvSpPr/>
            <p:nvPr/>
          </p:nvSpPr>
          <p:spPr>
            <a:xfrm>
              <a:off x="2910348" y="1560624"/>
              <a:ext cx="6355571" cy="3500283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440679B-478F-2C5A-5A6A-90BC2A74E9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283730" y="2372492"/>
              <a:ext cx="5608806" cy="27983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471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  <p:bldP spid="1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Speeding up SDCM computations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All that is left is to find how to compute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IN" b="0" dirty="0"/>
                  <a:t> four our chosen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IN" b="0" dirty="0"/>
              </a:p>
              <a:p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IN" dirty="0"/>
                  <a:t> can be easily precomputed for all data points</a:t>
                </a:r>
              </a:p>
              <a:p>
                <a:r>
                  <a:rPr lang="en-IN" dirty="0"/>
                  <a:t>However,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m:rPr>
                        <m:brk m:alnAt="1"/>
                      </m:rP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  <m:d>
                      <m:dPr>
                        <m:begChr m:val="⟨"/>
                        <m:endChr m:val="⟩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b="0" dirty="0"/>
                  <a:t> needs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𝑛𝑑</m:t>
                        </m:r>
                      </m:e>
                    </m:d>
                  </m:oMath>
                </a14:m>
                <a:r>
                  <a:rPr lang="en-IN" b="0" dirty="0"/>
                  <a:t> time to compute </a:t>
                </a:r>
                <a:r>
                  <a:rPr lang="en-IN" b="0" dirty="0">
                    <a:sym typeface="Wingdings" panose="05000000000000000000" pitchFamily="2" charset="2"/>
                  </a:rPr>
                  <a:t></a:t>
                </a:r>
              </a:p>
              <a:p>
                <a:r>
                  <a:rPr lang="en-IN" dirty="0">
                    <a:sym typeface="Wingdings" panose="05000000000000000000" pitchFamily="2" charset="2"/>
                  </a:rPr>
                  <a:t>… only if done naively. </a:t>
                </a:r>
                <a:r>
                  <a:rPr lang="en-IN" dirty="0"/>
                  <a:t>Recall that we always have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IN" dirty="0"/>
                  <a:t> for the CSVM (even if we have bias and slack variables)</a:t>
                </a:r>
              </a:p>
              <a:p>
                <a:r>
                  <a:rPr lang="en-IN" dirty="0"/>
                  <a:t>Thus,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  <m:d>
                      <m:dPr>
                        <m:begChr m:val="⟨"/>
                        <m:endChr m:val="⟩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IN" dirty="0">
                  <a:sym typeface="Wingdings" panose="05000000000000000000" pitchFamily="2" charset="2"/>
                </a:endParaRPr>
              </a:p>
              <a:p>
                <a:pPr lvl="2"/>
                <a:r>
                  <a:rPr lang="en-IN" dirty="0">
                    <a:sym typeface="Wingdings" panose="05000000000000000000" pitchFamily="2" charset="2"/>
                  </a:rPr>
                  <a:t>If we somehow had access to </a:t>
                </a:r>
                <a14:m>
                  <m:oMath xmlns:m="http://schemas.openxmlformats.org/officeDocument/2006/math">
                    <m:r>
                      <a:rPr lang="en-IN" b="1" i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, then computing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 would take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IN" b="1" dirty="0"/>
                  <a:t> </a:t>
                </a:r>
                <a:r>
                  <a:rPr lang="en-IN" dirty="0"/>
                  <a:t>time</a:t>
                </a:r>
                <a:r>
                  <a:rPr lang="en-IN" dirty="0">
                    <a:sym typeface="Wingdings" panose="05000000000000000000" pitchFamily="2" charset="2"/>
                  </a:rPr>
                  <a:t> and 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 would take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 time</a:t>
                </a:r>
              </a:p>
              <a:p>
                <a:r>
                  <a:rPr lang="en-IN" dirty="0">
                    <a:sym typeface="Wingdings" panose="05000000000000000000" pitchFamily="2" charset="2"/>
                  </a:rPr>
                  <a:t>All we need to do is create (and update) the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𝐰</m:t>
                    </m:r>
                  </m:oMath>
                </a14:m>
                <a:r>
                  <a:rPr lang="en-IN" b="1" dirty="0"/>
                  <a:t> </a:t>
                </a:r>
                <a:r>
                  <a:rPr lang="en-IN" dirty="0"/>
                  <a:t>vector in addition to the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𝛂</m:t>
                    </m:r>
                  </m:oMath>
                </a14:m>
                <a:r>
                  <a:rPr lang="en-IN" dirty="0"/>
                  <a:t> vector and we would be able to find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IN" b="1" dirty="0"/>
                  <a:t> </a:t>
                </a:r>
                <a:r>
                  <a:rPr lang="en-IN" dirty="0"/>
                  <a:t>in just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IN" b="1" dirty="0"/>
                  <a:t> </a:t>
                </a:r>
                <a:r>
                  <a:rPr lang="en-IN" dirty="0"/>
                  <a:t>time</a:t>
                </a:r>
                <a:r>
                  <a:rPr lang="en-IN" dirty="0">
                    <a:sym typeface="Wingdings" panose="05000000000000000000" pitchFamily="2" charset="2"/>
                  </a:rPr>
                  <a:t> 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  <a:blipFill>
                <a:blip r:embed="rId2"/>
                <a:stretch>
                  <a:fillRect l="-562" t="-2545" r="-15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57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Which Method to Choose?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2"/>
                <a:ext cx="11938646" cy="7107703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Gradient Methods</a:t>
                </a:r>
              </a:p>
              <a:p>
                <a:pPr lvl="2"/>
                <a:r>
                  <a:rPr lang="en-IN" dirty="0"/>
                  <a:t>Primal Gradient Descent: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𝑛𝑑</m:t>
                        </m:r>
                      </m:e>
                    </m:d>
                  </m:oMath>
                </a14:m>
                <a:r>
                  <a:rPr lang="en-IN" dirty="0"/>
                  <a:t> time per update</a:t>
                </a:r>
              </a:p>
              <a:p>
                <a:pPr lvl="2"/>
                <a:r>
                  <a:rPr lang="en-IN" dirty="0"/>
                  <a:t>Dual Gradient Ascent: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𝑛𝑑</m:t>
                        </m:r>
                      </m:e>
                    </m:d>
                  </m:oMath>
                </a14:m>
                <a:r>
                  <a:rPr lang="en-IN" dirty="0"/>
                  <a:t> time per update</a:t>
                </a:r>
              </a:p>
              <a:p>
                <a:r>
                  <a:rPr lang="en-IN" dirty="0"/>
                  <a:t>Stochastic Gradient Methods</a:t>
                </a:r>
              </a:p>
              <a:p>
                <a:pPr lvl="2"/>
                <a:r>
                  <a:rPr lang="en-IN" dirty="0"/>
                  <a:t>Stochastic Primal Gradient Descent: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IN" dirty="0"/>
                  <a:t> time per update</a:t>
                </a:r>
              </a:p>
              <a:p>
                <a:pPr lvl="2"/>
                <a:r>
                  <a:rPr lang="en-IN" dirty="0"/>
                  <a:t>Stochastic Dual Gradient Ascent: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dirty="0"/>
                  <a:t> time per update</a:t>
                </a:r>
              </a:p>
              <a:p>
                <a:r>
                  <a:rPr lang="en-IN" dirty="0"/>
                  <a:t>Coordinate Methods: (take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𝑛𝑑</m:t>
                        </m:r>
                      </m:e>
                    </m:d>
                  </m:oMath>
                </a14:m>
                <a:r>
                  <a:rPr lang="en-IN" dirty="0"/>
                  <a:t> time per update if done naively)</a:t>
                </a:r>
              </a:p>
              <a:p>
                <a:pPr lvl="2"/>
                <a:r>
                  <a:rPr lang="en-IN" dirty="0"/>
                  <a:t>Stochastic Primal Coordinate Descent: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dirty="0"/>
                  <a:t> time per update</a:t>
                </a:r>
              </a:p>
              <a:p>
                <a:pPr lvl="2"/>
                <a:r>
                  <a:rPr lang="en-IN" dirty="0"/>
                  <a:t>Stochastic Dual Coordinate Maximization:</a:t>
                </a:r>
                <a:r>
                  <a:rPr lang="en-I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IN" dirty="0"/>
                  <a:t> time per update</a:t>
                </a:r>
              </a:p>
              <a:p>
                <a:r>
                  <a:rPr lang="en-IN" dirty="0"/>
                  <a:t>Case 1: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dirty="0"/>
                  <a:t>: use SDCM or SPGD (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IN" dirty="0"/>
                  <a:t> time per update)</a:t>
                </a:r>
              </a:p>
              <a:p>
                <a:r>
                  <a:rPr lang="en-IN" dirty="0"/>
                  <a:t>Case 2: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/>
                  <a:t>: use SDGA or SPCD (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dirty="0"/>
                  <a:t> time per update)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2"/>
                <a:ext cx="11938646" cy="7107703"/>
              </a:xfrm>
              <a:blipFill>
                <a:blip r:embed="rId2"/>
                <a:stretch>
                  <a:fillRect l="-562" t="-20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23</a:t>
            </a:fld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3961" y="1490106"/>
            <a:ext cx="1720892" cy="1720892"/>
          </a:xfrm>
          <a:prstGeom prst="rect">
            <a:avLst/>
          </a:prstGeom>
        </p:spPr>
      </p:pic>
      <p:sp>
        <p:nvSpPr>
          <p:cNvPr id="24" name="Rectangular Callout 23"/>
          <p:cNvSpPr/>
          <p:nvPr/>
        </p:nvSpPr>
        <p:spPr>
          <a:xfrm>
            <a:off x="1972637" y="1360122"/>
            <a:ext cx="8224473" cy="1637797"/>
          </a:xfrm>
          <a:prstGeom prst="wedgeRectCallout">
            <a:avLst>
              <a:gd name="adj1" fmla="val 61367"/>
              <a:gd name="adj2" fmla="val 33429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Be careful not to get confused with similar sounding terms. Coordinate Ascent takes a small step along one of the coordinates to increase the objective a bit. Coordinate Maximization instead tries to completely maximize the objective along a coordinate</a:t>
            </a:r>
            <a:endParaRPr lang="en-IN" sz="24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80513" y="3417949"/>
            <a:ext cx="1787788" cy="1787788"/>
          </a:xfrm>
          <a:prstGeom prst="rect">
            <a:avLst/>
          </a:prstGeom>
        </p:spPr>
      </p:pic>
      <p:sp>
        <p:nvSpPr>
          <p:cNvPr id="26" name="Rectangular Callout 25"/>
          <p:cNvSpPr/>
          <p:nvPr/>
        </p:nvSpPr>
        <p:spPr>
          <a:xfrm>
            <a:off x="4080005" y="3359641"/>
            <a:ext cx="6133956" cy="1585879"/>
          </a:xfrm>
          <a:prstGeom prst="wedgeRectCallout">
            <a:avLst>
              <a:gd name="adj1" fmla="val 62436"/>
              <a:gd name="adj2" fmla="val 34440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Also be careful that some books/papers may call a method as “Coordinate Ascent” even when it is really doing Coordinate Maximization. The terminology is unfortunately a bit non-standard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D418FB7-7BE6-ACA9-7DFE-F02D3B1423F7}"/>
              </a:ext>
            </a:extLst>
          </p:cNvPr>
          <p:cNvGrpSpPr/>
          <p:nvPr/>
        </p:nvGrpSpPr>
        <p:grpSpPr>
          <a:xfrm>
            <a:off x="10567116" y="217122"/>
            <a:ext cx="1143000" cy="1143000"/>
            <a:chOff x="2379643" y="355681"/>
            <a:chExt cx="1143000" cy="1143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324E089-7AB8-8F2D-8697-FF8D534455F9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F202345-508E-5FFA-3212-A411A9DFC5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37A99E9-FAD3-1D0D-B01F-5C307330745F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6757F738-88F5-9DC7-2A45-C2E53CB6BE58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79F8265F-877C-A3F3-C763-6F7F88005676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ular Callout 21"/>
              <p:cNvSpPr/>
              <p:nvPr/>
            </p:nvSpPr>
            <p:spPr>
              <a:xfrm>
                <a:off x="2637447" y="198996"/>
                <a:ext cx="7697210" cy="929388"/>
              </a:xfrm>
              <a:prstGeom prst="wedgeRectCallout">
                <a:avLst>
                  <a:gd name="adj1" fmla="val 60115"/>
                  <a:gd name="adj2" fmla="val 51584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Can you work out the details on how to implement stochastic primal coordinate descent in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 time per update? </a:t>
                </a:r>
                <a:endParaRPr lang="en-US" sz="2400" i="1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2" name="Rectangular Callout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447" y="198996"/>
                <a:ext cx="7697210" cy="929388"/>
              </a:xfrm>
              <a:prstGeom prst="wedgeRectCallout">
                <a:avLst>
                  <a:gd name="adj1" fmla="val 60115"/>
                  <a:gd name="adj2" fmla="val 51584"/>
                </a:avLst>
              </a:prstGeom>
              <a:blipFill>
                <a:blip r:embed="rId5"/>
                <a:stretch>
                  <a:fillRect l="-645" b="-4969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9420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4" grpId="0" animBg="1"/>
      <p:bldP spid="26" grpId="0" animBg="1"/>
      <p:bldP spid="2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3" y="466165"/>
            <a:ext cx="11588495" cy="1509224"/>
          </a:xfrm>
        </p:spPr>
        <p:txBody>
          <a:bodyPr>
            <a:normAutofit/>
          </a:bodyPr>
          <a:lstStyle/>
          <a:p>
            <a:r>
              <a:rPr lang="en-IN" dirty="0"/>
              <a:t>Practical Issues with GD Variants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How to initialize?</a:t>
            </a:r>
          </a:p>
          <a:p>
            <a:r>
              <a:rPr lang="en-IN" dirty="0"/>
              <a:t>How to decide convergence?</a:t>
            </a:r>
          </a:p>
          <a:p>
            <a:r>
              <a:rPr lang="en-IN" dirty="0"/>
              <a:t>How to decide step lengths?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402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Initialize?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938646" cy="5300823"/>
          </a:xfrm>
        </p:spPr>
        <p:txBody>
          <a:bodyPr>
            <a:normAutofit/>
          </a:bodyPr>
          <a:lstStyle/>
          <a:p>
            <a:r>
              <a:rPr lang="en-IN" dirty="0"/>
              <a:t>Initializing close to the global optimum is obviously preferable </a:t>
            </a:r>
            <a:r>
              <a:rPr lang="en-IN" dirty="0">
                <a:sym typeface="Wingdings" panose="05000000000000000000" pitchFamily="2" charset="2"/>
              </a:rPr>
              <a:t></a:t>
            </a:r>
          </a:p>
          <a:p>
            <a:pPr lvl="2"/>
            <a:r>
              <a:rPr lang="en-IN" dirty="0">
                <a:sym typeface="Wingdings" panose="05000000000000000000" pitchFamily="2" charset="2"/>
              </a:rPr>
              <a:t>Easier said than done. In some applications however, we may have such initialization e.g. someone may have a model they trained on different data</a:t>
            </a:r>
          </a:p>
          <a:p>
            <a:r>
              <a:rPr lang="en-IN" dirty="0">
                <a:sym typeface="Wingdings" panose="05000000000000000000" pitchFamily="2" charset="2"/>
              </a:rPr>
              <a:t>For convex functions, bad initialization may mean slow convergence, but if step lengths are nice then GD should converge eventually</a:t>
            </a:r>
          </a:p>
          <a:p>
            <a:r>
              <a:rPr lang="en-IN" dirty="0">
                <a:sym typeface="Wingdings" panose="05000000000000000000" pitchFamily="2" charset="2"/>
              </a:rPr>
              <a:t>For non-convex functions (e.g. while training </a:t>
            </a:r>
            <a:r>
              <a:rPr lang="en-IN" dirty="0" err="1">
                <a:sym typeface="Wingdings" panose="05000000000000000000" pitchFamily="2" charset="2"/>
              </a:rPr>
              <a:t>deepnets</a:t>
            </a:r>
            <a:r>
              <a:rPr lang="en-IN" dirty="0">
                <a:sym typeface="Wingdings" panose="05000000000000000000" pitchFamily="2" charset="2"/>
              </a:rPr>
              <a:t>), bad initialization may mean getting stuck at a very bad saddle point</a:t>
            </a:r>
          </a:p>
          <a:p>
            <a:r>
              <a:rPr lang="en-IN" dirty="0">
                <a:sym typeface="Wingdings" panose="05000000000000000000" pitchFamily="2" charset="2"/>
              </a:rPr>
              <a:t>Random restarts most common solution to overcome this problem</a:t>
            </a:r>
          </a:p>
          <a:p>
            <a:r>
              <a:rPr lang="en-IN" dirty="0">
                <a:sym typeface="Wingdings" panose="05000000000000000000" pitchFamily="2" charset="2"/>
              </a:rPr>
              <a:t>For some nice non-convex problems, we do know very good ways to provably initialize close to the global optimum (e.g. collaborative filtering in recommendation systems) – details beyond scope of CS771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6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decide Convergence?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In optimization, convergence can refer to a couple of things</a:t>
                </a:r>
              </a:p>
              <a:p>
                <a:pPr lvl="2"/>
                <a:r>
                  <a:rPr lang="en-IN" dirty="0"/>
                  <a:t>The algorithm has gotten within a “small” distance of a global/local optima</a:t>
                </a:r>
              </a:p>
              <a:p>
                <a:pPr lvl="2"/>
                <a:r>
                  <a:rPr lang="en-IN" dirty="0"/>
                  <a:t>The algorithm is not making “much” progress e.g.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endParaRPr lang="en-IN" dirty="0"/>
              </a:p>
              <a:p>
                <a:r>
                  <a:rPr lang="en-IN" dirty="0"/>
                  <a:t>GD stops making progress when it reaches a stationary point i.e. can stop making progress even without having reached a global optimum (e.g. if it has reached a saddle point)</a:t>
                </a:r>
              </a:p>
              <a:p>
                <a:r>
                  <a:rPr lang="en-IN" dirty="0"/>
                  <a:t>Usually a few heuristics used to decide when to stop executing GD</a:t>
                </a:r>
              </a:p>
              <a:p>
                <a:pPr lvl="2"/>
                <a:r>
                  <a:rPr lang="en-IN" dirty="0"/>
                  <a:t>If gradient vectors have become too “small”, or “not much” progress is being made of if objective function value is already acceptably “small” or if  assignment submission deadline is 5 minutes away</a:t>
                </a:r>
              </a:p>
              <a:p>
                <a:pPr lvl="2"/>
                <a:r>
                  <a:rPr lang="en-IN" dirty="0"/>
                  <a:t>Acceptable levels e.g. “small”, “not much” usually decided either by consulting domain experts or else by using performance on validation sets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  <a:blipFill>
                <a:blip r:embed="rId2"/>
                <a:stretch>
                  <a:fillRect l="-562" t="-2545" r="-3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59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detect convergence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/>
              <a:lstStyle/>
              <a:p>
                <a:r>
                  <a:rPr lang="en-IN" b="1" dirty="0"/>
                  <a:t>Method 1</a:t>
                </a:r>
                <a:r>
                  <a:rPr lang="en-IN" dirty="0"/>
                  <a:t>: Tolerance technique</a:t>
                </a:r>
              </a:p>
              <a:p>
                <a:pPr lvl="1"/>
                <a:r>
                  <a:rPr lang="en-IN" sz="2800" dirty="0"/>
                  <a:t>For a pre-decided tolerance value </a:t>
                </a:r>
                <a14:m>
                  <m:oMath xmlns:m="http://schemas.openxmlformats.org/officeDocument/2006/math">
                    <m:r>
                      <a:rPr lang="en-IN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sz="2800" dirty="0"/>
                  <a:t>, if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sz="2800" dirty="0"/>
                  <a:t>, stop</a:t>
                </a:r>
              </a:p>
              <a:p>
                <a:r>
                  <a:rPr lang="en-IN" b="1" dirty="0"/>
                  <a:t>Method 2</a:t>
                </a:r>
                <a:r>
                  <a:rPr lang="en-IN" dirty="0"/>
                  <a:t>: Zero-</a:t>
                </a:r>
                <a:r>
                  <a:rPr lang="en-IN" dirty="0" err="1"/>
                  <a:t>th</a:t>
                </a:r>
                <a:r>
                  <a:rPr lang="en-IN" dirty="0"/>
                  <a:t> order technique</a:t>
                </a:r>
              </a:p>
              <a:p>
                <a:pPr lvl="1"/>
                <a:r>
                  <a:rPr lang="en-IN" sz="2800" dirty="0"/>
                  <a:t>If </a:t>
                </a:r>
                <a:r>
                  <a:rPr lang="en-IN" sz="2800" dirty="0" err="1"/>
                  <a:t>fn</a:t>
                </a:r>
                <a:r>
                  <a:rPr lang="en-IN" sz="2800" dirty="0"/>
                  <a:t> value has not changed much, stop (or else tune learning rate)!</a:t>
                </a:r>
              </a:p>
              <a:p>
                <a:pPr lvl="1" algn="ctr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800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IN" sz="280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IN" sz="280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</m:e>
                        </m:d>
                        <m:r>
                          <a:rPr lang="en-IN" sz="28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800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IN" sz="280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IN" sz="2800" dirty="0"/>
                  <a:t> or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𝜁</m:t>
                    </m:r>
                  </m:oMath>
                </a14:m>
                <a:endParaRPr lang="en-IN" sz="2800" dirty="0"/>
              </a:p>
              <a:p>
                <a:r>
                  <a:rPr lang="en-IN" b="1" dirty="0"/>
                  <a:t>Method 3</a:t>
                </a:r>
                <a:r>
                  <a:rPr lang="en-IN" dirty="0"/>
                  <a:t>: First order technique</a:t>
                </a:r>
              </a:p>
              <a:p>
                <a:pPr lvl="1"/>
                <a:r>
                  <a:rPr lang="en-IN" sz="2800" dirty="0"/>
                  <a:t>If gradient has become too small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>
                                <a:latin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8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IN" sz="2800" dirty="0"/>
                  <a:t>, stop!</a:t>
                </a:r>
              </a:p>
              <a:p>
                <a:r>
                  <a:rPr lang="en-IN" b="1" dirty="0"/>
                  <a:t>Method 4</a:t>
                </a:r>
                <a:r>
                  <a:rPr lang="en-IN" dirty="0"/>
                  <a:t>: Cross validation technique</a:t>
                </a:r>
              </a:p>
              <a:p>
                <a:pPr lvl="1"/>
                <a:r>
                  <a:rPr lang="en-IN" sz="2800" dirty="0"/>
                  <a:t>Test the current model on validation data – if performance acceptable, stop!</a:t>
                </a:r>
              </a:p>
              <a:p>
                <a:r>
                  <a:rPr lang="en-IN" sz="2800" dirty="0"/>
                  <a:t>Other techniques e.g. primal-dual techniques are usually infeasible for large-scale ML problems and hence not used to decide convergence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2"/>
                <a:stretch>
                  <a:fillRect l="-578" t="-2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18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choose Step Length?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For “nicely behaved” convex functions, have formulae for step length</a:t>
                </a:r>
              </a:p>
              <a:p>
                <a:r>
                  <a:rPr lang="en-IN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rad>
                  </m:oMath>
                </a14:m>
                <a:r>
                  <a:rPr lang="en-IN" dirty="0"/>
                  <a:t> or else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IN" dirty="0"/>
                  <a:t> where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IN" dirty="0"/>
                  <a:t> is a </a:t>
                </a:r>
                <a:r>
                  <a:rPr lang="en-IN" dirty="0" err="1"/>
                  <a:t>hyperparameter</a:t>
                </a:r>
                <a:r>
                  <a:rPr lang="en-IN" dirty="0"/>
                  <a:t> </a:t>
                </a:r>
                <a:r>
                  <a:rPr lang="en-IN" dirty="0">
                    <a:sym typeface="Wingdings" panose="05000000000000000000" pitchFamily="2" charset="2"/>
                  </a:rPr>
                  <a:t></a:t>
                </a:r>
              </a:p>
              <a:p>
                <a:pPr lvl="2"/>
                <a:r>
                  <a:rPr lang="en-IN" dirty="0"/>
                  <a:t>Basic idea is to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/>
                  <a:t> (diminishing) and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 (infinite travel)</a:t>
                </a:r>
                <a:endParaRPr lang="en-IN" dirty="0">
                  <a:sym typeface="Wingdings" panose="05000000000000000000" pitchFamily="2" charset="2"/>
                </a:endParaRPr>
              </a:p>
              <a:p>
                <a:pPr lvl="2"/>
                <a:r>
                  <a:rPr lang="en-IN" dirty="0">
                    <a:sym typeface="Wingdings" panose="05000000000000000000" pitchFamily="2" charset="2"/>
                  </a:rPr>
                  <a:t>Simple, for “nice” convex functions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-convergence in just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US" dirty="0"/>
                  <a:t> steps </a:t>
                </a:r>
                <a:endParaRPr lang="en-IN" dirty="0">
                  <a:sym typeface="Wingdings" panose="05000000000000000000" pitchFamily="2" charset="2"/>
                </a:endParaRPr>
              </a:p>
              <a:p>
                <a:pPr lvl="2"/>
                <a:r>
                  <a:rPr lang="en-IN" dirty="0">
                    <a:sym typeface="Wingdings" panose="05000000000000000000" pitchFamily="2" charset="2"/>
                  </a:rPr>
                  <a:t>Details (e.g. what is “nice”) beyond scope of CS771 (see CS77X, X = 3,4,7)</a:t>
                </a:r>
              </a:p>
              <a:p>
                <a:r>
                  <a:rPr lang="en-IN" dirty="0">
                    <a:sym typeface="Wingdings" panose="05000000000000000000" pitchFamily="2" charset="2"/>
                  </a:rPr>
                  <a:t>A powerful but expensive technique is the </a:t>
                </a:r>
                <a:r>
                  <a:rPr lang="en-IN" i="1" dirty="0"/>
                  <a:t>Newton method</a:t>
                </a:r>
                <a:endParaRPr lang="en-IN" dirty="0"/>
              </a:p>
              <a:p>
                <a:pPr marL="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>
                              <a:latin typeface="Cambria Math" panose="02040503050406030204" pitchFamily="18" charset="0"/>
                            </a:rPr>
                            <m:t>𝐠</m:t>
                          </m:r>
                        </m:e>
                        <m:sup>
                          <m:r>
                            <a:rPr lang="en-IN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IN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>
                                      <a:latin typeface="Cambria Math" panose="02040503050406030204" pitchFamily="18" charset="0"/>
                                    </a:rPr>
                                    <m:t>𝛻</m:t>
                                  </m:r>
                                </m:e>
                                <m:sup>
                                  <m:r>
                                    <a:rPr lang="en-IN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b="1">
                                          <a:latin typeface="Cambria Math" panose="02040503050406030204" pitchFamily="18" charset="0"/>
                                        </a:rPr>
                                        <m:t>𝐰</m:t>
                                      </m:r>
                                    </m:e>
                                    <m:sup>
                                      <m:r>
                                        <a:rPr lang="en-IN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IN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IN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IN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1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p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IN" dirty="0"/>
              </a:p>
              <a:p>
                <a:pPr lvl="2"/>
                <a:r>
                  <a:rPr lang="en-IN" dirty="0"/>
                  <a:t>“</a:t>
                </a:r>
                <a:r>
                  <a:rPr lang="en-IN" dirty="0" err="1"/>
                  <a:t>Autotunes</a:t>
                </a:r>
                <a:r>
                  <a:rPr lang="en-IN" dirty="0"/>
                  <a:t>” the step length so that we may directly 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Offers extremely rapid convergence for “nice” convex problems: roughly, it offers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-convergence in just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IN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1/</m:t>
                                        </m:r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US" dirty="0"/>
                  <a:t> steps </a:t>
                </a:r>
                <a:endParaRPr lang="en-IN" dirty="0"/>
              </a:p>
              <a:p>
                <a:pPr lvl="2"/>
                <a:r>
                  <a:rPr lang="en-IN" dirty="0"/>
                  <a:t>However, computation of Hessian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/>
                  <a:t> often expensive</a:t>
                </a:r>
              </a:p>
              <a:p>
                <a:pPr lvl="2"/>
                <a:r>
                  <a:rPr lang="en-IN" dirty="0"/>
                  <a:t>Workaround: approximate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/>
                  <a:t> using a diagonal or a low-rank matrix</a:t>
                </a:r>
              </a:p>
              <a:p>
                <a:pPr lvl="2"/>
                <a:endParaRPr lang="en-IN" dirty="0"/>
              </a:p>
              <a:p>
                <a:endParaRPr lang="en-IN" dirty="0">
                  <a:sym typeface="Wingdings" panose="05000000000000000000" pitchFamily="2" charset="2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  <a:blipFill>
                <a:blip r:embed="rId2"/>
                <a:stretch>
                  <a:fillRect l="-562" t="-2545" b="-6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466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choose Step Length?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>
                    <a:sym typeface="Wingdings" panose="05000000000000000000" pitchFamily="2" charset="2"/>
                  </a:rPr>
                  <a:t>For not so well-behaved convex functions and non-convex functions, there exist several heuristics – no guarantee they will always work </a:t>
                </a:r>
              </a:p>
              <a:p>
                <a:pPr lvl="1"/>
                <a:r>
                  <a:rPr lang="en-IN" b="1" dirty="0">
                    <a:sym typeface="Wingdings" panose="05000000000000000000" pitchFamily="2" charset="2"/>
                  </a:rPr>
                  <a:t>Line-search Techniques</a:t>
                </a:r>
                <a:r>
                  <a:rPr lang="en-IN" dirty="0">
                    <a:sym typeface="Wingdings" panose="05000000000000000000" pitchFamily="2" charset="2"/>
                  </a:rPr>
                  <a:t>: find the best step length every time</a:t>
                </a:r>
                <a:br>
                  <a:rPr lang="en-IN" dirty="0">
                    <a:sym typeface="Wingdings" panose="05000000000000000000" pitchFamily="2" charset="2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lim>
                            </m:limLow>
                          </m:fName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𝐠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IN" b="1" dirty="0">
                  <a:sym typeface="Wingdings" panose="05000000000000000000" pitchFamily="2" charset="2"/>
                </a:endParaRPr>
              </a:p>
              <a:p>
                <a:pPr lvl="2"/>
                <a:r>
                  <a:rPr lang="en-IN" dirty="0">
                    <a:sym typeface="Wingdings" panose="05000000000000000000" pitchFamily="2" charset="2"/>
                  </a:rPr>
                  <a:t>E.g. Armijo Rule: start by using with a decently large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𝜂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, if objective function value does not reduce sufficiently, then reduce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𝜂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 and try again</a:t>
                </a:r>
              </a:p>
              <a:p>
                <a:pPr lvl="2"/>
                <a:r>
                  <a:rPr lang="en-IN" dirty="0"/>
                  <a:t>Line search can be expensive as it involves multiple GD steps, </a:t>
                </a:r>
                <a:r>
                  <a:rPr lang="en-IN" dirty="0" err="1"/>
                  <a:t>fn</a:t>
                </a:r>
                <a:r>
                  <a:rPr lang="en-IN" dirty="0"/>
                  <a:t> evaluations</a:t>
                </a:r>
              </a:p>
              <a:p>
                <a:r>
                  <a:rPr lang="en-IN" dirty="0"/>
                  <a:t>Cheaper “adaptive” techniques exist – these employ several tricks</a:t>
                </a:r>
              </a:p>
              <a:p>
                <a:pPr lvl="2"/>
                <a:r>
                  <a:rPr lang="en-IN" dirty="0"/>
                  <a:t>U</a:t>
                </a:r>
                <a:r>
                  <a:rPr lang="en-IN" dirty="0">
                    <a:sym typeface="Wingdings" panose="05000000000000000000" pitchFamily="2" charset="2"/>
                  </a:rPr>
                  <a:t>se a different step length for each dimension of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𝐰</m:t>
                    </m:r>
                  </m:oMath>
                </a14:m>
                <a:r>
                  <a:rPr lang="en-IN" b="1" dirty="0">
                    <a:sym typeface="Wingdings" panose="05000000000000000000" pitchFamily="2" charset="2"/>
                  </a:rPr>
                  <a:t> </a:t>
                </a:r>
                <a:r>
                  <a:rPr lang="en-IN" dirty="0">
                    <a:sym typeface="Wingdings" panose="05000000000000000000" pitchFamily="2" charset="2"/>
                  </a:rPr>
                  <a:t>(e.g. </a:t>
                </a:r>
                <a:r>
                  <a:rPr lang="en-IN" dirty="0" err="1">
                    <a:sym typeface="Wingdings" panose="05000000000000000000" pitchFamily="2" charset="2"/>
                  </a:rPr>
                  <a:t>Adagrad</a:t>
                </a:r>
                <a:r>
                  <a:rPr lang="en-IN" dirty="0">
                    <a:sym typeface="Wingdings" panose="05000000000000000000" pitchFamily="2" charset="2"/>
                  </a:rPr>
                  <a:t>)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𝜂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 replaced with a diagonal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 i.e.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IN" dirty="0">
                  <a:sym typeface="Wingdings" panose="05000000000000000000" pitchFamily="2" charset="2"/>
                </a:endParaRPr>
              </a:p>
              <a:p>
                <a:pPr lvl="2"/>
                <a:r>
                  <a:rPr lang="en-IN" dirty="0">
                    <a:sym typeface="Wingdings" panose="05000000000000000000" pitchFamily="2" charset="2"/>
                  </a:rPr>
                  <a:t>Use “momentum” methods (e.g. NAG, Adam) which essentially infuses previous gradients into the current gradient</a:t>
                </a:r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2"/>
                <a:stretch>
                  <a:fillRect l="-578" t="-2545" r="-63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67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C772F9-2F88-5525-449D-C9CE293BE1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4882269" cy="5300823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92D050"/>
                    </a:solidFill>
                  </a:rPr>
                  <a:t>Technique 1 (Projections):</a:t>
                </a:r>
              </a:p>
              <a:p>
                <a:pPr lvl="2"/>
                <a:r>
                  <a:rPr lang="en-US" dirty="0"/>
                  <a:t>Undo violations done by GD</a:t>
                </a:r>
              </a:p>
              <a:p>
                <a:r>
                  <a:rPr lang="en-US" dirty="0">
                    <a:solidFill>
                      <a:srgbClr val="FFC000"/>
                    </a:solidFill>
                  </a:rPr>
                  <a:t>Trick</a:t>
                </a:r>
                <a:r>
                  <a:rPr lang="en-US" dirty="0"/>
                  <a:t>: If after descent step, we violate a constraint, go back into the feasible set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endParaRPr lang="en-US" dirty="0"/>
              </a:p>
              <a:p>
                <a:pPr lvl="2"/>
                <a:r>
                  <a:rPr lang="en-IN" dirty="0"/>
                  <a:t>Use a “projection step”</a:t>
                </a:r>
                <a:br>
                  <a:rPr lang="en-IN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≝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</a:rPr>
                                  <m:t>𝐳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𝒞</m:t>
                                </m:r>
                              </m:lim>
                            </m:limLow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fName>
                          <m:e>
                            <m:sSubSup>
                              <m:sSub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1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IN" b="1" i="0" smtClean="0">
                                        <a:latin typeface="Cambria Math" panose="02040503050406030204" pitchFamily="18" charset="0"/>
                                      </a:rPr>
                                      <m:t>𝐳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func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C772F9-2F88-5525-449D-C9CE293BE1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4882269" cy="5300823"/>
              </a:xfrm>
              <a:blipFill>
                <a:blip r:embed="rId2"/>
                <a:stretch>
                  <a:fillRect l="-1375" t="-27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9F121537-8093-ED12-F22A-F9DA5801C410}"/>
              </a:ext>
            </a:extLst>
          </p:cNvPr>
          <p:cNvSpPr/>
          <p:nvPr/>
        </p:nvSpPr>
        <p:spPr>
          <a:xfrm>
            <a:off x="3072989" y="5033448"/>
            <a:ext cx="246715" cy="2467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B8A328-686F-3B97-06DC-74398717C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Projected Descent Methods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4E0C4F-4042-EC17-BB64-9E26D7E8E202}"/>
                  </a:ext>
                </a:extLst>
              </p:cNvPr>
              <p:cNvSpPr txBox="1"/>
              <p:nvPr/>
            </p:nvSpPr>
            <p:spPr>
              <a:xfrm>
                <a:off x="5135623" y="1240383"/>
                <a:ext cx="6718059" cy="5043304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IN" sz="3200" dirty="0">
                    <a:solidFill>
                      <a:srgbClr val="FFC000"/>
                    </a:solidFill>
                    <a:latin typeface="+mj-lt"/>
                  </a:rPr>
                  <a:t>PROJECTED GRADIENT DESCENT (</a:t>
                </a:r>
                <a:r>
                  <a:rPr lang="en-IN" sz="3200" dirty="0">
                    <a:solidFill>
                      <a:schemeClr val="accent3">
                        <a:lumMod val="75000"/>
                      </a:schemeClr>
                    </a:solidFill>
                    <a:latin typeface="+mj-lt"/>
                  </a:rPr>
                  <a:t>PGD</a:t>
                </a:r>
                <a:r>
                  <a:rPr lang="en-IN" sz="3200" dirty="0">
                    <a:solidFill>
                      <a:srgbClr val="FFC000"/>
                    </a:solidFill>
                    <a:latin typeface="+mj-lt"/>
                  </a:rPr>
                  <a:t>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Given: objective function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 and feasible set </a:t>
                </a:r>
                <a14:m>
                  <m:oMath xmlns:m="http://schemas.openxmlformats.org/officeDocument/2006/math">
                    <m:r>
                      <a:rPr lang="en-IN" sz="32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IN" sz="3200" dirty="0">
                  <a:solidFill>
                    <a:schemeClr val="bg1"/>
                  </a:solidFill>
                  <a:latin typeface="+mj-lt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Initialize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sz="3200" b="1" dirty="0">
                  <a:solidFill>
                    <a:schemeClr val="bg1"/>
                  </a:solidFill>
                  <a:latin typeface="+mj-lt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>
                    <a:solidFill>
                      <a:schemeClr val="bg1"/>
                    </a:solidFill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=0, 1, …</m:t>
                    </m:r>
                  </m:oMath>
                </a14:m>
                <a:endParaRPr lang="en-US" sz="3200" dirty="0">
                  <a:solidFill>
                    <a:schemeClr val="bg1"/>
                  </a:solidFill>
                  <a:latin typeface="+mj-lt"/>
                </a:endParaRPr>
              </a:p>
              <a:p>
                <a:pPr marL="971550" lvl="1" indent="-514350">
                  <a:buFont typeface="+mj-lt"/>
                  <a:buAutoNum type="alphaLcPeriod"/>
                </a:pPr>
                <a:r>
                  <a:rPr lang="en-US" sz="3200" dirty="0">
                    <a:solidFill>
                      <a:schemeClr val="bg1"/>
                    </a:solidFill>
                    <a:latin typeface="+mj-lt"/>
                  </a:rPr>
                  <a:t>Get a (sub)gradient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p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200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endParaRPr lang="en-US" sz="3200" dirty="0">
                  <a:solidFill>
                    <a:schemeClr val="bg1"/>
                  </a:solidFill>
                  <a:latin typeface="+mj-lt"/>
                </a:endParaRPr>
              </a:p>
              <a:p>
                <a:pPr marL="971550" lvl="1" indent="-514350">
                  <a:buFont typeface="+mj-lt"/>
                  <a:buAutoNum type="alphaLcPeriod"/>
                </a:pPr>
                <a:r>
                  <a:rPr lang="en-US" sz="3200" dirty="0">
                    <a:solidFill>
                      <a:schemeClr val="bg1"/>
                    </a:solidFill>
                    <a:latin typeface="+mj-lt"/>
                  </a:rPr>
                  <a:t>Choose a step length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3200" dirty="0">
                  <a:solidFill>
                    <a:schemeClr val="bg1"/>
                  </a:solidFill>
                  <a:latin typeface="+mj-lt"/>
                </a:endParaRPr>
              </a:p>
              <a:p>
                <a:pPr marL="971550" lvl="1" indent="-514350">
                  <a:buFont typeface="+mj-lt"/>
                  <a:buAutoNum type="alphaLcPeriod"/>
                </a:pP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Update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p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p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3200" dirty="0">
                  <a:solidFill>
                    <a:schemeClr val="bg1"/>
                  </a:solidFill>
                  <a:latin typeface="+mj-lt"/>
                </a:endParaRPr>
              </a:p>
              <a:p>
                <a:pPr marL="971550" lvl="1" indent="-514350">
                  <a:buFont typeface="+mj-lt"/>
                  <a:buAutoNum type="alphaLcPeriod"/>
                </a:pPr>
                <a:r>
                  <a:rPr lang="en-US" sz="3200" dirty="0">
                    <a:solidFill>
                      <a:schemeClr val="bg1"/>
                    </a:solidFill>
                    <a:latin typeface="+mj-lt"/>
                  </a:rPr>
                  <a:t>Project</a:t>
                </a:r>
                <a:r>
                  <a:rPr lang="en-US" sz="3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IN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sub>
                    </m:sSub>
                    <m:d>
                      <m:dPr>
                        <m:ctrlP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2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𝐮</m:t>
                            </m:r>
                          </m:e>
                          <m:sup>
                            <m: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d>
                  </m:oMath>
                </a14:m>
                <a:endParaRPr lang="en-US" sz="3200" dirty="0">
                  <a:solidFill>
                    <a:schemeClr val="bg1"/>
                  </a:solidFill>
                  <a:latin typeface="+mj-lt"/>
                </a:endParaRPr>
              </a:p>
              <a:p>
                <a:pPr marL="971550" lvl="1" indent="-514350">
                  <a:buFont typeface="+mj-lt"/>
                  <a:buAutoNum type="alphaLcPeriod"/>
                </a:pP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Repeat until convergence</a:t>
                </a:r>
                <a:endParaRPr lang="en-US" sz="32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4E0C4F-4042-EC17-BB64-9E26D7E8E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623" y="1240383"/>
                <a:ext cx="6718059" cy="5043304"/>
              </a:xfrm>
              <a:prstGeom prst="rect">
                <a:avLst/>
              </a:prstGeom>
              <a:blipFill>
                <a:blip r:embed="rId3"/>
                <a:stretch>
                  <a:fillRect l="-2074" t="-1199" b="-2758"/>
                </a:stretch>
              </a:blipFill>
              <a:ln w="3810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77A06DE7-2B2C-E8FF-F62D-69CEFB4A5AE5}"/>
              </a:ext>
            </a:extLst>
          </p:cNvPr>
          <p:cNvGrpSpPr/>
          <p:nvPr/>
        </p:nvGrpSpPr>
        <p:grpSpPr>
          <a:xfrm>
            <a:off x="10795646" y="53008"/>
            <a:ext cx="1143000" cy="1143000"/>
            <a:chOff x="2379643" y="355681"/>
            <a:chExt cx="1143000" cy="11430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54238A1-8A84-22E9-A627-6DEE5573B0D4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F6FF8B6-9AEA-54D3-C6E3-0FB80D66C6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F7C2908-1E5A-B1E7-5E98-19300933B6BF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32C9ED29-5B59-779F-8868-302D268F060F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9D89DE1E-DD48-C8EF-CC6E-9D3299528EA1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E12965B5-459E-2DBB-0C09-C4A62B6D74B9}"/>
                  </a:ext>
                </a:extLst>
              </p:cNvPr>
              <p:cNvSpPr/>
              <p:nvPr/>
            </p:nvSpPr>
            <p:spPr>
              <a:xfrm>
                <a:off x="7261535" y="249352"/>
                <a:ext cx="3351524" cy="750228"/>
              </a:xfrm>
              <a:prstGeom prst="wedgeRectCallout">
                <a:avLst>
                  <a:gd name="adj1" fmla="val 66539"/>
                  <a:gd name="adj2" fmla="val 47267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This technique is useful only if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IN" dirty="0"/>
                  <a:t> is such that projection step is easy</a:t>
                </a:r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E12965B5-459E-2DBB-0C09-C4A62B6D74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535" y="249352"/>
                <a:ext cx="3351524" cy="750228"/>
              </a:xfrm>
              <a:prstGeom prst="wedgeRectCallout">
                <a:avLst>
                  <a:gd name="adj1" fmla="val 66539"/>
                  <a:gd name="adj2" fmla="val 47267"/>
                </a:avLst>
              </a:prstGeom>
              <a:blipFill>
                <a:blip r:embed="rId4"/>
                <a:stretch>
                  <a:fillRect l="-929" b="-3125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A723F76E-0992-004A-DF1B-3971E055E7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2" y="249352"/>
            <a:ext cx="1371600" cy="1371600"/>
          </a:xfrm>
          <a:prstGeom prst="rect">
            <a:avLst/>
          </a:prstGeom>
        </p:spPr>
      </p:pic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F742DFE3-234F-7C9D-24F0-7C49BABFA8A5}"/>
              </a:ext>
            </a:extLst>
          </p:cNvPr>
          <p:cNvSpPr/>
          <p:nvPr/>
        </p:nvSpPr>
        <p:spPr>
          <a:xfrm>
            <a:off x="1485355" y="249352"/>
            <a:ext cx="2331828" cy="964881"/>
          </a:xfrm>
          <a:prstGeom prst="wedgeRectCallout">
            <a:avLst>
              <a:gd name="adj1" fmla="val -65399"/>
              <a:gd name="adj2" fmla="val 37856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Wait … the projection step itself looks like an optimization problem!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D19AA574-75F1-EB6C-C5CF-B510F5F251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67046" y="1369143"/>
            <a:ext cx="1371600" cy="1371600"/>
          </a:xfrm>
          <a:prstGeom prst="rect">
            <a:avLst/>
          </a:prstGeom>
        </p:spPr>
      </p:pic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BA700AEF-133E-4B68-D0CC-28A2C966DA57}"/>
              </a:ext>
            </a:extLst>
          </p:cNvPr>
          <p:cNvSpPr/>
          <p:nvPr/>
        </p:nvSpPr>
        <p:spPr>
          <a:xfrm>
            <a:off x="6891910" y="1240383"/>
            <a:ext cx="3721149" cy="1161091"/>
          </a:xfrm>
          <a:prstGeom prst="wedgeRectCallout">
            <a:avLst>
              <a:gd name="adj1" fmla="val 60532"/>
              <a:gd name="adj2" fmla="val 36441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 projection step ensures we move as little as possible – this is to avoid undoing the objective value reduction we got out of the descent step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C4B52556-4829-2CB9-81B9-125696750389}"/>
              </a:ext>
            </a:extLst>
          </p:cNvPr>
          <p:cNvSpPr/>
          <p:nvPr/>
        </p:nvSpPr>
        <p:spPr>
          <a:xfrm>
            <a:off x="899317" y="4914900"/>
            <a:ext cx="1849389" cy="1779656"/>
          </a:xfrm>
          <a:custGeom>
            <a:avLst/>
            <a:gdLst>
              <a:gd name="connsiteX0" fmla="*/ 1550850 w 3228457"/>
              <a:gd name="connsiteY0" fmla="*/ 2848 h 2398577"/>
              <a:gd name="connsiteX1" fmla="*/ 69522 w 3228457"/>
              <a:gd name="connsiteY1" fmla="*/ 862384 h 2398577"/>
              <a:gd name="connsiteX2" fmla="*/ 508434 w 3228457"/>
              <a:gd name="connsiteY2" fmla="*/ 1822504 h 2398577"/>
              <a:gd name="connsiteX3" fmla="*/ 2821866 w 3228457"/>
              <a:gd name="connsiteY3" fmla="*/ 2352856 h 2398577"/>
              <a:gd name="connsiteX4" fmla="*/ 3114474 w 3228457"/>
              <a:gd name="connsiteY4" fmla="*/ 652072 h 2398577"/>
              <a:gd name="connsiteX5" fmla="*/ 1550850 w 3228457"/>
              <a:gd name="connsiteY5" fmla="*/ 2848 h 2398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28457" h="2398577">
                <a:moveTo>
                  <a:pt x="1550850" y="2848"/>
                </a:moveTo>
                <a:cubicBezTo>
                  <a:pt x="1043358" y="37900"/>
                  <a:pt x="243258" y="559108"/>
                  <a:pt x="69522" y="862384"/>
                </a:cubicBezTo>
                <a:cubicBezTo>
                  <a:pt x="-104214" y="1165660"/>
                  <a:pt x="49710" y="1574092"/>
                  <a:pt x="508434" y="1822504"/>
                </a:cubicBezTo>
                <a:cubicBezTo>
                  <a:pt x="967158" y="2070916"/>
                  <a:pt x="2387526" y="2547928"/>
                  <a:pt x="2821866" y="2352856"/>
                </a:cubicBezTo>
                <a:cubicBezTo>
                  <a:pt x="3256206" y="2157784"/>
                  <a:pt x="3323262" y="1043740"/>
                  <a:pt x="3114474" y="652072"/>
                </a:cubicBezTo>
                <a:cubicBezTo>
                  <a:pt x="2905686" y="260404"/>
                  <a:pt x="2058342" y="-32204"/>
                  <a:pt x="1550850" y="2848"/>
                </a:cubicBezTo>
                <a:close/>
              </a:path>
            </a:pathLst>
          </a:custGeom>
          <a:solidFill>
            <a:schemeClr val="accent2">
              <a:lumMod val="75000"/>
              <a:alpha val="25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0D6D12-1B3E-7F3F-1159-B05F2726665F}"/>
              </a:ext>
            </a:extLst>
          </p:cNvPr>
          <p:cNvSpPr/>
          <p:nvPr/>
        </p:nvSpPr>
        <p:spPr>
          <a:xfrm>
            <a:off x="2624498" y="4584957"/>
            <a:ext cx="1143698" cy="1143698"/>
          </a:xfrm>
          <a:prstGeom prst="ellipse">
            <a:avLst/>
          </a:prstGeom>
          <a:noFill/>
          <a:ln w="25400"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24853DE-D5B8-415B-E924-F56BA4EC9D65}"/>
              </a:ext>
            </a:extLst>
          </p:cNvPr>
          <p:cNvSpPr/>
          <p:nvPr/>
        </p:nvSpPr>
        <p:spPr>
          <a:xfrm>
            <a:off x="3072990" y="5033449"/>
            <a:ext cx="246715" cy="2467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F126BB8-46A8-26AF-D332-00BC57960B9E}"/>
                  </a:ext>
                </a:extLst>
              </p:cNvPr>
              <p:cNvSpPr txBox="1"/>
              <p:nvPr/>
            </p:nvSpPr>
            <p:spPr>
              <a:xfrm>
                <a:off x="732910" y="4648163"/>
                <a:ext cx="62019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𝒞</m:t>
                      </m:r>
                    </m:oMath>
                  </m:oMathPara>
                </a14:m>
                <a:endParaRPr lang="en-IN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F126BB8-46A8-26AF-D332-00BC57960B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10" y="4648163"/>
                <a:ext cx="620191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23F0FD59-3BB3-5E7F-B987-96DC278EA3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413" y="2869502"/>
            <a:ext cx="1371600" cy="1371600"/>
          </a:xfrm>
          <a:prstGeom prst="rect">
            <a:avLst/>
          </a:prstGeom>
        </p:spPr>
      </p:pic>
      <p:sp>
        <p:nvSpPr>
          <p:cNvPr id="29" name="Speech Bubble: Rectangle 28">
            <a:extLst>
              <a:ext uri="{FF2B5EF4-FFF2-40B4-BE49-F238E27FC236}">
                <a16:creationId xmlns:a16="http://schemas.microsoft.com/office/drawing/2014/main" id="{F0FCE592-4E9C-57DF-91F6-335D9A003AF2}"/>
              </a:ext>
            </a:extLst>
          </p:cNvPr>
          <p:cNvSpPr/>
          <p:nvPr/>
        </p:nvSpPr>
        <p:spPr>
          <a:xfrm>
            <a:off x="6762307" y="3068461"/>
            <a:ext cx="3980059" cy="688258"/>
          </a:xfrm>
          <a:prstGeom prst="wedgeRectCallout">
            <a:avLst>
              <a:gd name="adj1" fmla="val 58929"/>
              <a:gd name="adj2" fmla="val 50345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We can easily modify this method to work with SGD, mini-batch SGD, CD, CM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44111741-A291-A3D5-E2A6-3915085727D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2" y="1850369"/>
            <a:ext cx="1371600" cy="1371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Speech Bubble: Rectangle 17">
                <a:extLst>
                  <a:ext uri="{FF2B5EF4-FFF2-40B4-BE49-F238E27FC236}">
                    <a16:creationId xmlns:a16="http://schemas.microsoft.com/office/drawing/2014/main" id="{69D0570A-FD1A-8D3E-0C25-3E79E2C36B6D}"/>
                  </a:ext>
                </a:extLst>
              </p:cNvPr>
              <p:cNvSpPr/>
              <p:nvPr/>
            </p:nvSpPr>
            <p:spPr>
              <a:xfrm>
                <a:off x="1492249" y="1997419"/>
                <a:ext cx="2895260" cy="698966"/>
              </a:xfrm>
              <a:prstGeom prst="wedgeRectCallout">
                <a:avLst>
                  <a:gd name="adj1" fmla="val -61359"/>
                  <a:gd name="adj2" fmla="val 53068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Projections are </a:t>
                </a:r>
                <a:r>
                  <a:rPr lang="en-US" i="1" dirty="0">
                    <a:solidFill>
                      <a:schemeClr val="bg1"/>
                    </a:solidFill>
                  </a:rPr>
                  <a:t>idempotent</a:t>
                </a:r>
                <a:r>
                  <a:rPr lang="en-US" dirty="0">
                    <a:solidFill>
                      <a:schemeClr val="bg1"/>
                    </a:solidFill>
                  </a:rPr>
                  <a:t> i.e., if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endParaRPr lang="en-IN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Speech Bubble: Rectangle 17">
                <a:extLst>
                  <a:ext uri="{FF2B5EF4-FFF2-40B4-BE49-F238E27FC236}">
                    <a16:creationId xmlns:a16="http://schemas.microsoft.com/office/drawing/2014/main" id="{69D0570A-FD1A-8D3E-0C25-3E79E2C36B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249" y="1997419"/>
                <a:ext cx="2895260" cy="698966"/>
              </a:xfrm>
              <a:prstGeom prst="wedgeRectCallout">
                <a:avLst>
                  <a:gd name="adj1" fmla="val -61359"/>
                  <a:gd name="adj2" fmla="val 53068"/>
                </a:avLst>
              </a:prstGeom>
              <a:blipFill>
                <a:blip r:embed="rId10"/>
                <a:stretch>
                  <a:fillRect b="-3252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FF73B3E-A2AF-DF5C-520F-8B70DA0C112D}"/>
              </a:ext>
            </a:extLst>
          </p:cNvPr>
          <p:cNvCxnSpPr>
            <a:cxnSpLocks/>
            <a:stCxn id="21" idx="4"/>
          </p:cNvCxnSpPr>
          <p:nvPr/>
        </p:nvCxnSpPr>
        <p:spPr>
          <a:xfrm flipV="1">
            <a:off x="2683412" y="5168061"/>
            <a:ext cx="512935" cy="230652"/>
          </a:xfrm>
          <a:prstGeom prst="line">
            <a:avLst/>
          </a:prstGeom>
          <a:ln w="25400">
            <a:solidFill>
              <a:schemeClr val="bg1"/>
            </a:solidFill>
            <a:prstDash val="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47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85185E-6 L -0.04453 0.03542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7" y="1759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4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4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9" grpId="0" animBg="1"/>
      <p:bldP spid="4" grpId="0" animBg="1"/>
      <p:bldP spid="11" grpId="0" animBg="1"/>
      <p:bldP spid="13" grpId="0" animBg="1"/>
      <p:bldP spid="15" grpId="0" animBg="1"/>
      <p:bldP spid="21" grpId="0" animBg="1"/>
      <p:bldP spid="20" grpId="0" animBg="1"/>
      <p:bldP spid="23" grpId="0" animBg="1"/>
      <p:bldP spid="23" grpId="1" animBg="1"/>
      <p:bldP spid="23" grpId="2" animBg="1"/>
      <p:bldP spid="25" grpId="0"/>
      <p:bldP spid="29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E52F61E-4679-6890-28D3-4E88A83D1DC5}"/>
              </a:ext>
            </a:extLst>
          </p:cNvPr>
          <p:cNvGrpSpPr/>
          <p:nvPr/>
        </p:nvGrpSpPr>
        <p:grpSpPr>
          <a:xfrm>
            <a:off x="2449888" y="2471114"/>
            <a:ext cx="2068538" cy="2081716"/>
            <a:chOff x="2318418" y="2084587"/>
            <a:chExt cx="2068538" cy="208171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84DF215-6B6E-2BDF-2C73-AD55E8F7071E}"/>
                </a:ext>
              </a:extLst>
            </p:cNvPr>
            <p:cNvCxnSpPr/>
            <p:nvPr/>
          </p:nvCxnSpPr>
          <p:spPr>
            <a:xfrm>
              <a:off x="3352687" y="2084587"/>
              <a:ext cx="1" cy="2081716"/>
            </a:xfrm>
            <a:prstGeom prst="line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82E8690-72DE-26E9-776B-A9CF591D6398}"/>
                </a:ext>
              </a:extLst>
            </p:cNvPr>
            <p:cNvCxnSpPr/>
            <p:nvPr/>
          </p:nvCxnSpPr>
          <p:spPr>
            <a:xfrm>
              <a:off x="2318418" y="3125445"/>
              <a:ext cx="2068538" cy="1"/>
            </a:xfrm>
            <a:prstGeom prst="line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5FED709-511B-164B-F202-40C35CA4B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useful Projections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E7DFCE-9BDB-6778-0204-0FEA3B962B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Finding the closest point in a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</a:rPr>
                                  <m:t>𝐳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𝒞</m:t>
                                </m:r>
                              </m:lim>
                            </m:limLow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fName>
                          <m:e>
                            <m:sSubSup>
                              <m:sSub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1" i="0" smtClean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IN" b="1" i="0" smtClean="0">
                                        <a:latin typeface="Cambria Math" panose="02040503050406030204" pitchFamily="18" charset="0"/>
                                      </a:rPr>
                                      <m:t>𝐳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func>
                      </m:e>
                    </m:func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E7DFCE-9BDB-6778-0204-0FEA3B962B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24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ECB462AE-1C0E-E7C4-8F6A-7C41B24A4771}"/>
              </a:ext>
            </a:extLst>
          </p:cNvPr>
          <p:cNvSpPr/>
          <p:nvPr/>
        </p:nvSpPr>
        <p:spPr>
          <a:xfrm>
            <a:off x="2649200" y="2708497"/>
            <a:ext cx="1669915" cy="1606950"/>
          </a:xfrm>
          <a:prstGeom prst="ellipse">
            <a:avLst/>
          </a:prstGeom>
          <a:solidFill>
            <a:schemeClr val="accent2">
              <a:lumMod val="75000"/>
              <a:alpha val="25000"/>
            </a:schemeClr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0E2FFF-0933-0F1D-6E2D-C805A43FED7B}"/>
              </a:ext>
            </a:extLst>
          </p:cNvPr>
          <p:cNvSpPr/>
          <p:nvPr/>
        </p:nvSpPr>
        <p:spPr>
          <a:xfrm>
            <a:off x="7867813" y="2471114"/>
            <a:ext cx="1943117" cy="1522339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 w="381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68128BC-BDA1-FEC7-EC8A-BAC345027293}"/>
              </a:ext>
            </a:extLst>
          </p:cNvPr>
          <p:cNvGrpSpPr/>
          <p:nvPr/>
        </p:nvGrpSpPr>
        <p:grpSpPr>
          <a:xfrm>
            <a:off x="7366113" y="2471114"/>
            <a:ext cx="2444817" cy="2081716"/>
            <a:chOff x="6897015" y="2084587"/>
            <a:chExt cx="2444817" cy="208171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0F5385E-9281-CCC8-1F34-823FC6E0C6F2}"/>
                </a:ext>
              </a:extLst>
            </p:cNvPr>
            <p:cNvCxnSpPr/>
            <p:nvPr/>
          </p:nvCxnSpPr>
          <p:spPr>
            <a:xfrm>
              <a:off x="6897015" y="3606926"/>
              <a:ext cx="2444817" cy="0"/>
            </a:xfrm>
            <a:prstGeom prst="line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B098A79-1AFE-E373-F3F5-8324E15EA1CD}"/>
                </a:ext>
              </a:extLst>
            </p:cNvPr>
            <p:cNvCxnSpPr/>
            <p:nvPr/>
          </p:nvCxnSpPr>
          <p:spPr>
            <a:xfrm>
              <a:off x="7398714" y="2084587"/>
              <a:ext cx="1" cy="2081716"/>
            </a:xfrm>
            <a:prstGeom prst="line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C4E8C326-1CED-B103-681E-C12DA85C6461}"/>
              </a:ext>
            </a:extLst>
          </p:cNvPr>
          <p:cNvSpPr/>
          <p:nvPr/>
        </p:nvSpPr>
        <p:spPr>
          <a:xfrm>
            <a:off x="2343199" y="2431236"/>
            <a:ext cx="260617" cy="260617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1D8E1D-864E-58A9-A175-AC6863674953}"/>
              </a:ext>
            </a:extLst>
          </p:cNvPr>
          <p:cNvSpPr/>
          <p:nvPr/>
        </p:nvSpPr>
        <p:spPr>
          <a:xfrm>
            <a:off x="7152946" y="2963735"/>
            <a:ext cx="260617" cy="260617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66BF4CE-2754-7B9D-9A6E-2CA261DE2742}"/>
              </a:ext>
            </a:extLst>
          </p:cNvPr>
          <p:cNvCxnSpPr>
            <a:cxnSpLocks/>
            <a:stCxn id="12" idx="5"/>
            <a:endCxn id="7" idx="1"/>
          </p:cNvCxnSpPr>
          <p:nvPr/>
        </p:nvCxnSpPr>
        <p:spPr>
          <a:xfrm>
            <a:off x="2565650" y="2653687"/>
            <a:ext cx="328103" cy="290142"/>
          </a:xfrm>
          <a:prstGeom prst="line">
            <a:avLst/>
          </a:prstGeom>
          <a:noFill/>
          <a:ln w="38100" cap="flat" cmpd="sng" algn="ctr">
            <a:solidFill>
              <a:schemeClr val="bg1"/>
            </a:solidFill>
            <a:prstDash val="sysDot"/>
            <a:miter lim="800000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E33B48F-7B3D-B031-D084-EEE49E39E2B1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7413563" y="3094044"/>
            <a:ext cx="454249" cy="0"/>
          </a:xfrm>
          <a:prstGeom prst="line">
            <a:avLst/>
          </a:prstGeom>
          <a:noFill/>
          <a:ln w="38100" cap="flat" cmpd="sng" algn="ctr">
            <a:solidFill>
              <a:schemeClr val="bg1"/>
            </a:solidFill>
            <a:prstDash val="sysDot"/>
            <a:miter lim="800000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18F2061-76D0-783B-A14A-451A100E6750}"/>
                  </a:ext>
                </a:extLst>
              </p:cNvPr>
              <p:cNvSpPr txBox="1"/>
              <p:nvPr/>
            </p:nvSpPr>
            <p:spPr>
              <a:xfrm>
                <a:off x="1399436" y="1728653"/>
                <a:ext cx="414811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𝒞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𝐳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4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000" b="1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𝐳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≤1</m:t>
                          </m:r>
                        </m:e>
                      </m:d>
                    </m:oMath>
                  </m:oMathPara>
                </a14:m>
                <a:endParaRPr lang="en-IN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18F2061-76D0-783B-A14A-451A100E67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436" y="1728653"/>
                <a:ext cx="4148118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AD5E55F-1749-934F-2B88-6727EB40C2BE}"/>
                  </a:ext>
                </a:extLst>
              </p:cNvPr>
              <p:cNvSpPr txBox="1"/>
              <p:nvPr/>
            </p:nvSpPr>
            <p:spPr>
              <a:xfrm>
                <a:off x="6644446" y="1728653"/>
                <a:ext cx="414811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𝒞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𝐳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e>
                      </m:d>
                    </m:oMath>
                  </m:oMathPara>
                </a14:m>
                <a:endParaRPr lang="en-IN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AD5E55F-1749-934F-2B88-6727EB40C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4446" y="1728653"/>
                <a:ext cx="4148118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750D990-E43F-2A23-7FAB-FAEB18E6EAD8}"/>
                  </a:ext>
                </a:extLst>
              </p:cNvPr>
              <p:cNvSpPr txBox="1"/>
              <p:nvPr/>
            </p:nvSpPr>
            <p:spPr>
              <a:xfrm>
                <a:off x="703669" y="4747952"/>
                <a:ext cx="5490462" cy="1664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sz="3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IN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𝒞</m:t>
                          </m:r>
                        </m:sub>
                      </m:sSub>
                      <m:d>
                        <m:dPr>
                          <m:ctrlPr>
                            <a:rPr lang="en-IN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32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3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3200" b="1" i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3200" b="1" i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  </m:t>
                                      </m:r>
                                      <m:r>
                                        <a:rPr lang="en-US" sz="3200" b="1" i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e>
                                      <m:r>
                                        <a:rPr lang="en-US" sz="3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3200" b="0" i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3200" b="0" i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if</m:t>
                                      </m:r>
                                      <m:r>
                                        <a:rPr lang="en-US" sz="3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d>
                                            <m:dPr>
                                              <m:begChr m:val="‖"/>
                                              <m:endChr m:val="‖"/>
                                              <m:ctrlPr>
                                                <a:rPr lang="en-US" sz="32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3200" b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𝐱</m:t>
                                              </m:r>
                                            </m:e>
                                          </m:d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≤1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3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sz="32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3200" b="1" i="0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𝐱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d>
                                                <m:dPr>
                                                  <m:begChr m:val="‖"/>
                                                  <m:endChr m:val="‖"/>
                                                  <m:ctrlPr>
                                                    <a:rPr lang="en-US" sz="3200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3200" b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𝐱</m:t>
                                                  </m:r>
                                                </m:e>
                                              </m:d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3200" b="0" i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if</m:t>
                                      </m:r>
                                      <m:r>
                                        <a:rPr lang="en-US" sz="3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d>
                                            <m:dPr>
                                              <m:begChr m:val="‖"/>
                                              <m:endChr m:val="‖"/>
                                              <m:ctrlPr>
                                                <a:rPr lang="en-US" sz="32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3200" b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𝐱</m:t>
                                              </m:r>
                                            </m:e>
                                          </m:d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3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&gt;</m:t>
                                      </m:r>
                                      <m:r>
                                        <a:rPr lang="en-US" sz="32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750D990-E43F-2A23-7FAB-FAEB18E6EA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669" y="4747952"/>
                <a:ext cx="5490462" cy="16644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42C9D2D-A8F5-E3AB-E347-E43DEBC0F74A}"/>
                  </a:ext>
                </a:extLst>
              </p:cNvPr>
              <p:cNvSpPr txBox="1"/>
              <p:nvPr/>
            </p:nvSpPr>
            <p:spPr>
              <a:xfrm>
                <a:off x="6053517" y="4683139"/>
                <a:ext cx="5294199" cy="16832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sz="3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IN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𝒞</m:t>
                          </m:r>
                        </m:sub>
                      </m:sSub>
                      <m:d>
                        <m:dPr>
                          <m:ctrlPr>
                            <a:rPr lang="en-IN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32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𝐳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32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32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32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32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if</m:t>
                                      </m:r>
                                      <m:r>
                                        <a:rPr lang="en-US" sz="32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US" sz="32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≥0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320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3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32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if</m:t>
                                      </m:r>
                                      <m:r>
                                        <a:rPr lang="en-US" sz="32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US" sz="32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&lt;0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42C9D2D-A8F5-E3AB-E347-E43DEBC0F7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3517" y="4683139"/>
                <a:ext cx="5294199" cy="168328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03E8F94F-A09F-B66E-6E05-FD5D3B6C7DA8}"/>
              </a:ext>
            </a:extLst>
          </p:cNvPr>
          <p:cNvGrpSpPr/>
          <p:nvPr/>
        </p:nvGrpSpPr>
        <p:grpSpPr>
          <a:xfrm>
            <a:off x="7846756" y="2471114"/>
            <a:ext cx="1964174" cy="1522339"/>
            <a:chOff x="7377658" y="2084587"/>
            <a:chExt cx="1964174" cy="1522339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F4AA899-AA6C-68B5-83A0-CAB7DE735ADB}"/>
                </a:ext>
              </a:extLst>
            </p:cNvPr>
            <p:cNvCxnSpPr>
              <a:cxnSpLocks/>
            </p:cNvCxnSpPr>
            <p:nvPr/>
          </p:nvCxnSpPr>
          <p:spPr>
            <a:xfrm>
              <a:off x="7377658" y="3606926"/>
              <a:ext cx="1964174" cy="0"/>
            </a:xfrm>
            <a:prstGeom prst="line">
              <a:avLst/>
            </a:prstGeom>
            <a:noFill/>
            <a:ln w="38100" cap="flat" cmpd="sng" algn="ctr">
              <a:solidFill>
                <a:schemeClr val="accent2">
                  <a:lumMod val="75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CC39F53-8C0A-5FA7-758B-4FB1B9C8913D}"/>
                </a:ext>
              </a:extLst>
            </p:cNvPr>
            <p:cNvCxnSpPr>
              <a:cxnSpLocks/>
            </p:cNvCxnSpPr>
            <p:nvPr/>
          </p:nvCxnSpPr>
          <p:spPr>
            <a:xfrm>
              <a:off x="7398714" y="2084587"/>
              <a:ext cx="0" cy="1522339"/>
            </a:xfrm>
            <a:prstGeom prst="line">
              <a:avLst/>
            </a:prstGeom>
            <a:noFill/>
            <a:ln w="38100" cap="flat" cmpd="sng" algn="ctr">
              <a:solidFill>
                <a:schemeClr val="accent2">
                  <a:lumMod val="75000"/>
                </a:schemeClr>
              </a:solidFill>
              <a:prstDash val="solid"/>
              <a:miter lim="800000"/>
            </a:ln>
            <a:effectLst/>
          </p:spPr>
        </p:cxn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31E4D353-D174-644C-26B1-7168656844D3}"/>
              </a:ext>
            </a:extLst>
          </p:cNvPr>
          <p:cNvSpPr/>
          <p:nvPr/>
        </p:nvSpPr>
        <p:spPr>
          <a:xfrm>
            <a:off x="5284779" y="2907106"/>
            <a:ext cx="260617" cy="260617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949AB43-0579-2D13-B4A8-C3E41037D501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4283075" y="3037415"/>
            <a:ext cx="1001704" cy="264001"/>
          </a:xfrm>
          <a:prstGeom prst="line">
            <a:avLst/>
          </a:prstGeom>
          <a:noFill/>
          <a:ln w="38100" cap="flat" cmpd="sng" algn="ctr">
            <a:solidFill>
              <a:schemeClr val="bg1"/>
            </a:solidFill>
            <a:prstDash val="sysDot"/>
            <a:miter lim="800000"/>
          </a:ln>
          <a:effectLst/>
        </p:spPr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CA4DFB7A-1B37-9687-E7BE-2767B30D7BE2}"/>
              </a:ext>
            </a:extLst>
          </p:cNvPr>
          <p:cNvSpPr/>
          <p:nvPr/>
        </p:nvSpPr>
        <p:spPr>
          <a:xfrm>
            <a:off x="8973765" y="4352787"/>
            <a:ext cx="260617" cy="260617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CF722C4-DA99-920A-0444-1CB0B2509D69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9104074" y="3993453"/>
            <a:ext cx="0" cy="359334"/>
          </a:xfrm>
          <a:prstGeom prst="line">
            <a:avLst/>
          </a:prstGeom>
          <a:noFill/>
          <a:ln w="38100" cap="flat" cmpd="sng" algn="ctr">
            <a:solidFill>
              <a:schemeClr val="bg1"/>
            </a:solidFill>
            <a:prstDash val="sysDot"/>
            <a:miter lim="800000"/>
          </a:ln>
          <a:effectLst/>
        </p:spPr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895E38F5-ECC5-02BD-7B8D-E7C80B87391C}"/>
              </a:ext>
            </a:extLst>
          </p:cNvPr>
          <p:cNvSpPr/>
          <p:nvPr/>
        </p:nvSpPr>
        <p:spPr>
          <a:xfrm>
            <a:off x="9234382" y="2804690"/>
            <a:ext cx="260617" cy="260617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679667F-FAF1-98A5-BC88-19746DD57589}"/>
              </a:ext>
            </a:extLst>
          </p:cNvPr>
          <p:cNvSpPr/>
          <p:nvPr/>
        </p:nvSpPr>
        <p:spPr>
          <a:xfrm>
            <a:off x="3765505" y="3047557"/>
            <a:ext cx="260617" cy="260617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4177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5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animBg="1"/>
      <p:bldP spid="13" grpId="0" animBg="1"/>
      <p:bldP spid="16" grpId="0"/>
      <p:bldP spid="17" grpId="0"/>
      <p:bldP spid="19" grpId="0"/>
      <p:bldP spid="20" grpId="0"/>
      <p:bldP spid="18" grpId="0" animBg="1"/>
      <p:bldP spid="42" grpId="0" animBg="1"/>
      <p:bldP spid="45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68128BC-BDA1-FEC7-EC8A-BAC345027293}"/>
              </a:ext>
            </a:extLst>
          </p:cNvPr>
          <p:cNvGrpSpPr/>
          <p:nvPr/>
        </p:nvGrpSpPr>
        <p:grpSpPr>
          <a:xfrm>
            <a:off x="7889240" y="2471114"/>
            <a:ext cx="3515360" cy="2081716"/>
            <a:chOff x="6395822" y="2084587"/>
            <a:chExt cx="3515360" cy="208171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0F5385E-9281-CCC8-1F34-823FC6E0C6F2}"/>
                </a:ext>
              </a:extLst>
            </p:cNvPr>
            <p:cNvCxnSpPr>
              <a:cxnSpLocks/>
            </p:cNvCxnSpPr>
            <p:nvPr/>
          </p:nvCxnSpPr>
          <p:spPr>
            <a:xfrm>
              <a:off x="6395822" y="3606926"/>
              <a:ext cx="3515360" cy="0"/>
            </a:xfrm>
            <a:prstGeom prst="line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B098A79-1AFE-E373-F3F5-8324E15EA1CD}"/>
                </a:ext>
              </a:extLst>
            </p:cNvPr>
            <p:cNvCxnSpPr/>
            <p:nvPr/>
          </p:nvCxnSpPr>
          <p:spPr>
            <a:xfrm>
              <a:off x="7398714" y="2084587"/>
              <a:ext cx="1" cy="2081716"/>
            </a:xfrm>
            <a:prstGeom prst="line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FC330C33-2676-08CF-9C42-B5E37C47D924}"/>
              </a:ext>
            </a:extLst>
          </p:cNvPr>
          <p:cNvSpPr/>
          <p:nvPr/>
        </p:nvSpPr>
        <p:spPr>
          <a:xfrm>
            <a:off x="8473441" y="3224352"/>
            <a:ext cx="2214864" cy="926287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E7DFCE-9BDB-6778-0204-0FEA3B962B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5"/>
                <a:ext cx="11600328" cy="792416"/>
              </a:xfrm>
            </p:spPr>
            <p:txBody>
              <a:bodyPr/>
              <a:lstStyle/>
              <a:p>
                <a:r>
                  <a:rPr lang="en-US" dirty="0"/>
                  <a:t>Finding the closest point in a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</a:rPr>
                                  <m:t>𝐳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𝒞</m:t>
                                </m:r>
                              </m:lim>
                            </m:limLow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fName>
                          <m:e>
                            <m:sSubSup>
                              <m:sSub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1" i="0" smtClean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IN" b="1" i="0" smtClean="0">
                                        <a:latin typeface="Cambria Math" panose="02040503050406030204" pitchFamily="18" charset="0"/>
                                      </a:rPr>
                                      <m:t>𝐳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func>
                      </m:e>
                    </m:func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E7DFCE-9BDB-6778-0204-0FEA3B962B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5"/>
                <a:ext cx="11600328" cy="792416"/>
              </a:xfrm>
              <a:blipFill>
                <a:blip r:embed="rId2"/>
                <a:stretch>
                  <a:fillRect l="-578" t="-161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DE52F61E-4679-6890-28D3-4E88A83D1DC5}"/>
              </a:ext>
            </a:extLst>
          </p:cNvPr>
          <p:cNvGrpSpPr/>
          <p:nvPr/>
        </p:nvGrpSpPr>
        <p:grpSpPr>
          <a:xfrm>
            <a:off x="2343199" y="2431236"/>
            <a:ext cx="2895551" cy="1949024"/>
            <a:chOff x="2689978" y="1623546"/>
            <a:chExt cx="2895551" cy="1949024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84DF215-6B6E-2BDF-2C73-AD55E8F7071E}"/>
                </a:ext>
              </a:extLst>
            </p:cNvPr>
            <p:cNvCxnSpPr>
              <a:cxnSpLocks/>
            </p:cNvCxnSpPr>
            <p:nvPr/>
          </p:nvCxnSpPr>
          <p:spPr>
            <a:xfrm>
              <a:off x="3352687" y="1623546"/>
              <a:ext cx="0" cy="1949024"/>
            </a:xfrm>
            <a:prstGeom prst="line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82E8690-72DE-26E9-776B-A9CF591D6398}"/>
                </a:ext>
              </a:extLst>
            </p:cNvPr>
            <p:cNvCxnSpPr>
              <a:cxnSpLocks/>
            </p:cNvCxnSpPr>
            <p:nvPr/>
          </p:nvCxnSpPr>
          <p:spPr>
            <a:xfrm>
              <a:off x="2689978" y="3125446"/>
              <a:ext cx="2895551" cy="0"/>
            </a:xfrm>
            <a:prstGeom prst="line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5FED709-511B-164B-F202-40C35CA4B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useful Projections</a:t>
            </a:r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CB462AE-1C0E-E7C4-8F6A-7C41B24A4771}"/>
              </a:ext>
            </a:extLst>
          </p:cNvPr>
          <p:cNvSpPr/>
          <p:nvPr/>
        </p:nvSpPr>
        <p:spPr>
          <a:xfrm>
            <a:off x="2649200" y="2708497"/>
            <a:ext cx="1669915" cy="1606950"/>
          </a:xfrm>
          <a:prstGeom prst="ellipse">
            <a:avLst/>
          </a:prstGeom>
          <a:solidFill>
            <a:schemeClr val="accent2">
              <a:lumMod val="75000"/>
              <a:alpha val="25000"/>
            </a:schemeClr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4E8C326-1CED-B103-681E-C12DA85C6461}"/>
              </a:ext>
            </a:extLst>
          </p:cNvPr>
          <p:cNvSpPr/>
          <p:nvPr/>
        </p:nvSpPr>
        <p:spPr>
          <a:xfrm>
            <a:off x="2343199" y="2431236"/>
            <a:ext cx="260617" cy="260617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1D8E1D-864E-58A9-A175-AC6863674953}"/>
              </a:ext>
            </a:extLst>
          </p:cNvPr>
          <p:cNvSpPr/>
          <p:nvPr/>
        </p:nvSpPr>
        <p:spPr>
          <a:xfrm>
            <a:off x="7758575" y="3387993"/>
            <a:ext cx="260617" cy="260617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66BF4CE-2754-7B9D-9A6E-2CA261DE2742}"/>
              </a:ext>
            </a:extLst>
          </p:cNvPr>
          <p:cNvCxnSpPr>
            <a:cxnSpLocks/>
            <a:stCxn id="12" idx="5"/>
            <a:endCxn id="7" idx="1"/>
          </p:cNvCxnSpPr>
          <p:nvPr/>
        </p:nvCxnSpPr>
        <p:spPr>
          <a:xfrm>
            <a:off x="2565650" y="2653687"/>
            <a:ext cx="328103" cy="290142"/>
          </a:xfrm>
          <a:prstGeom prst="line">
            <a:avLst/>
          </a:prstGeom>
          <a:noFill/>
          <a:ln w="38100" cap="flat" cmpd="sng" algn="ctr">
            <a:solidFill>
              <a:schemeClr val="bg1"/>
            </a:solidFill>
            <a:prstDash val="sysDot"/>
            <a:miter lim="800000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E33B48F-7B3D-B031-D084-EEE49E39E2B1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8019192" y="3518302"/>
            <a:ext cx="454249" cy="0"/>
          </a:xfrm>
          <a:prstGeom prst="line">
            <a:avLst/>
          </a:prstGeom>
          <a:noFill/>
          <a:ln w="38100" cap="flat" cmpd="sng" algn="ctr">
            <a:solidFill>
              <a:schemeClr val="bg1"/>
            </a:solidFill>
            <a:prstDash val="sysDot"/>
            <a:miter lim="800000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18F2061-76D0-783B-A14A-451A100E6750}"/>
                  </a:ext>
                </a:extLst>
              </p:cNvPr>
              <p:cNvSpPr txBox="1"/>
              <p:nvPr/>
            </p:nvSpPr>
            <p:spPr>
              <a:xfrm>
                <a:off x="1124440" y="1728653"/>
                <a:ext cx="492907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𝒞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𝐳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4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000" b="1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𝐳</m:t>
                                  </m:r>
                                  <m:r>
                                    <a:rPr lang="en-US" sz="4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4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en-IN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18F2061-76D0-783B-A14A-451A100E67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440" y="1728653"/>
                <a:ext cx="4929077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AD5E55F-1749-934F-2B88-6727EB40C2BE}"/>
                  </a:ext>
                </a:extLst>
              </p:cNvPr>
              <p:cNvSpPr txBox="1"/>
              <p:nvPr/>
            </p:nvSpPr>
            <p:spPr>
              <a:xfrm>
                <a:off x="7342299" y="1728653"/>
                <a:ext cx="454108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𝒞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𝐳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4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4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IN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AD5E55F-1749-934F-2B88-6727EB40C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299" y="1728653"/>
                <a:ext cx="4541083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750D990-E43F-2A23-7FAB-FAEB18E6EAD8}"/>
                  </a:ext>
                </a:extLst>
              </p:cNvPr>
              <p:cNvSpPr txBox="1"/>
              <p:nvPr/>
            </p:nvSpPr>
            <p:spPr>
              <a:xfrm>
                <a:off x="318665" y="4409006"/>
                <a:ext cx="6213828" cy="2396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sz="3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IN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𝒞</m:t>
                          </m:r>
                        </m:sub>
                      </m:sSub>
                      <m:d>
                        <m:dPr>
                          <m:ctrlPr>
                            <a:rPr lang="en-IN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32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3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3200" b="1" i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3200" b="1" i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           </m:t>
                                      </m:r>
                                      <m:r>
                                        <a:rPr lang="en-US" sz="3200" b="1" i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e>
                                      <m:r>
                                        <a:rPr lang="en-US" sz="3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3200" b="0" i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         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3200" b="0" i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if</m:t>
                                      </m:r>
                                      <m:r>
                                        <a:rPr lang="en-US" sz="3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d>
                                            <m:dPr>
                                              <m:begChr m:val="‖"/>
                                              <m:endChr m:val="‖"/>
                                              <m:ctrlPr>
                                                <a:rPr lang="en-US" sz="32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3200" b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𝐱</m:t>
                                              </m:r>
                                              <m:r>
                                                <a:rPr lang="en-US" sz="3200" b="1" i="0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sz="3200" b="1" i="0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𝐜</m:t>
                                              </m:r>
                                            </m:e>
                                          </m:d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≤</m:t>
                                      </m:r>
                                      <m:r>
                                        <a:rPr lang="en-US" sz="3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sz="3200" b="1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𝐜</m:t>
                                </m:r>
                                <m:r>
                                  <a:rPr lang="en-US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3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sz="32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3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 sz="3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⋅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32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3200" b="1" i="0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𝐱</m:t>
                                              </m:r>
                                              <m:r>
                                                <a:rPr lang="en-US" sz="3200" b="1" i="0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sz="3200" b="1" i="0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𝐜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d>
                                                <m:dPr>
                                                  <m:begChr m:val="‖"/>
                                                  <m:endChr m:val="‖"/>
                                                  <m:ctrlPr>
                                                    <a:rPr lang="en-US" sz="3200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3200" b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𝐱</m:t>
                                                  </m:r>
                                                  <m:r>
                                                    <a:rPr lang="en-US" sz="3200" b="1" i="0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sz="3200" b="1" i="0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𝐜</m:t>
                                                  </m:r>
                                                </m:e>
                                              </m:d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3200" b="0" i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if</m:t>
                                      </m:r>
                                      <m:r>
                                        <a:rPr lang="en-US" sz="3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d>
                                            <m:dPr>
                                              <m:begChr m:val="‖"/>
                                              <m:endChr m:val="‖"/>
                                              <m:ctrlPr>
                                                <a:rPr lang="en-US" sz="32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3200" b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𝐱</m:t>
                                              </m:r>
                                              <m:r>
                                                <a:rPr lang="en-US" sz="3200" b="1" i="0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sz="3200" b="1" i="0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𝐜</m:t>
                                              </m:r>
                                            </m:e>
                                          </m:d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3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&gt;</m:t>
                                      </m:r>
                                      <m:r>
                                        <a:rPr lang="en-US" sz="3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750D990-E43F-2A23-7FAB-FAEB18E6EA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65" y="4409006"/>
                <a:ext cx="6213828" cy="2396875"/>
              </a:xfrm>
              <a:prstGeom prst="rect">
                <a:avLst/>
              </a:prstGeom>
              <a:blipFill>
                <a:blip r:embed="rId5"/>
                <a:stretch>
                  <a:fillRect l="-7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42C9D2D-A8F5-E3AB-E347-E43DEBC0F74A}"/>
                  </a:ext>
                </a:extLst>
              </p:cNvPr>
              <p:cNvSpPr txBox="1"/>
              <p:nvPr/>
            </p:nvSpPr>
            <p:spPr>
              <a:xfrm>
                <a:off x="6918732" y="4683139"/>
                <a:ext cx="4690172" cy="2156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sz="3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IN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𝒞</m:t>
                          </m:r>
                        </m:sub>
                      </m:sSub>
                      <m:d>
                        <m:dPr>
                          <m:ctrlPr>
                            <a:rPr lang="en-IN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32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𝐳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32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32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32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32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3200" b="0" i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if</m:t>
                                      </m:r>
                                      <m:r>
                                        <a:rPr lang="en-US" sz="3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US" sz="32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3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32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32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32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32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32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32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32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32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32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32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32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3200" b="0" i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if</m:t>
                                      </m:r>
                                      <m:r>
                                        <a:rPr lang="en-US" sz="3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US" sz="32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&lt;</m:t>
                                      </m:r>
                                      <m:sSub>
                                        <m:sSubPr>
                                          <m:ctrlPr>
                                            <a:rPr lang="en-US" sz="32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32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32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32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32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32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3200" b="0" i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if</m:t>
                                      </m:r>
                                      <m:r>
                                        <a:rPr lang="en-US" sz="3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US" sz="32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&gt;</m:t>
                                      </m:r>
                                      <m:sSub>
                                        <m:sSubPr>
                                          <m:ctrlPr>
                                            <a:rPr lang="en-US" sz="32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32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42C9D2D-A8F5-E3AB-E347-E43DEBC0F7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8732" y="4683139"/>
                <a:ext cx="4690172" cy="215693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31E4D353-D174-644C-26B1-7168656844D3}"/>
              </a:ext>
            </a:extLst>
          </p:cNvPr>
          <p:cNvSpPr/>
          <p:nvPr/>
        </p:nvSpPr>
        <p:spPr>
          <a:xfrm>
            <a:off x="5284779" y="2907106"/>
            <a:ext cx="260617" cy="260617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949AB43-0579-2D13-B4A8-C3E41037D501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4283075" y="3037415"/>
            <a:ext cx="1001704" cy="264001"/>
          </a:xfrm>
          <a:prstGeom prst="line">
            <a:avLst/>
          </a:prstGeom>
          <a:noFill/>
          <a:ln w="38100" cap="flat" cmpd="sng" algn="ctr">
            <a:solidFill>
              <a:schemeClr val="bg1"/>
            </a:solidFill>
            <a:prstDash val="sysDot"/>
            <a:miter lim="800000"/>
          </a:ln>
          <a:effectLst/>
        </p:spPr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7346EB4-1A56-405F-8844-7A9C0FA1C2DC}"/>
              </a:ext>
            </a:extLst>
          </p:cNvPr>
          <p:cNvSpPr/>
          <p:nvPr/>
        </p:nvSpPr>
        <p:spPr>
          <a:xfrm>
            <a:off x="3765505" y="3047557"/>
            <a:ext cx="260617" cy="260617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A4DFB7A-1B37-9687-E7BE-2767B30D7BE2}"/>
              </a:ext>
            </a:extLst>
          </p:cNvPr>
          <p:cNvSpPr/>
          <p:nvPr/>
        </p:nvSpPr>
        <p:spPr>
          <a:xfrm>
            <a:off x="9310824" y="2488584"/>
            <a:ext cx="260617" cy="260617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CF722C4-DA99-920A-0444-1CB0B2509D69}"/>
              </a:ext>
            </a:extLst>
          </p:cNvPr>
          <p:cNvCxnSpPr>
            <a:cxnSpLocks/>
            <a:endCxn id="42" idx="4"/>
          </p:cNvCxnSpPr>
          <p:nvPr/>
        </p:nvCxnSpPr>
        <p:spPr>
          <a:xfrm flipV="1">
            <a:off x="9441133" y="2749201"/>
            <a:ext cx="0" cy="475151"/>
          </a:xfrm>
          <a:prstGeom prst="line">
            <a:avLst/>
          </a:prstGeom>
          <a:noFill/>
          <a:ln w="38100" cap="flat" cmpd="sng" algn="ctr">
            <a:solidFill>
              <a:schemeClr val="bg1"/>
            </a:solidFill>
            <a:prstDash val="sysDot"/>
            <a:miter lim="800000"/>
          </a:ln>
          <a:effectLst/>
        </p:spPr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895E38F5-ECC5-02BD-7B8D-E7C80B87391C}"/>
              </a:ext>
            </a:extLst>
          </p:cNvPr>
          <p:cNvSpPr/>
          <p:nvPr/>
        </p:nvSpPr>
        <p:spPr>
          <a:xfrm>
            <a:off x="9036324" y="3575651"/>
            <a:ext cx="260617" cy="260617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4272515-779A-B64E-5233-B51823ECF331}"/>
              </a:ext>
            </a:extLst>
          </p:cNvPr>
          <p:cNvSpPr/>
          <p:nvPr/>
        </p:nvSpPr>
        <p:spPr>
          <a:xfrm>
            <a:off x="11004307" y="2401489"/>
            <a:ext cx="260617" cy="260617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DF84332-404E-F26D-E141-37ABB65E00B4}"/>
              </a:ext>
            </a:extLst>
          </p:cNvPr>
          <p:cNvCxnSpPr>
            <a:cxnSpLocks/>
          </p:cNvCxnSpPr>
          <p:nvPr/>
        </p:nvCxnSpPr>
        <p:spPr>
          <a:xfrm>
            <a:off x="10688305" y="3224352"/>
            <a:ext cx="446161" cy="0"/>
          </a:xfrm>
          <a:prstGeom prst="line">
            <a:avLst/>
          </a:prstGeom>
          <a:noFill/>
          <a:ln w="38100" cap="flat" cmpd="sng" algn="ctr">
            <a:solidFill>
              <a:schemeClr val="bg1"/>
            </a:solidFill>
            <a:prstDash val="sysDot"/>
            <a:miter lim="800000"/>
          </a:ln>
          <a:effectLst/>
        </p:spPr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C9CAF3FA-2249-07F6-EC84-92D2E9048B54}"/>
              </a:ext>
            </a:extLst>
          </p:cNvPr>
          <p:cNvSpPr/>
          <p:nvPr/>
        </p:nvSpPr>
        <p:spPr>
          <a:xfrm>
            <a:off x="10962049" y="4756383"/>
            <a:ext cx="260617" cy="260617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213143E-D2EE-E02C-3B29-8E65D5C2A6D6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11092358" y="4146895"/>
            <a:ext cx="0" cy="609488"/>
          </a:xfrm>
          <a:prstGeom prst="line">
            <a:avLst/>
          </a:prstGeom>
          <a:noFill/>
          <a:ln w="38100" cap="flat" cmpd="sng" algn="ctr">
            <a:solidFill>
              <a:schemeClr val="bg1"/>
            </a:solidFill>
            <a:prstDash val="sysDot"/>
            <a:miter lim="800000"/>
          </a:ln>
          <a:effectLst/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7AC9FBD-A48E-9467-4C4C-BFEEB33F67FB}"/>
              </a:ext>
            </a:extLst>
          </p:cNvPr>
          <p:cNvCxnSpPr>
            <a:cxnSpLocks/>
            <a:endCxn id="27" idx="4"/>
          </p:cNvCxnSpPr>
          <p:nvPr/>
        </p:nvCxnSpPr>
        <p:spPr>
          <a:xfrm flipV="1">
            <a:off x="11134466" y="2662106"/>
            <a:ext cx="150" cy="562246"/>
          </a:xfrm>
          <a:prstGeom prst="line">
            <a:avLst/>
          </a:prstGeom>
          <a:noFill/>
          <a:ln w="38100" cap="flat" cmpd="sng" algn="ctr">
            <a:solidFill>
              <a:schemeClr val="bg1"/>
            </a:solidFill>
            <a:prstDash val="sysDot"/>
            <a:miter lim="800000"/>
          </a:ln>
          <a:effectLst/>
        </p:spPr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6BFDB36-2614-D132-A251-2802FF57FE54}"/>
              </a:ext>
            </a:extLst>
          </p:cNvPr>
          <p:cNvCxnSpPr>
            <a:cxnSpLocks/>
          </p:cNvCxnSpPr>
          <p:nvPr/>
        </p:nvCxnSpPr>
        <p:spPr>
          <a:xfrm>
            <a:off x="10688305" y="4150639"/>
            <a:ext cx="404053" cy="0"/>
          </a:xfrm>
          <a:prstGeom prst="line">
            <a:avLst/>
          </a:prstGeom>
          <a:noFill/>
          <a:ln w="38100" cap="flat" cmpd="sng" algn="ctr">
            <a:solidFill>
              <a:schemeClr val="bg1"/>
            </a:solidFill>
            <a:prstDash val="sysDot"/>
            <a:miter lim="800000"/>
          </a:ln>
          <a:effectLst/>
        </p:spPr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7A63EB74-65F8-1E1D-4283-EFF4DD5AB8F3}"/>
              </a:ext>
            </a:extLst>
          </p:cNvPr>
          <p:cNvSpPr/>
          <p:nvPr/>
        </p:nvSpPr>
        <p:spPr>
          <a:xfrm>
            <a:off x="10311985" y="4483052"/>
            <a:ext cx="260617" cy="260617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1E7E8C7-5E12-B58B-1E3A-35374A070A1E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10442294" y="4146895"/>
            <a:ext cx="0" cy="336157"/>
          </a:xfrm>
          <a:prstGeom prst="line">
            <a:avLst/>
          </a:prstGeom>
          <a:noFill/>
          <a:ln w="38100" cap="flat" cmpd="sng" algn="ctr">
            <a:solidFill>
              <a:schemeClr val="bg1"/>
            </a:solidFill>
            <a:prstDash val="sysDot"/>
            <a:miter lim="800000"/>
          </a:ln>
          <a:effectLst/>
        </p:spPr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AC4B5F2-3402-FBF7-B818-CD511EE25AA2}"/>
              </a:ext>
            </a:extLst>
          </p:cNvPr>
          <p:cNvGrpSpPr/>
          <p:nvPr/>
        </p:nvGrpSpPr>
        <p:grpSpPr>
          <a:xfrm>
            <a:off x="10795646" y="53008"/>
            <a:ext cx="1143000" cy="1143000"/>
            <a:chOff x="2379643" y="355681"/>
            <a:chExt cx="1143000" cy="114300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B0BEC260-4A81-E82A-6699-359A697C9D49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706B650-24B6-4F58-6E7F-1198505D90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9416B999-86B5-7BB9-ED6F-95079CA88790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4830B1A4-F968-B769-AB47-C09C7847BF3E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CE31FF08-6161-7C63-EF58-56EA417EEAE1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Speech Bubble: Rectangle 65">
                <a:extLst>
                  <a:ext uri="{FF2B5EF4-FFF2-40B4-BE49-F238E27FC236}">
                    <a16:creationId xmlns:a16="http://schemas.microsoft.com/office/drawing/2014/main" id="{A48D42AB-403C-CD01-193E-153CF6CFB33D}"/>
                  </a:ext>
                </a:extLst>
              </p:cNvPr>
              <p:cNvSpPr/>
              <p:nvPr/>
            </p:nvSpPr>
            <p:spPr>
              <a:xfrm>
                <a:off x="7171785" y="160171"/>
                <a:ext cx="3516520" cy="899409"/>
              </a:xfrm>
              <a:prstGeom prst="wedgeRectCallout">
                <a:avLst>
                  <a:gd name="adj1" fmla="val 68235"/>
                  <a:gd name="adj2" fmla="val 39532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Constraints of the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/>
                  <a:t> are often call </a:t>
                </a:r>
                <a:r>
                  <a:rPr lang="en-IN" i="1" dirty="0"/>
                  <a:t>box constraints </a:t>
                </a:r>
                <a:r>
                  <a:rPr lang="en-IN" dirty="0"/>
                  <a:t>since the feasible set looks like a box </a:t>
                </a:r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6" name="Speech Bubble: Rectangle 65">
                <a:extLst>
                  <a:ext uri="{FF2B5EF4-FFF2-40B4-BE49-F238E27FC236}">
                    <a16:creationId xmlns:a16="http://schemas.microsoft.com/office/drawing/2014/main" id="{A48D42AB-403C-CD01-193E-153CF6CFB3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1785" y="160171"/>
                <a:ext cx="3516520" cy="899409"/>
              </a:xfrm>
              <a:prstGeom prst="wedgeRectCallout">
                <a:avLst>
                  <a:gd name="adj1" fmla="val 68235"/>
                  <a:gd name="adj2" fmla="val 39532"/>
                </a:avLst>
              </a:prstGeom>
              <a:blipFill>
                <a:blip r:embed="rId7"/>
                <a:stretch>
                  <a:fillRect l="-581" t="-2614" b="-9150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6694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5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500"/>
                            </p:stCondLst>
                            <p:childTnLst>
                              <p:par>
                                <p:cTn id="7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0"/>
                            </p:stCondLst>
                            <p:childTnLst>
                              <p:par>
                                <p:cTn id="8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5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6000"/>
                            </p:stCondLst>
                            <p:childTnLst>
                              <p:par>
                                <p:cTn id="9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7000"/>
                            </p:stCondLst>
                            <p:childTnLst>
                              <p:par>
                                <p:cTn id="9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500"/>
                            </p:stCondLst>
                            <p:childTnLst>
                              <p:par>
                                <p:cTn id="10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80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7" grpId="0" animBg="1"/>
      <p:bldP spid="12" grpId="0" animBg="1"/>
      <p:bldP spid="13" grpId="0" animBg="1"/>
      <p:bldP spid="16" grpId="0"/>
      <p:bldP spid="17" grpId="0"/>
      <p:bldP spid="19" grpId="0"/>
      <p:bldP spid="20" grpId="0"/>
      <p:bldP spid="18" grpId="0" animBg="1"/>
      <p:bldP spid="41" grpId="0" animBg="1"/>
      <p:bldP spid="42" grpId="0" animBg="1"/>
      <p:bldP spid="45" grpId="0" animBg="1"/>
      <p:bldP spid="27" grpId="0" animBg="1"/>
      <p:bldP spid="34" grpId="0" animBg="1"/>
      <p:bldP spid="57" grpId="0" animBg="1"/>
      <p:bldP spid="6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Proximal 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Can think of it as a more powerful cousin of projected GD</a:t>
                </a:r>
              </a:p>
              <a:p>
                <a:r>
                  <a:rPr lang="en-IN" dirty="0"/>
                  <a:t>Many opt problems that come up in ML look like</a:t>
                </a:r>
                <a:br>
                  <a:rPr lang="en-IN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ℓ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</m:func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In SVM problem,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=0.5⋅</m:t>
                    </m:r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0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endParaRPr lang="en-IN" dirty="0"/>
              </a:p>
              <a:p>
                <a:pPr lvl="2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IN" dirty="0"/>
                  <a:t> is often called the “loss” function 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IN" dirty="0"/>
                  <a:t> the “regularizer (more later)</a:t>
                </a:r>
              </a:p>
              <a:p>
                <a:pPr lvl="2"/>
                <a:r>
                  <a:rPr lang="en-IN" dirty="0"/>
                  <a:t>Note that loss depends on model and data but regularizer only on model</a:t>
                </a:r>
              </a:p>
              <a:p>
                <a:pPr lvl="2"/>
                <a:r>
                  <a:rPr lang="en-IN" dirty="0"/>
                  <a:t>The regularizer can even encode constraints 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𝒞</m:t>
                            </m:r>
                          </m:e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∞,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∉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𝒞</m:t>
                            </m:r>
                          </m:e>
                        </m:eqArr>
                      </m:e>
                    </m:d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Solving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𝒞</m:t>
                            </m:r>
                          </m:sub>
                        </m:sSub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ℓ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</m:func>
                  </m:oMath>
                </a14:m>
                <a:r>
                  <a:rPr lang="en-IN" dirty="0"/>
                  <a:t> is the same as solving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i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b="1" i="0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ℓ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</m:func>
                  </m:oMath>
                </a14:m>
                <a:r>
                  <a:rPr lang="en-IN" dirty="0"/>
                  <a:t> </a:t>
                </a:r>
                <a:r>
                  <a:rPr lang="en-IN" dirty="0" err="1"/>
                  <a:t>s.t.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b="1" i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endParaRPr lang="en-IN" dirty="0"/>
              </a:p>
              <a:p>
                <a:r>
                  <a:rPr lang="en-IN" dirty="0" err="1"/>
                  <a:t>Prox</a:t>
                </a:r>
                <a:r>
                  <a:rPr lang="en-IN" dirty="0"/>
                  <a:t>-GD offers a very attractive technique when the regularizer is not a differentiable function (e.g. LASSO in assignment 1)</a:t>
                </a:r>
              </a:p>
              <a:p>
                <a:pPr lvl="2"/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2"/>
                <a:stretch>
                  <a:fillRect l="-578" t="-2545" r="-15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6</a:t>
            </a:fld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0017446" y="2086119"/>
            <a:ext cx="1531750" cy="3521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1" name="Group 20"/>
          <p:cNvGrpSpPr/>
          <p:nvPr/>
        </p:nvGrpSpPr>
        <p:grpSpPr>
          <a:xfrm>
            <a:off x="10017446" y="534824"/>
            <a:ext cx="1531753" cy="1903487"/>
            <a:chOff x="4050028" y="969930"/>
            <a:chExt cx="2015522" cy="2504663"/>
          </a:xfrm>
        </p:grpSpPr>
        <p:sp>
          <p:nvSpPr>
            <p:cNvPr id="22" name="Freeform 21"/>
            <p:cNvSpPr/>
            <p:nvPr/>
          </p:nvSpPr>
          <p:spPr>
            <a:xfrm>
              <a:off x="4050032" y="969930"/>
              <a:ext cx="2015518" cy="2272949"/>
            </a:xfrm>
            <a:custGeom>
              <a:avLst/>
              <a:gdLst>
                <a:gd name="connsiteX0" fmla="*/ 1007759 w 2015518"/>
                <a:gd name="connsiteY0" fmla="*/ 0 h 2272949"/>
                <a:gd name="connsiteX1" fmla="*/ 2015518 w 2015518"/>
                <a:gd name="connsiteY1" fmla="*/ 231713 h 2272949"/>
                <a:gd name="connsiteX2" fmla="*/ 2015518 w 2015518"/>
                <a:gd name="connsiteY2" fmla="*/ 2272949 h 2272949"/>
                <a:gd name="connsiteX3" fmla="*/ 2010315 w 2015518"/>
                <a:gd name="connsiteY3" fmla="*/ 2249259 h 2272949"/>
                <a:gd name="connsiteX4" fmla="*/ 1007759 w 2015518"/>
                <a:gd name="connsiteY4" fmla="*/ 2041237 h 2272949"/>
                <a:gd name="connsiteX5" fmla="*/ 5203 w 2015518"/>
                <a:gd name="connsiteY5" fmla="*/ 2249259 h 2272949"/>
                <a:gd name="connsiteX6" fmla="*/ 0 w 2015518"/>
                <a:gd name="connsiteY6" fmla="*/ 2272949 h 2272949"/>
                <a:gd name="connsiteX7" fmla="*/ 0 w 2015518"/>
                <a:gd name="connsiteY7" fmla="*/ 231713 h 2272949"/>
                <a:gd name="connsiteX8" fmla="*/ 1007759 w 2015518"/>
                <a:gd name="connsiteY8" fmla="*/ 0 h 2272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5518" h="2272949">
                  <a:moveTo>
                    <a:pt x="1007759" y="0"/>
                  </a:moveTo>
                  <a:cubicBezTo>
                    <a:pt x="1564329" y="0"/>
                    <a:pt x="2015518" y="103741"/>
                    <a:pt x="2015518" y="231713"/>
                  </a:cubicBezTo>
                  <a:lnTo>
                    <a:pt x="2015518" y="2272949"/>
                  </a:lnTo>
                  <a:lnTo>
                    <a:pt x="2010315" y="2249259"/>
                  </a:lnTo>
                  <a:cubicBezTo>
                    <a:pt x="1958708" y="2132416"/>
                    <a:pt x="1529543" y="2041237"/>
                    <a:pt x="1007759" y="2041237"/>
                  </a:cubicBezTo>
                  <a:cubicBezTo>
                    <a:pt x="485975" y="2041237"/>
                    <a:pt x="56811" y="2132416"/>
                    <a:pt x="5203" y="2249259"/>
                  </a:cubicBezTo>
                  <a:lnTo>
                    <a:pt x="0" y="2272949"/>
                  </a:lnTo>
                  <a:lnTo>
                    <a:pt x="0" y="231713"/>
                  </a:lnTo>
                  <a:cubicBezTo>
                    <a:pt x="0" y="103741"/>
                    <a:pt x="451189" y="0"/>
                    <a:pt x="1007759" y="0"/>
                  </a:cubicBezTo>
                  <a:close/>
                </a:path>
              </a:pathLst>
            </a:custGeom>
            <a:solidFill>
              <a:srgbClr val="99CC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Freeform 22"/>
            <p:cNvSpPr/>
            <p:nvPr/>
          </p:nvSpPr>
          <p:spPr>
            <a:xfrm rot="10800000">
              <a:off x="4050028" y="1201643"/>
              <a:ext cx="2015517" cy="2272950"/>
            </a:xfrm>
            <a:custGeom>
              <a:avLst/>
              <a:gdLst>
                <a:gd name="connsiteX0" fmla="*/ 1007759 w 2015518"/>
                <a:gd name="connsiteY0" fmla="*/ 0 h 2272949"/>
                <a:gd name="connsiteX1" fmla="*/ 2015518 w 2015518"/>
                <a:gd name="connsiteY1" fmla="*/ 231713 h 2272949"/>
                <a:gd name="connsiteX2" fmla="*/ 2015518 w 2015518"/>
                <a:gd name="connsiteY2" fmla="*/ 2272949 h 2272949"/>
                <a:gd name="connsiteX3" fmla="*/ 2010315 w 2015518"/>
                <a:gd name="connsiteY3" fmla="*/ 2249259 h 2272949"/>
                <a:gd name="connsiteX4" fmla="*/ 1007759 w 2015518"/>
                <a:gd name="connsiteY4" fmla="*/ 2041237 h 2272949"/>
                <a:gd name="connsiteX5" fmla="*/ 5203 w 2015518"/>
                <a:gd name="connsiteY5" fmla="*/ 2249259 h 2272949"/>
                <a:gd name="connsiteX6" fmla="*/ 0 w 2015518"/>
                <a:gd name="connsiteY6" fmla="*/ 2272949 h 2272949"/>
                <a:gd name="connsiteX7" fmla="*/ 0 w 2015518"/>
                <a:gd name="connsiteY7" fmla="*/ 231713 h 2272949"/>
                <a:gd name="connsiteX8" fmla="*/ 1007759 w 2015518"/>
                <a:gd name="connsiteY8" fmla="*/ 0 h 2272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5518" h="2272949">
                  <a:moveTo>
                    <a:pt x="1007759" y="0"/>
                  </a:moveTo>
                  <a:cubicBezTo>
                    <a:pt x="1564329" y="0"/>
                    <a:pt x="2015518" y="103741"/>
                    <a:pt x="2015518" y="231713"/>
                  </a:cubicBezTo>
                  <a:lnTo>
                    <a:pt x="2015518" y="2272949"/>
                  </a:lnTo>
                  <a:lnTo>
                    <a:pt x="2010315" y="2249259"/>
                  </a:lnTo>
                  <a:cubicBezTo>
                    <a:pt x="1958708" y="2132416"/>
                    <a:pt x="1529543" y="2041237"/>
                    <a:pt x="1007759" y="2041237"/>
                  </a:cubicBezTo>
                  <a:cubicBezTo>
                    <a:pt x="485975" y="2041237"/>
                    <a:pt x="56811" y="2132416"/>
                    <a:pt x="5203" y="2249259"/>
                  </a:cubicBezTo>
                  <a:lnTo>
                    <a:pt x="0" y="2272949"/>
                  </a:lnTo>
                  <a:lnTo>
                    <a:pt x="0" y="231713"/>
                  </a:lnTo>
                  <a:cubicBezTo>
                    <a:pt x="0" y="103741"/>
                    <a:pt x="451189" y="0"/>
                    <a:pt x="1007759" y="0"/>
                  </a:cubicBezTo>
                  <a:close/>
                </a:path>
              </a:pathLst>
            </a:custGeom>
            <a:solidFill>
              <a:srgbClr val="6D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1222262" y="2205539"/>
                <a:ext cx="6717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𝒞</m:t>
                      </m:r>
                    </m:oMath>
                  </m:oMathPara>
                </a14:m>
                <a:endParaRPr lang="en-IN" sz="105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2262" y="2205539"/>
                <a:ext cx="671759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1486411" y="1227397"/>
                <a:ext cx="6717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𝒞</m:t>
                          </m:r>
                        </m:sub>
                      </m:sSub>
                    </m:oMath>
                  </m:oMathPara>
                </a14:m>
                <a:endParaRPr lang="en-IN" sz="105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6411" y="1227397"/>
                <a:ext cx="671759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ular Callout 26"/>
              <p:cNvSpPr/>
              <p:nvPr/>
            </p:nvSpPr>
            <p:spPr>
              <a:xfrm>
                <a:off x="2424702" y="3120339"/>
                <a:ext cx="4695290" cy="1231403"/>
              </a:xfrm>
              <a:prstGeom prst="wedgeRectCallout">
                <a:avLst>
                  <a:gd name="adj1" fmla="val 66719"/>
                  <a:gd name="adj2" fmla="val 57953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  <a:latin typeface="+mj-lt"/>
                  </a:rPr>
                  <a:t>Such a function is often called an “indicator function” since it indicates if a point is inside or outside </a:t>
                </a:r>
                <a14:m>
                  <m:oMath xmlns:m="http://schemas.openxmlformats.org/officeDocument/2006/math">
                    <m:r>
                      <a:rPr lang="en-IN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endParaRPr lang="en-IN" sz="24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7" name="Rectangular Callout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702" y="3120339"/>
                <a:ext cx="4695290" cy="1231403"/>
              </a:xfrm>
              <a:prstGeom prst="wedgeRectCallout">
                <a:avLst>
                  <a:gd name="adj1" fmla="val 66719"/>
                  <a:gd name="adj2" fmla="val 57953"/>
                </a:avLst>
              </a:prstGeom>
              <a:blipFill>
                <a:blip r:embed="rId5"/>
                <a:stretch>
                  <a:fillRect l="-1436" t="-889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0047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 animBg="1"/>
      <p:bldP spid="24" grpId="0"/>
      <p:bldP spid="25" grpId="0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Proximal 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>
                    <a:solidFill>
                      <a:schemeClr val="bg1"/>
                    </a:solidFill>
                  </a:rPr>
                  <a:t>For any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r</m:t>
                    </m:r>
                    <m:d>
                      <m:d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define the proximal function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prox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sub>
                      </m:sSub>
                      <m:d>
                        <m:dPr>
                          <m:ctrlP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  <m:r>
                        <a:rPr lang="en-I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I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IN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𝐳</m:t>
                                  </m:r>
                                </m:lim>
                              </m:limLow>
                              <m: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I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d>
                                    <m:dPr>
                                      <m:ctrlPr>
                                        <a:rPr lang="en-IN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b="1" i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𝐳</m:t>
                                      </m:r>
                                    </m:e>
                                  </m:d>
                                  <m:r>
                                    <a:rPr lang="en-I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IN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IN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IN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den>
                                  </m:f>
                                  <m:sSubSup>
                                    <m:sSubSupPr>
                                      <m:ctrlPr>
                                        <a:rPr lang="en-IN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IN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IN" b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𝐳</m:t>
                                          </m:r>
                                          <m:r>
                                            <a:rPr lang="en-IN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IN" b="1" i="0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𝐮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IN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IN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27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3353" y="2675876"/>
                <a:ext cx="6384695" cy="4093749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PROXIMAL GRADIENT DESCENT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b="1" dirty="0">
                    <a:solidFill>
                      <a:schemeClr val="bg1"/>
                    </a:solidFill>
                    <a:latin typeface="+mj-lt"/>
                  </a:rPr>
                  <a:t>Given</a:t>
                </a: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: loss </a:t>
                </a:r>
                <a:r>
                  <a:rPr lang="en-IN" sz="3200" dirty="0" err="1">
                    <a:solidFill>
                      <a:schemeClr val="bg1"/>
                    </a:solidFill>
                    <a:latin typeface="+mj-lt"/>
                  </a:rPr>
                  <a:t>fn</a:t>
                </a: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 regularizer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endParaRPr lang="en-IN" sz="3200" dirty="0">
                  <a:solidFill>
                    <a:schemeClr val="bg1"/>
                  </a:solidFill>
                  <a:latin typeface="+mj-lt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Initialize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sz="3200" b="1" dirty="0">
                  <a:solidFill>
                    <a:schemeClr val="bg1"/>
                  </a:solidFill>
                  <a:latin typeface="+mj-lt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>
                    <a:solidFill>
                      <a:schemeClr val="bg1"/>
                    </a:solidFill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=0, 1, …</m:t>
                    </m:r>
                  </m:oMath>
                </a14:m>
                <a:endParaRPr lang="en-US" sz="3200" dirty="0">
                  <a:solidFill>
                    <a:schemeClr val="bg1"/>
                  </a:solidFill>
                  <a:latin typeface="+mj-lt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3200" dirty="0">
                    <a:solidFill>
                      <a:schemeClr val="bg1"/>
                    </a:solidFill>
                    <a:latin typeface="+mj-lt"/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p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200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3200" dirty="0">
                    <a:solidFill>
                      <a:schemeClr val="bg1"/>
                    </a:solidFill>
                    <a:latin typeface="+mj-lt"/>
                  </a:rPr>
                  <a:t> and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3200" dirty="0">
                  <a:solidFill>
                    <a:schemeClr val="bg1"/>
                  </a:solidFill>
                  <a:latin typeface="+mj-lt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p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p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3200" dirty="0">
                  <a:solidFill>
                    <a:schemeClr val="bg1"/>
                  </a:solidFill>
                  <a:latin typeface="+mj-lt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3200" dirty="0">
                    <a:solidFill>
                      <a:schemeClr val="bg1"/>
                    </a:solidFill>
                    <a:latin typeface="+mj-lt"/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IN" sz="3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pro</m:t>
                    </m:r>
                    <m:sSub>
                      <m:sSub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32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2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𝐮</m:t>
                            </m:r>
                          </m:e>
                          <m:sup>
                            <m: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d>
                  </m:oMath>
                </a14:m>
                <a:endParaRPr lang="en-US" sz="3200" dirty="0">
                  <a:solidFill>
                    <a:schemeClr val="bg1"/>
                  </a:solidFill>
                  <a:latin typeface="+mj-lt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Repeat until convergence</a:t>
                </a:r>
                <a:endParaRPr lang="en-US" sz="32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53" y="2675876"/>
                <a:ext cx="6384695" cy="4093749"/>
              </a:xfrm>
              <a:prstGeom prst="rect">
                <a:avLst/>
              </a:prstGeom>
              <a:blipFill>
                <a:blip r:embed="rId3"/>
                <a:stretch>
                  <a:fillRect l="-2279" t="-1475" b="-3687"/>
                </a:stretch>
              </a:blipFill>
              <a:ln w="38100">
                <a:solidFill>
                  <a:srgbClr val="7030A0"/>
                </a:solidFill>
                <a:prstDash val="dash"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745" y="619860"/>
            <a:ext cx="1720892" cy="1720892"/>
          </a:xfrm>
          <a:prstGeom prst="rect">
            <a:avLst/>
          </a:prstGeom>
        </p:spPr>
      </p:pic>
      <p:sp>
        <p:nvSpPr>
          <p:cNvPr id="14" name="Rectangular Callout 13"/>
          <p:cNvSpPr/>
          <p:nvPr/>
        </p:nvSpPr>
        <p:spPr>
          <a:xfrm>
            <a:off x="1665773" y="1209196"/>
            <a:ext cx="4221319" cy="1231403"/>
          </a:xfrm>
          <a:prstGeom prst="wedgeRectCallout">
            <a:avLst>
              <a:gd name="adj1" fmla="val -66171"/>
              <a:gd name="adj2" fmla="val -3789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+mj-lt"/>
              </a:rPr>
              <a:t>Nice! So the 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prox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step is trying to lower 𝑟(⋅) value without undoing progress made by gradient step </a:t>
            </a:r>
            <a:endParaRPr lang="en-IN" sz="2400" dirty="0">
              <a:solidFill>
                <a:schemeClr val="bg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/>
              <p:cNvSpPr txBox="1">
                <a:spLocks/>
              </p:cNvSpPr>
              <p:nvPr/>
            </p:nvSpPr>
            <p:spPr>
              <a:xfrm>
                <a:off x="6676271" y="2624837"/>
                <a:ext cx="5515729" cy="45627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85000"/>
                  </a:lnSpc>
                  <a:spcBef>
                    <a:spcPts val="1300"/>
                  </a:spcBef>
                  <a:buFont typeface="Arial" pitchFamily="34" charset="0"/>
                  <a:buChar char=" "/>
                  <a:defRPr sz="32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1pPr>
                <a:lvl2pPr marL="347472" indent="-3429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32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2pPr>
                <a:lvl3pPr marL="548640" indent="-54864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800" i="1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3pPr>
                <a:lvl4pPr marL="822960" indent="-82296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4pPr>
                <a:lvl5pPr marL="1097280" indent="-109728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5pPr>
                <a:lvl6pPr marL="12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4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6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8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IN" dirty="0">
                    <a:solidFill>
                      <a:schemeClr val="bg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is indicator </a:t>
                </a:r>
                <a:r>
                  <a:rPr lang="en-IN" dirty="0" err="1">
                    <a:solidFill>
                      <a:schemeClr val="bg1"/>
                    </a:solidFill>
                  </a:rPr>
                  <a:t>fn</a:t>
                </a:r>
                <a:r>
                  <a:rPr lang="en-IN" dirty="0">
                    <a:solidFill>
                      <a:schemeClr val="bg1"/>
                    </a:solidFill>
                  </a:rPr>
                  <a:t> of a set </a:t>
                </a:r>
                <a14:m>
                  <m:oMath xmlns:m="http://schemas.openxmlformats.org/officeDocument/2006/math">
                    <m:r>
                      <a:rPr lang="en-IN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, </a:t>
                </a:r>
                <a:r>
                  <a:rPr lang="en-IN" dirty="0" err="1">
                    <a:solidFill>
                      <a:schemeClr val="bg1"/>
                    </a:solidFill>
                  </a:rPr>
                  <a:t>proxGD</a:t>
                </a:r>
                <a:r>
                  <a:rPr lang="en-IN" dirty="0">
                    <a:solidFill>
                      <a:schemeClr val="bg1"/>
                    </a:solidFill>
                  </a:rPr>
                  <a:t> becomes projected GD </a:t>
                </a:r>
                <a:br>
                  <a:rPr lang="en-IN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prox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sub>
                    </m:sSub>
                    <m:d>
                      <m:d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</m:d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IN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𝐳</m:t>
                                </m:r>
                                <m:r>
                                  <a:rPr lang="en-IN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IN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𝓒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1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𝐮</m:t>
                                    </m:r>
                                    <m: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IN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𝐳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func>
                      </m:e>
                    </m:func>
                  </m:oMath>
                </a14:m>
                <a:endParaRPr lang="en-IN" dirty="0">
                  <a:solidFill>
                    <a:schemeClr val="bg1"/>
                  </a:solidFill>
                  <a:sym typeface="Wingdings" panose="05000000000000000000" pitchFamily="2" charset="2"/>
                </a:endParaRPr>
              </a:p>
              <a:p>
                <a:r>
                  <a:rPr lang="en-IN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  <m:sub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pro</m:t>
                    </m:r>
                    <m:sSub>
                      <m:sSub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sub>
                    </m:sSub>
                    <m:d>
                      <m:d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</m:d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den>
                    </m:f>
                  </m:oMath>
                </a14:m>
                <a:r>
                  <a:rPr lang="en-IN" i="1" dirty="0">
                    <a:solidFill>
                      <a:schemeClr val="bg1"/>
                    </a:solidFill>
                  </a:rPr>
                  <a:t> </a:t>
                </a:r>
                <a:r>
                  <a:rPr lang="en-IN" dirty="0">
                    <a:solidFill>
                      <a:schemeClr val="bg1"/>
                    </a:solidFill>
                  </a:rPr>
                  <a:t>i.e., scaling</a:t>
                </a:r>
              </a:p>
              <a:p>
                <a:r>
                  <a:rPr lang="en-IN" dirty="0" err="1">
                    <a:solidFill>
                      <a:schemeClr val="bg1"/>
                    </a:solidFill>
                  </a:rPr>
                  <a:t>ProxGD</a:t>
                </a:r>
                <a:r>
                  <a:rPr lang="en-IN" dirty="0">
                    <a:solidFill>
                      <a:schemeClr val="bg1"/>
                    </a:solidFill>
                  </a:rPr>
                  <a:t> very useful in learning </a:t>
                </a:r>
                <a:r>
                  <a:rPr lang="en-IN" i="1" dirty="0">
                    <a:solidFill>
                      <a:schemeClr val="bg1"/>
                    </a:solidFill>
                  </a:rPr>
                  <a:t>sparse models</a:t>
                </a:r>
                <a:r>
                  <a:rPr lang="en-IN" dirty="0">
                    <a:solidFill>
                      <a:schemeClr val="bg1"/>
                    </a:solidFill>
                  </a:rPr>
                  <a:t> which are offer smaller model size, test times</a:t>
                </a:r>
              </a:p>
            </p:txBody>
          </p:sp>
        </mc:Choice>
        <mc:Fallback xmlns="">
          <p:sp>
            <p:nvSpPr>
              <p:cNvPr id="1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271" y="2624837"/>
                <a:ext cx="5515729" cy="4562772"/>
              </a:xfrm>
              <a:prstGeom prst="rect">
                <a:avLst/>
              </a:prstGeom>
              <a:blipFill>
                <a:blip r:embed="rId5"/>
                <a:stretch>
                  <a:fillRect l="-1105" t="-3209" r="-8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5BC436C8-AFEA-E693-EE45-BFB9297DAF02}"/>
              </a:ext>
            </a:extLst>
          </p:cNvPr>
          <p:cNvGrpSpPr>
            <a:grpSpLocks noChangeAspect="1"/>
          </p:cNvGrpSpPr>
          <p:nvPr/>
        </p:nvGrpSpPr>
        <p:grpSpPr>
          <a:xfrm>
            <a:off x="10879841" y="340559"/>
            <a:ext cx="1143000" cy="1143000"/>
            <a:chOff x="7020470" y="457533"/>
            <a:chExt cx="4572000" cy="4572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B3784DD-F2E6-F516-2DF3-C188A400E8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470" y="457533"/>
              <a:ext cx="4572000" cy="4572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33BF1DE-0BD8-2DA8-0ECD-A6B095B90F63}"/>
                </a:ext>
              </a:extLst>
            </p:cNvPr>
            <p:cNvGrpSpPr/>
            <p:nvPr/>
          </p:nvGrpSpPr>
          <p:grpSpPr>
            <a:xfrm>
              <a:off x="8209190" y="1852901"/>
              <a:ext cx="2194560" cy="1280160"/>
              <a:chOff x="8209190" y="1852901"/>
              <a:chExt cx="2194560" cy="1280160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6069197-5D00-4061-14B5-BFB1AFAF4585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C1E3F076-BCA3-F519-6EB6-9AAF4D4C0BA9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ular Callout 11"/>
              <p:cNvSpPr/>
              <p:nvPr/>
            </p:nvSpPr>
            <p:spPr>
              <a:xfrm>
                <a:off x="2807966" y="139827"/>
                <a:ext cx="7736611" cy="1001499"/>
              </a:xfrm>
              <a:prstGeom prst="wedgeRectCallout">
                <a:avLst>
                  <a:gd name="adj1" fmla="val 60884"/>
                  <a:gd name="adj2" fmla="val 60403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  <a:latin typeface="+mj-lt"/>
                  </a:rPr>
                  <a:t>The intuition behind this definition is that we wish to stay in the </a:t>
                </a:r>
                <a:r>
                  <a:rPr lang="en-US" sz="2400" b="1" dirty="0">
                    <a:solidFill>
                      <a:schemeClr val="bg1"/>
                    </a:solidFill>
                  </a:rPr>
                  <a:t>proximity</a:t>
                </a:r>
                <a:r>
                  <a:rPr lang="en-US" sz="2400" dirty="0">
                    <a:solidFill>
                      <a:schemeClr val="bg1"/>
                    </a:solidFill>
                    <a:latin typeface="+mj-lt"/>
                  </a:rPr>
                  <a:t> of the input </a:t>
                </a:r>
                <a14:m>
                  <m:oMath xmlns:m="http://schemas.openxmlformats.org/officeDocument/2006/math">
                    <m:r>
                      <a:rPr lang="en-IN" sz="2400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+mj-lt"/>
                  </a:rPr>
                  <a:t>, but also lower 𝑟(⋅) value</a:t>
                </a:r>
                <a:endParaRPr lang="en-US" sz="2400" i="1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Rectangular Callout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7966" y="139827"/>
                <a:ext cx="7736611" cy="1001499"/>
              </a:xfrm>
              <a:prstGeom prst="wedgeRectCallout">
                <a:avLst>
                  <a:gd name="adj1" fmla="val 60884"/>
                  <a:gd name="adj2" fmla="val 60403"/>
                </a:avLst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ular Callout 14"/>
          <p:cNvSpPr/>
          <p:nvPr/>
        </p:nvSpPr>
        <p:spPr>
          <a:xfrm>
            <a:off x="6576907" y="1238733"/>
            <a:ext cx="3976761" cy="1102475"/>
          </a:xfrm>
          <a:prstGeom prst="wedgeRectCallout">
            <a:avLst>
              <a:gd name="adj1" fmla="val 70443"/>
              <a:gd name="adj2" fmla="val -48631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Indeed – </a:t>
            </a:r>
            <a:r>
              <a:rPr lang="en-IN" sz="2400" dirty="0" err="1">
                <a:solidFill>
                  <a:schemeClr val="bg1"/>
                </a:solidFill>
                <a:latin typeface="+mj-lt"/>
              </a:rPr>
              <a:t>prox</a:t>
            </a:r>
            <a:r>
              <a:rPr lang="en-IN" sz="2400" dirty="0">
                <a:solidFill>
                  <a:schemeClr val="bg1"/>
                </a:solidFill>
                <a:latin typeface="+mj-lt"/>
              </a:rPr>
              <a:t> GD is very useful for problems where regularizer is non-differentiable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17855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4" grpId="0" animBg="1"/>
      <p:bldP spid="16" grpId="0" build="p"/>
      <p:bldP spid="12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46D5B-F119-7337-EAD3-05A1E5A1C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ProxGD</a:t>
            </a:r>
            <a:r>
              <a:rPr lang="en-US" dirty="0"/>
              <a:t> for Sparse Recovery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9246F9-1393-38A9-531A-123A538CC7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7115009" cy="574637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Consider the LASSO optimization problem (with train data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𝐲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  <a:br>
                  <a:rPr lang="en-US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𝐲</m:t>
                                </m:r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func>
                  </m:oMath>
                </a14:m>
                <a:endParaRPr lang="en-IN" dirty="0"/>
              </a:p>
              <a:p>
                <a:r>
                  <a:rPr lang="en-IN" dirty="0"/>
                  <a:t>Thus, the proximal operator looks like</a:t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prox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𝜂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𝐳</m:t>
                                </m:r>
                              </m:lim>
                            </m:limLow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0" smtClean="0">
                                            <a:latin typeface="Cambria Math" panose="02040503050406030204" pitchFamily="18" charset="0"/>
                                          </a:rPr>
                                          <m:t>𝐳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den>
                                </m:f>
                                <m:sSubSup>
                                  <m:sSub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𝐳</m:t>
                                        </m:r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𝐮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IN" dirty="0"/>
              </a:p>
              <a:p>
                <a:r>
                  <a:rPr lang="en-IN" dirty="0"/>
                  <a:t>Turns out, this has a closed-form solution</a:t>
                </a:r>
                <a:br>
                  <a:rPr lang="en-IN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prox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𝜂</m:t>
                        </m:r>
                      </m:sub>
                    </m:sSub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𝐮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𝜂𝜆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𝜂𝜆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&gt;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𝜂𝜆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𝜂𝜆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𝜂𝜆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&lt;−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𝜂𝜆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br>
                  <a:rPr lang="en-IN" dirty="0"/>
                </a:br>
                <a:endParaRPr lang="en-IN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9246F9-1393-38A9-531A-123A538CC7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7115009" cy="5746376"/>
              </a:xfrm>
              <a:blipFill>
                <a:blip r:embed="rId2"/>
                <a:stretch>
                  <a:fillRect l="-943" t="-2545" r="-30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F88AF37B-03CA-24E2-17EE-1D113B33D328}"/>
              </a:ext>
            </a:extLst>
          </p:cNvPr>
          <p:cNvGrpSpPr/>
          <p:nvPr/>
        </p:nvGrpSpPr>
        <p:grpSpPr>
          <a:xfrm>
            <a:off x="7102549" y="2190307"/>
            <a:ext cx="4954772" cy="4051004"/>
            <a:chOff x="7102549" y="2190307"/>
            <a:chExt cx="4954772" cy="4051004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3BC0348-DE43-5F5B-ECE1-EAAF32296F95}"/>
                </a:ext>
              </a:extLst>
            </p:cNvPr>
            <p:cNvCxnSpPr>
              <a:cxnSpLocks/>
            </p:cNvCxnSpPr>
            <p:nvPr/>
          </p:nvCxnSpPr>
          <p:spPr>
            <a:xfrm>
              <a:off x="9601200" y="2190307"/>
              <a:ext cx="0" cy="405100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BE4D4D7-A558-9AD4-4913-0177B6A8B645}"/>
                </a:ext>
              </a:extLst>
            </p:cNvPr>
            <p:cNvCxnSpPr>
              <a:cxnSpLocks/>
            </p:cNvCxnSpPr>
            <p:nvPr/>
          </p:nvCxnSpPr>
          <p:spPr>
            <a:xfrm>
              <a:off x="7102549" y="4263655"/>
              <a:ext cx="495477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9A87B74-589D-A967-5CC4-051D00F9EC27}"/>
                    </a:ext>
                  </a:extLst>
                </p:cNvPr>
                <p:cNvSpPr txBox="1"/>
                <p:nvPr/>
              </p:nvSpPr>
              <p:spPr>
                <a:xfrm>
                  <a:off x="10334844" y="4342406"/>
                  <a:ext cx="7230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𝜂𝜆</m:t>
                        </m:r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9A87B74-589D-A967-5CC4-051D00F9EC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34844" y="4342406"/>
                  <a:ext cx="723012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F18208C-3A33-C2D6-7169-27821066CB06}"/>
                    </a:ext>
                  </a:extLst>
                </p:cNvPr>
                <p:cNvSpPr txBox="1"/>
                <p:nvPr/>
              </p:nvSpPr>
              <p:spPr>
                <a:xfrm>
                  <a:off x="8102006" y="3855706"/>
                  <a:ext cx="7230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𝜂𝜆</m:t>
                        </m:r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F18208C-3A33-C2D6-7169-27821066CB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2006" y="3855706"/>
                  <a:ext cx="723012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8488A0B-0AFA-90FC-AB0F-1D801ACC1B9F}"/>
              </a:ext>
            </a:extLst>
          </p:cNvPr>
          <p:cNvGrpSpPr/>
          <p:nvPr/>
        </p:nvGrpSpPr>
        <p:grpSpPr>
          <a:xfrm>
            <a:off x="7176976" y="3021359"/>
            <a:ext cx="4761670" cy="2550101"/>
            <a:chOff x="7176976" y="3021359"/>
            <a:chExt cx="4761670" cy="255010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F6B3136-2D15-129C-9FDB-264492AE4F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76976" y="4263655"/>
              <a:ext cx="1307805" cy="1307805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1E8BFCB-4A32-606D-1F89-8C2E0B8E4A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96350" y="3021359"/>
              <a:ext cx="1242296" cy="1242296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4CAE371-93B7-5DAC-78B6-8DAB3D0E0C04}"/>
                </a:ext>
              </a:extLst>
            </p:cNvPr>
            <p:cNvCxnSpPr>
              <a:cxnSpLocks/>
            </p:cNvCxnSpPr>
            <p:nvPr/>
          </p:nvCxnSpPr>
          <p:spPr>
            <a:xfrm>
              <a:off x="8484781" y="4268791"/>
              <a:ext cx="2211569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E0AB2792-37EB-A924-E731-005B4E53A1B2}"/>
              </a:ext>
            </a:extLst>
          </p:cNvPr>
          <p:cNvSpPr txBox="1"/>
          <p:nvPr/>
        </p:nvSpPr>
        <p:spPr>
          <a:xfrm>
            <a:off x="7634177" y="1504097"/>
            <a:ext cx="4093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Soft Thresholding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435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553C2B-7544-9EF3-9650-6EC6F5A57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Tale of Two Methods for Sparse Recovery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DA4268-CD6E-02E3-619F-1B0A4E8B8F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Hard thresholding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4AD5CB9-D803-C083-9E1C-9060B2485C15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endParaRPr lang="en-IN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HT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𝐳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endParaRPr lang="en-IN" dirty="0"/>
              </a:p>
              <a:p>
                <a:r>
                  <a:rPr lang="en-IN" dirty="0"/>
                  <a:t>Solves a constrained problem</a:t>
                </a:r>
                <a:br>
                  <a:rPr lang="en-IN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𝐲</m:t>
                                </m:r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func>
                  </m:oMath>
                </a14:m>
                <a:r>
                  <a:rPr lang="en-IN" dirty="0"/>
                  <a:t> </a:t>
                </a:r>
                <a:r>
                  <a:rPr lang="en-IN" dirty="0" err="1"/>
                  <a:t>s.t.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IN" dirty="0"/>
              </a:p>
              <a:p>
                <a:r>
                  <a:rPr lang="en-IN" dirty="0"/>
                  <a:t>Problem being solved is non-convex</a:t>
                </a:r>
              </a:p>
              <a:p>
                <a:r>
                  <a:rPr lang="en-IN" dirty="0"/>
                  <a:t>Explicitly sets all but top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IN" dirty="0"/>
                  <a:t> coordinates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IN" dirty="0"/>
                  <a:t> (by magnitude) to zero</a:t>
                </a:r>
              </a:p>
              <a:p>
                <a:r>
                  <a:rPr lang="en-IN" dirty="0"/>
                  <a:t>Super-fast (if used with correction)</a:t>
                </a:r>
              </a:p>
              <a:p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4AD5CB9-D803-C083-9E1C-9060B2485C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625" r="-10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4F6C476-AA51-3F5D-4E19-410A1AF1A7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Soft thresholding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89E9029C-DFE9-AB49-0B67-3089968C78FE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endParaRPr lang="en-IN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ST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𝐳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endParaRPr lang="en-IN" dirty="0"/>
              </a:p>
              <a:p>
                <a:r>
                  <a:rPr lang="en-IN" dirty="0"/>
                  <a:t>Solves an unconstrained problem</a:t>
                </a:r>
                <a:br>
                  <a:rPr lang="en-IN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𝐲</m:t>
                                </m:r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func>
                  </m:oMath>
                </a14:m>
                <a:endParaRPr lang="en-IN" dirty="0"/>
              </a:p>
              <a:p>
                <a:r>
                  <a:rPr lang="en-IN" dirty="0"/>
                  <a:t>Problem being solved is convex</a:t>
                </a:r>
              </a:p>
              <a:p>
                <a:r>
                  <a:rPr lang="en-IN" dirty="0"/>
                  <a:t>“Shrinks” the coordinates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IN" dirty="0"/>
                  <a:t> and sets the small magnitude ones to zero</a:t>
                </a:r>
              </a:p>
              <a:p>
                <a:r>
                  <a:rPr lang="en-IN" dirty="0"/>
                  <a:t>Can be accelerated using NAG (FISTA)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89E9029C-DFE9-AB49-0B67-3089968C78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3"/>
                <a:stretch>
                  <a:fillRect l="-6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387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.50189"/>
  <p:tag name="ORIGINALWIDTH" val="73.50378"/>
  <p:tag name="LATEXADDIN" val="\documentclass{article}&#10;\usepackage{amsmath,amssymb}&#10;\usepackage{olo}&#10;\pagestyle{empty}&#10;\begin{document}&#10;&#10;\[&#10;\infty&#10;\]&#10;&#10;\end{document}"/>
  <p:tag name="IGUANATEXSIZE" val="28"/>
  <p:tag name="IGUANATEXCURSOR" val="11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7.00291"/>
  <p:tag name="ORIGINALWIDTH" val="35.50181"/>
  <p:tag name="LATEXADDIN" val="\documentclass{article}&#10;\usepackage{amsmath,amssymb}&#10;\usepackage{olo}&#10;\pagestyle{empty}&#10;\begin{document}&#10;&#10;\[&#10;0&#10;\]&#10;&#10;\end{document}"/>
  <p:tag name="IGUANATEXSIZE" val="28"/>
  <p:tag name="IGUANATEXCURSOR" val="11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7.00291"/>
  <p:tag name="ORIGINALWIDTH" val="35.50181"/>
  <p:tag name="LATEXADDIN" val="\documentclass{article}&#10;\usepackage{amsmath,amssymb}&#10;\usepackage{olo}&#10;\pagestyle{empty}&#10;\begin{document}&#10;&#10;\[&#10;0&#10;\]&#10;&#10;\end{document}"/>
  <p:tag name="IGUANATEXSIZE" val="28"/>
  <p:tag name="IGUANATEXCURSOR" val="11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7.00291"/>
  <p:tag name="ORIGINALWIDTH" val="35.50181"/>
  <p:tag name="LATEXADDIN" val="\documentclass{article}&#10;\usepackage{amsmath,amssymb}&#10;\usepackage{olo}&#10;\pagestyle{empty}&#10;\begin{document}&#10;&#10;\[&#10;0&#10;\]&#10;&#10;\end{document}"/>
  <p:tag name="IGUANATEXSIZE" val="28"/>
  <p:tag name="IGUANATEXCURSOR" val="11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.50189"/>
  <p:tag name="ORIGINALWIDTH" val="73.50378"/>
  <p:tag name="LATEXADDIN" val="\documentclass{article}&#10;\usepackage{amsmath,amssymb}&#10;\usepackage{olo}&#10;\pagestyle{empty}&#10;\begin{document}&#10;&#10;\[&#10;\infty&#10;\]&#10;&#10;\end{document}"/>
  <p:tag name="IGUANATEXSIZE" val="28"/>
  <p:tag name="IGUANATEXCURSOR" val="11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.50189"/>
  <p:tag name="ORIGINALWIDTH" val="73.50378"/>
  <p:tag name="LATEXADDIN" val="\documentclass{article}&#10;\usepackage{amsmath,amssymb}&#10;\usepackage{olo}&#10;\pagestyle{empty}&#10;\begin{document}&#10;&#10;\[&#10;\infty&#10;\]&#10;&#10;\end{document}"/>
  <p:tag name="IGUANATEXSIZE" val="28"/>
  <p:tag name="IGUANATEXCURSOR" val="11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.50189"/>
  <p:tag name="ORIGINALWIDTH" val="73.50378"/>
  <p:tag name="LATEXADDIN" val="\documentclass{article}&#10;\usepackage{amsmath,amssymb}&#10;\usepackage{olo}&#10;\pagestyle{empty}&#10;\begin{document}&#10;&#10;\[&#10;\infty&#10;\]&#10;&#10;\end{document}"/>
  <p:tag name="IGUANATEXSIZE" val="28"/>
  <p:tag name="IGUANATEXCURSOR" val="11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.50189"/>
  <p:tag name="ORIGINALWIDTH" val="73.50378"/>
  <p:tag name="LATEXADDIN" val="\documentclass{article}&#10;\usepackage{amsmath,amssymb}&#10;\usepackage{olo}&#10;\pagestyle{empty}&#10;\begin{document}&#10;&#10;\[&#10;\infty&#10;\]&#10;&#10;\end{document}"/>
  <p:tag name="IGUANATEXSIZE" val="28"/>
  <p:tag name="IGUANATEXCURSOR" val="11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.50189"/>
  <p:tag name="ORIGINALWIDTH" val="73.50378"/>
  <p:tag name="LATEXADDIN" val="\documentclass{article}&#10;\usepackage{amsmath,amssymb}&#10;\usepackage{olo}&#10;\pagestyle{empty}&#10;\begin{document}&#10;&#10;\[&#10;\infty&#10;\]&#10;&#10;\end{document}"/>
  <p:tag name="IGUANATEXSIZE" val="28"/>
  <p:tag name="IGUANATEXCURSOR" val="11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7.00291"/>
  <p:tag name="ORIGINALWIDTH" val="35.50181"/>
  <p:tag name="LATEXADDIN" val="\documentclass{article}&#10;\usepackage{amsmath,amssymb}&#10;\usepackage{olo}&#10;\pagestyle{empty}&#10;\begin{document}&#10;&#10;\[&#10;0&#10;\]&#10;&#10;\end{document}"/>
  <p:tag name="IGUANATEXSIZE" val="28"/>
  <p:tag name="IGUANATEXCURSOR" val="11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7.00291"/>
  <p:tag name="ORIGINALWIDTH" val="35.50181"/>
  <p:tag name="LATEXADDIN" val="\documentclass{article}&#10;\usepackage{amsmath,amssymb}&#10;\usepackage{olo}&#10;\pagestyle{empty}&#10;\begin{document}&#10;&#10;\[&#10;0&#10;\]&#10;&#10;\end{document}"/>
  <p:tag name="IGUANATEXSIZE" val="28"/>
  <p:tag name="IGUANATEXCURSOR" val="11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7.00291"/>
  <p:tag name="ORIGINALWIDTH" val="35.50181"/>
  <p:tag name="LATEXADDIN" val="\documentclass{article}&#10;\usepackage{amsmath,amssymb}&#10;\usepackage{olo}&#10;\pagestyle{empty}&#10;\begin{document}&#10;&#10;\[&#10;0&#10;\]&#10;&#10;\end{document}"/>
  <p:tag name="IGUANATEXSIZE" val="28"/>
  <p:tag name="IGUANATEXCURSOR" val="110"/>
</p:tagLst>
</file>

<file path=ppt/theme/theme1.xml><?xml version="1.0" encoding="utf-8"?>
<a:theme xmlns:a="http://schemas.openxmlformats.org/drawingml/2006/main" name="MLC-gold">
  <a:themeElements>
    <a:clrScheme name="Custom 2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60B1F2"/>
      </a:hlink>
      <a:folHlink>
        <a:srgbClr val="F03B5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LC-gold" id="{A32AEB50-6930-43BE-AF91-EC2A96F639DE}" vid="{F593CA47-3193-4F2F-AF17-9D2EF6BF859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MLC-gold</Template>
  <TotalTime>47</TotalTime>
  <Words>3425</Words>
  <Application>Microsoft Office PowerPoint</Application>
  <PresentationFormat>Widescreen</PresentationFormat>
  <Paragraphs>297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Wingdings</vt:lpstr>
      <vt:lpstr>MLC-gold</vt:lpstr>
      <vt:lpstr>My first Solver</vt:lpstr>
      <vt:lpstr>Constrained Optimization 101</vt:lpstr>
      <vt:lpstr>Projected Descent Methods</vt:lpstr>
      <vt:lpstr>A few useful Projections</vt:lpstr>
      <vt:lpstr>A few useful Projections</vt:lpstr>
      <vt:lpstr>Proximal Gradient Descent</vt:lpstr>
      <vt:lpstr>Proximal Gradient Descent</vt:lpstr>
      <vt:lpstr>ProxGD for Sparse Recovery</vt:lpstr>
      <vt:lpstr>A Tale of Two Methods for Sparse Recovery</vt:lpstr>
      <vt:lpstr>Constrained Optimization</vt:lpstr>
      <vt:lpstr>A few Cleanup Steps</vt:lpstr>
      <vt:lpstr>The Lagrangian</vt:lpstr>
      <vt:lpstr>The Dual Problem</vt:lpstr>
      <vt:lpstr>Duality</vt:lpstr>
      <vt:lpstr>Hard SVM without a bias</vt:lpstr>
      <vt:lpstr>Simplifying the Dual Problem</vt:lpstr>
      <vt:lpstr>Support Vectors</vt:lpstr>
      <vt:lpstr>Dual for CSVM</vt:lpstr>
      <vt:lpstr>CSVM Dual Problem</vt:lpstr>
      <vt:lpstr>Solvers for the SVM problem</vt:lpstr>
      <vt:lpstr>SDCM for the CSVM Problem</vt:lpstr>
      <vt:lpstr>Speeding up SDCM computations</vt:lpstr>
      <vt:lpstr>Which Method to Choose?</vt:lpstr>
      <vt:lpstr>Practical Issues with GD Variants</vt:lpstr>
      <vt:lpstr>How to Initialize?</vt:lpstr>
      <vt:lpstr>How to decide Convergence?</vt:lpstr>
      <vt:lpstr>How to detect convergence</vt:lpstr>
      <vt:lpstr>How to choose Step Length?</vt:lpstr>
      <vt:lpstr>How to choose Step Length?</vt:lpstr>
    </vt:vector>
  </TitlesOfParts>
  <Company>Indian Institute of Technology Kanpur, Kanpur, U.P.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Constrained Optimization</dc:title>
  <dc:creator>Purushottam Kar</dc:creator>
  <cp:lastModifiedBy>Purushottam Kar</cp:lastModifiedBy>
  <cp:revision>41</cp:revision>
  <dcterms:created xsi:type="dcterms:W3CDTF">2023-05-26T15:08:41Z</dcterms:created>
  <dcterms:modified xsi:type="dcterms:W3CDTF">2023-06-02T02:43:16Z</dcterms:modified>
</cp:coreProperties>
</file>