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5" r:id="rId2"/>
    <p:sldId id="267" r:id="rId3"/>
    <p:sldId id="269" r:id="rId4"/>
    <p:sldId id="271" r:id="rId5"/>
    <p:sldId id="286" r:id="rId6"/>
    <p:sldId id="272" r:id="rId7"/>
    <p:sldId id="273" r:id="rId8"/>
    <p:sldId id="275" r:id="rId9"/>
    <p:sldId id="276" r:id="rId10"/>
    <p:sldId id="277" r:id="rId11"/>
    <p:sldId id="278" r:id="rId12"/>
    <p:sldId id="279" r:id="rId13"/>
    <p:sldId id="294" r:id="rId14"/>
    <p:sldId id="256" r:id="rId15"/>
    <p:sldId id="265" r:id="rId16"/>
    <p:sldId id="280" r:id="rId17"/>
    <p:sldId id="281" r:id="rId18"/>
    <p:sldId id="282" r:id="rId19"/>
    <p:sldId id="283" r:id="rId20"/>
    <p:sldId id="284" r:id="rId21"/>
    <p:sldId id="29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B7A4BD7-A115-411E-BE07-17E129FEFB09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CF6FF052-3119-4D6B-9771-7BE026186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612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92BA360-9028-CAFD-7CC9-7324784D2F72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rgbClr val="181818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B7A4BD7-A115-411E-BE07-17E129FEFB09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F6FF052-3119-4D6B-9771-7BE026186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808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554426D-A57D-2872-1A9B-D0880F57D575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4BD7-A115-411E-BE07-17E129FEFB09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F052-3119-4D6B-9771-7BE026186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984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067CA42-BE57-73B7-7104-58F79FB47D27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4BD7-A115-411E-BE07-17E129FEFB09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F052-3119-4D6B-9771-7BE026186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728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3008D5E-0784-C123-828D-9F77964573E8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4BD7-A115-411E-BE07-17E129FEFB09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F052-3119-4D6B-9771-7BE026186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22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7AA87C3-328D-727B-F67B-1E92C26B11D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v"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 sz="2800" i="0">
                <a:solidFill>
                  <a:schemeClr val="bg1"/>
                </a:solidFill>
              </a:defRPr>
            </a:lvl2pPr>
            <a:lvl3pPr marL="1257300" marR="0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4BD7-A115-411E-BE07-17E129FEFB09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F052-3119-4D6B-9771-7BE0261863A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138BE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12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F07FC2-A655-A2A7-54E6-0A7D9258F47B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1" y="1111623"/>
            <a:ext cx="5852160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5511" y="1111624"/>
            <a:ext cx="5852160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4BD7-A115-411E-BE07-17E129FEFB09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F052-3119-4D6B-9771-7BE026186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006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F4C456E-7040-95FE-B22F-C17CC21C8A6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852159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2" y="1879044"/>
            <a:ext cx="5852160" cy="45217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18112" y="1143997"/>
            <a:ext cx="58607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18112" y="1866373"/>
            <a:ext cx="5852160" cy="453442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4BD7-A115-411E-BE07-17E129FEFB09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F052-3119-4D6B-9771-7BE026186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52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u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4424515"/>
            <a:ext cx="10782300" cy="894735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54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4850" y="5319252"/>
            <a:ext cx="10782300" cy="533544"/>
          </a:xfrm>
        </p:spPr>
        <p:txBody>
          <a:bodyPr>
            <a:normAutofit/>
          </a:bodyPr>
          <a:lstStyle>
            <a:lvl1pPr marL="0" indent="0" algn="ctr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B7A4BD7-A115-411E-BE07-17E129FEFB09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CF6FF052-3119-4D6B-9771-7BE0261863A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E5A13E-6B39-5EB9-018F-9DA365B4DF33}"/>
              </a:ext>
            </a:extLst>
          </p:cNvPr>
          <p:cNvSpPr>
            <a:spLocks noChangeAspect="1"/>
          </p:cNvSpPr>
          <p:nvPr/>
        </p:nvSpPr>
        <p:spPr>
          <a:xfrm>
            <a:off x="5181601" y="1446182"/>
            <a:ext cx="1828799" cy="18288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8EEE6-8976-851D-F510-207FC6D4CF21}"/>
              </a:ext>
            </a:extLst>
          </p:cNvPr>
          <p:cNvSpPr>
            <a:spLocks noChangeAspect="1"/>
          </p:cNvSpPr>
          <p:nvPr/>
        </p:nvSpPr>
        <p:spPr>
          <a:xfrm>
            <a:off x="778573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848510-2F64-4D88-22C1-3FF7F2533D22}"/>
              </a:ext>
            </a:extLst>
          </p:cNvPr>
          <p:cNvSpPr>
            <a:spLocks noChangeAspect="1"/>
          </p:cNvSpPr>
          <p:nvPr/>
        </p:nvSpPr>
        <p:spPr>
          <a:xfrm>
            <a:off x="118758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61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26F2899-BB1A-C8A9-12B0-A07F6B33176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4BD7-A115-411E-BE07-17E129FEFB09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F052-3119-4D6B-9771-7BE026186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447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D07AB90-9728-28A7-0C31-273BFC645DF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4BD7-A115-411E-BE07-17E129FEFB09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F052-3119-4D6B-9771-7BE026186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86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4BD7-A115-411E-BE07-17E129FEFB09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F6FF052-3119-4D6B-9771-7BE0261863A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906DB1-8C12-010E-62DB-3FD29C5810E0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46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10217797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71150" y="6412447"/>
            <a:ext cx="1382532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B7A4BD7-A115-411E-BE07-17E129FEFB09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CF6FF052-3119-4D6B-9771-7BE026186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05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5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11.xml"/><Relationship Id="rId7" Type="http://schemas.openxmlformats.org/officeDocument/2006/relationships/image" Target="../media/image171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.xml"/><Relationship Id="rId10" Type="http://schemas.openxmlformats.org/officeDocument/2006/relationships/image" Target="../media/image27.png"/><Relationship Id="rId4" Type="http://schemas.openxmlformats.org/officeDocument/2006/relationships/tags" Target="../tags/tag12.xml"/><Relationship Id="rId9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16.xml"/><Relationship Id="rId7" Type="http://schemas.openxmlformats.org/officeDocument/2006/relationships/image" Target="../media/image28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.png"/><Relationship Id="rId4" Type="http://schemas.openxmlformats.org/officeDocument/2006/relationships/image" Target="../media/image10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5.png"/><Relationship Id="rId3" Type="http://schemas.openxmlformats.org/officeDocument/2006/relationships/tags" Target="../tags/tag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3.png"/><Relationship Id="rId5" Type="http://schemas.openxmlformats.org/officeDocument/2006/relationships/tags" Target="../tags/tag7.xml"/><Relationship Id="rId10" Type="http://schemas.openxmlformats.org/officeDocument/2006/relationships/image" Target="../media/image1.png"/><Relationship Id="rId4" Type="http://schemas.openxmlformats.org/officeDocument/2006/relationships/tags" Target="../tags/tag6.xml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58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5.png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E17FF-DAA8-712E-8762-5D48792F9B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Loss and Regularization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84794-938B-A44A-31C8-0D12E0888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310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popular </a:t>
            </a:r>
            <a:r>
              <a:rPr lang="en-IN" dirty="0" err="1"/>
              <a:t>regularizers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3"/>
                <a:ext cx="11938645" cy="5905625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The other most popular regularizer is the L1 regularizer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IN" dirty="0"/>
              </a:p>
              <a:p>
                <a:r>
                  <a:rPr lang="en-IN" dirty="0"/>
                  <a:t>LASSO: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N" dirty="0"/>
              </a:p>
              <a:p>
                <a:r>
                  <a:rPr lang="en-IN" dirty="0"/>
                  <a:t>L1-reg SVM: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en-IN" dirty="0"/>
              </a:p>
              <a:p>
                <a:r>
                  <a:rPr lang="en-IN" dirty="0"/>
                  <a:t>The L1 regularizer prefers model vectors that have lots of coordinates whose value is either 0 or close to 0 – called </a:t>
                </a:r>
                <a:r>
                  <a:rPr lang="en-IN" i="1" dirty="0"/>
                  <a:t>sparse</a:t>
                </a:r>
                <a:r>
                  <a:rPr lang="en-IN" dirty="0"/>
                  <a:t> vectors</a:t>
                </a:r>
              </a:p>
              <a:p>
                <a:r>
                  <a:rPr lang="en-IN" dirty="0"/>
                  <a:t>Often, we make coordinates close to zero actually zero to save space</a:t>
                </a:r>
              </a:p>
              <a:p>
                <a:r>
                  <a:rPr lang="en-IN" dirty="0"/>
                  <a:t>Sparse models are faster at test time, also consume less memory</a:t>
                </a:r>
              </a:p>
              <a:p>
                <a:r>
                  <a:rPr lang="en-IN" dirty="0"/>
                  <a:t>Very popular in high dimensional problems e.g.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≈1</m:t>
                    </m:r>
                  </m:oMath>
                </a14:m>
                <a:r>
                  <a:rPr lang="en-IN" dirty="0"/>
                  <a:t> million</a:t>
                </a:r>
              </a:p>
              <a:p>
                <a:r>
                  <a:rPr lang="en-IN" dirty="0"/>
                  <a:t>Since L1 norm is non-differentiable, need to use </a:t>
                </a:r>
                <a:r>
                  <a:rPr lang="en-IN" dirty="0" err="1"/>
                  <a:t>subgradient</a:t>
                </a:r>
                <a:r>
                  <a:rPr lang="en-IN" dirty="0"/>
                  <a:t> methods although </a:t>
                </a:r>
                <a:r>
                  <a:rPr lang="en-IN" i="1" dirty="0"/>
                  <a:t>proximal gradient descent </a:t>
                </a:r>
                <a:r>
                  <a:rPr lang="en-IN" dirty="0"/>
                  <a:t>does much better in general</a:t>
                </a:r>
                <a:endParaRPr lang="en-IN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3"/>
                <a:ext cx="11938645" cy="5905625"/>
              </a:xfrm>
              <a:blipFill>
                <a:blip r:embed="rId2"/>
                <a:stretch>
                  <a:fillRect l="-562" t="-24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667" y="662236"/>
            <a:ext cx="1787143" cy="17871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/>
              <p:cNvSpPr/>
              <p:nvPr/>
            </p:nvSpPr>
            <p:spPr>
              <a:xfrm>
                <a:off x="1463436" y="36190"/>
                <a:ext cx="9180162" cy="1967271"/>
              </a:xfrm>
              <a:prstGeom prst="wedgeRectCallout">
                <a:avLst>
                  <a:gd name="adj1" fmla="val 57073"/>
                  <a:gd name="adj2" fmla="val 38714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nary>
                        <m:d>
                          <m:dPr>
                            <m:begChr m:val="⟨"/>
                            <m:endChr m:val="⟩"/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 If you pay close attention, then the dual of CSVM also has L1 regularization on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.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IN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</m:d>
                      </m:e>
                      <m:sub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. Note that the dual does indeed have sparse solutions (i.e. not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) which means not every vector becomes a support vector!</a:t>
                </a:r>
              </a:p>
            </p:txBody>
          </p:sp>
        </mc:Choice>
        <mc:Fallback xmlns=""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436" y="36190"/>
                <a:ext cx="9180162" cy="1967271"/>
              </a:xfrm>
              <a:prstGeom prst="wedgeRectCallout">
                <a:avLst>
                  <a:gd name="adj1" fmla="val 57073"/>
                  <a:gd name="adj2" fmla="val 38714"/>
                </a:avLst>
              </a:prstGeom>
              <a:blipFill>
                <a:blip r:embed="rId4"/>
                <a:stretch>
                  <a:fillRect l="-741" b="-121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681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Regularization by Early Stopping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Sometimes, ML practitioners stop an optimizer well before it has solved the optimization problem fully – sometimes due to timeout but sometimes deliberately</a:t>
            </a:r>
          </a:p>
          <a:p>
            <a:r>
              <a:rPr lang="en-IN" dirty="0"/>
              <a:t>Note that this automatically prevents the model from fitting the data too closely (this is good if the data was noisy or had outliers)</a:t>
            </a:r>
          </a:p>
          <a:p>
            <a:r>
              <a:rPr lang="en-IN" dirty="0"/>
              <a:t>This often happens implicitly with complex optimization problems e.g. training deep networks where the person training the network gets tired and gives up training – gets some regularization for free </a:t>
            </a:r>
            <a:r>
              <a:rPr lang="en-IN" dirty="0">
                <a:sym typeface="Wingdings" panose="05000000000000000000" pitchFamily="2" charset="2"/>
              </a:rPr>
              <a:t></a:t>
            </a:r>
          </a:p>
          <a:p>
            <a:r>
              <a:rPr lang="en-IN" dirty="0">
                <a:sym typeface="Wingdings" panose="05000000000000000000" pitchFamily="2" charset="2"/>
              </a:rPr>
              <a:t>Be careful not to misuse this – if you stop too early, you may just get an </a:t>
            </a:r>
            <a:r>
              <a:rPr lang="en-IN" dirty="0" err="1">
                <a:sym typeface="Wingdings" panose="05000000000000000000" pitchFamily="2" charset="2"/>
              </a:rPr>
              <a:t>overregularized</a:t>
            </a:r>
            <a:r>
              <a:rPr lang="en-IN" dirty="0">
                <a:sym typeface="Wingdings" panose="05000000000000000000" pitchFamily="2" charset="2"/>
              </a:rPr>
              <a:t> model that does not fit data at all i.e. does not do well on data at all!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308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Regularization by adding 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505486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A slightly counter-intuitive way of regularization (considering that regularization is supposed to save us from noise in data)</a:t>
                </a:r>
              </a:p>
              <a:p>
                <a:r>
                  <a:rPr lang="en-IN" dirty="0"/>
                  <a:t>Add controlled noise to data so that the model learns to perform well despite noise – note that it does not fit the data exactly here either</a:t>
                </a:r>
              </a:p>
              <a:p>
                <a:r>
                  <a:rPr lang="en-IN" dirty="0"/>
                  <a:t>Most well-known instance of this technique is the practice of dropout in deep learning – randomly make features go missing</a:t>
                </a:r>
              </a:p>
              <a:p>
                <a:r>
                  <a:rPr lang="en-IN" b="1" dirty="0"/>
                  <a:t>Related methods</a:t>
                </a:r>
                <a:r>
                  <a:rPr lang="en-IN" dirty="0"/>
                  <a:t>:</a:t>
                </a:r>
              </a:p>
              <a:p>
                <a:pPr lvl="2"/>
                <a:r>
                  <a:rPr lang="en-IN" dirty="0"/>
                  <a:t>Learn from not entire data, but a subset of the data that seems clean</a:t>
                </a:r>
              </a:p>
              <a:p>
                <a:pPr lvl="2"/>
                <a:r>
                  <a:rPr lang="en-IN" dirty="0"/>
                  <a:t>Use a corruption-aware loss function like the Huber loss in robust regression</a:t>
                </a:r>
              </a:p>
              <a:p>
                <a:pPr lvl="2"/>
                <a:r>
                  <a:rPr lang="en-IN" dirty="0"/>
                  <a:t>Of the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/>
                  <a:t> features present, choose only those that are informative, non-noisy</a:t>
                </a:r>
              </a:p>
              <a:p>
                <a:pPr lvl="3"/>
                <a:r>
                  <a:rPr lang="en-IN" dirty="0"/>
                  <a:t>Called </a:t>
                </a:r>
                <a:r>
                  <a:rPr lang="en-IN" b="1" dirty="0"/>
                  <a:t>sparse recovery</a:t>
                </a:r>
                <a:r>
                  <a:rPr lang="en-IN" dirty="0"/>
                  <a:t>: e.g. LASSO does sparse recovery for least squares loss function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505486"/>
              </a:xfrm>
              <a:blipFill>
                <a:blip r:embed="rId2"/>
                <a:stretch>
                  <a:fillRect l="-578" t="-2658" r="-19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05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B5AD-F9B0-FE18-BEF9-AFCBC1AD8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forms of regularization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2DC9A3-5C18-3292-919D-FDD75B69E8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Regularization by imposing convex constraints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func>
                      </m:e>
                    </m:func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The constraint set (feasible set) is a convex set here (an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ball)</a:t>
                </a:r>
              </a:p>
              <a:p>
                <a:r>
                  <a:rPr lang="en-IN" dirty="0"/>
                  <a:t>Regularization by imposing non-convex constraints</a:t>
                </a:r>
                <a:br>
                  <a:rPr lang="en-IN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func>
                      </m:e>
                    </m:func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Forcing us to choose only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/>
                  <a:t> features to solve the problem</a:t>
                </a:r>
              </a:p>
              <a:p>
                <a:pPr lvl="2"/>
                <a:r>
                  <a:rPr lang="en-IN" dirty="0"/>
                  <a:t>Called “sparse recovery” – related to compressed sensing</a:t>
                </a:r>
              </a:p>
              <a:p>
                <a:pPr lvl="2"/>
                <a:r>
                  <a:rPr lang="en-IN" dirty="0"/>
                  <a:t>The feasible set is a non-convex set here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2DC9A3-5C18-3292-919D-FDD75B69E8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E8E0B59-24D7-520F-1EF0-09B55CDAEE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68599" y="267917"/>
            <a:ext cx="1787788" cy="17877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ular Callout 5">
                <a:extLst>
                  <a:ext uri="{FF2B5EF4-FFF2-40B4-BE49-F238E27FC236}">
                    <a16:creationId xmlns:a16="http://schemas.microsoft.com/office/drawing/2014/main" id="{4F9DEA0D-3D1F-4638-5E85-513968025215}"/>
                  </a:ext>
                </a:extLst>
              </p:cNvPr>
              <p:cNvSpPr/>
              <p:nvPr/>
            </p:nvSpPr>
            <p:spPr>
              <a:xfrm>
                <a:off x="5241850" y="153149"/>
                <a:ext cx="5523757" cy="1510301"/>
              </a:xfrm>
              <a:prstGeom prst="wedgeRectCallout">
                <a:avLst>
                  <a:gd name="adj1" fmla="val 58300"/>
                  <a:gd name="adj2" fmla="val 39782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For a vector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, the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 refers to the number of non-zeros in the vector. It is not actually a norm although people frequently abuse terminology to call it the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 norm”. </a:t>
                </a:r>
              </a:p>
            </p:txBody>
          </p:sp>
        </mc:Choice>
        <mc:Fallback xmlns="">
          <p:sp>
            <p:nvSpPr>
              <p:cNvPr id="5" name="Rectangular Callout 5">
                <a:extLst>
                  <a:ext uri="{FF2B5EF4-FFF2-40B4-BE49-F238E27FC236}">
                    <a16:creationId xmlns:a16="http://schemas.microsoft.com/office/drawing/2014/main" id="{4F9DEA0D-3D1F-4638-5E85-5139680252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850" y="153149"/>
                <a:ext cx="5523757" cy="1510301"/>
              </a:xfrm>
              <a:prstGeom prst="wedgeRectCallout">
                <a:avLst>
                  <a:gd name="adj1" fmla="val 58300"/>
                  <a:gd name="adj2" fmla="val 39782"/>
                </a:avLst>
              </a:prstGeom>
              <a:blipFill>
                <a:blip r:embed="rId4"/>
                <a:stretch>
                  <a:fillRect l="-911" t="-3150" b="-9055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22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5FB3-77B5-807B-E7B5-60977C9588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Multiclass Learning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E305B-215B-5360-79C1-BDD0AA1A5C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767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Loss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3"/>
                <a:ext cx="11938646" cy="5987819"/>
              </a:xfrm>
            </p:spPr>
            <p:txBody>
              <a:bodyPr>
                <a:normAutofit/>
              </a:bodyPr>
              <a:lstStyle/>
              <a:p>
                <a:r>
                  <a:rPr lang="en-IN" b="1" dirty="0"/>
                  <a:t>Squared Hinge</a:t>
                </a:r>
                <a:r>
                  <a:rPr lang="en-IN" dirty="0"/>
                  <a:t> loss Function: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sq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hinge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IN" dirty="0"/>
              </a:p>
              <a:p>
                <a:pPr lvl="1"/>
                <a:r>
                  <a:rPr lang="en-IN" dirty="0"/>
                  <a:t>Popular since it is differentiable – no kinks</a:t>
                </a:r>
              </a:p>
              <a:p>
                <a:r>
                  <a:rPr lang="en-IN" b="1" dirty="0"/>
                  <a:t>Logistic</a:t>
                </a:r>
                <a:r>
                  <a:rPr lang="en-IN" dirty="0"/>
                  <a:t> Loss Function: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logistic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pPr lvl="1"/>
                <a:r>
                  <a:rPr lang="en-IN" dirty="0"/>
                  <a:t>Popular, differentiable</a:t>
                </a:r>
              </a:p>
              <a:p>
                <a:pPr lvl="1"/>
                <a:r>
                  <a:rPr lang="en-IN" dirty="0"/>
                  <a:t>Related to the cross-entropy loss function</a:t>
                </a:r>
              </a:p>
              <a:p>
                <a:r>
                  <a:rPr lang="en-IN" dirty="0"/>
                  <a:t>Some loss functions e.g. hinge, can be derived in</a:t>
                </a:r>
                <a:br>
                  <a:rPr lang="en-IN" dirty="0"/>
                </a:br>
                <a:r>
                  <a:rPr lang="en-IN" dirty="0"/>
                  <a:t>a geometric way, others e.g. logistic, can be derived probabilistically</a:t>
                </a:r>
              </a:p>
              <a:p>
                <a:r>
                  <a:rPr lang="en-IN" dirty="0"/>
                  <a:t>However, some e.g. squared hinge, are directly proposed by ML experts as they have nice properties – no separate “intuition” for these </a:t>
                </a:r>
                <a:r>
                  <a:rPr lang="en-IN" dirty="0">
                    <a:sym typeface="Wingdings" panose="05000000000000000000" pitchFamily="2" charset="2"/>
                  </a:rPr>
                  <a:t></a:t>
                </a:r>
                <a:endParaRPr lang="en-IN" dirty="0"/>
              </a:p>
              <a:p>
                <a:pPr lvl="1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3"/>
                <a:ext cx="11938646" cy="5987819"/>
              </a:xfrm>
              <a:blipFill>
                <a:blip r:embed="rId7"/>
                <a:stretch>
                  <a:fillRect l="-562" t="-2442" r="-19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/>
          <p:cNvGrpSpPr/>
          <p:nvPr/>
        </p:nvGrpSpPr>
        <p:grpSpPr>
          <a:xfrm>
            <a:off x="8868519" y="956082"/>
            <a:ext cx="2929169" cy="2195898"/>
            <a:chOff x="8868519" y="956082"/>
            <a:chExt cx="2929169" cy="2195898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9917526" y="984764"/>
              <a:ext cx="0" cy="180287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868519" y="2787639"/>
              <a:ext cx="289461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2600" y="2923141"/>
              <a:ext cx="129852" cy="20849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4589" y="2923142"/>
              <a:ext cx="100590" cy="201179"/>
            </a:xfrm>
            <a:prstGeom prst="rect">
              <a:avLst/>
            </a:prstGeom>
          </p:spPr>
        </p:pic>
        <p:sp>
          <p:nvSpPr>
            <p:cNvPr id="11" name="Freeform 10"/>
            <p:cNvSpPr/>
            <p:nvPr/>
          </p:nvSpPr>
          <p:spPr>
            <a:xfrm flipH="1">
              <a:off x="9104520" y="956082"/>
              <a:ext cx="1302913" cy="1788218"/>
            </a:xfrm>
            <a:custGeom>
              <a:avLst/>
              <a:gdLst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702350"/>
                <a:gd name="connsiteX1" fmla="*/ 7498080 w 7498080"/>
                <a:gd name="connsiteY1" fmla="*/ 0 h 2702350"/>
                <a:gd name="connsiteX2" fmla="*/ 7498080 w 7498080"/>
                <a:gd name="connsiteY2" fmla="*/ 0 h 2702350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21992"/>
                <a:gd name="connsiteX1" fmla="*/ 4141737 w 4141737"/>
                <a:gd name="connsiteY1" fmla="*/ 0 h 2721992"/>
                <a:gd name="connsiteX2" fmla="*/ 4141737 w 4141737"/>
                <a:gd name="connsiteY2" fmla="*/ 0 h 2721992"/>
                <a:gd name="connsiteX0" fmla="*/ 0 w 4141737"/>
                <a:gd name="connsiteY0" fmla="*/ 2710046 h 2720679"/>
                <a:gd name="connsiteX1" fmla="*/ 4141737 w 4141737"/>
                <a:gd name="connsiteY1" fmla="*/ 0 h 2720679"/>
                <a:gd name="connsiteX2" fmla="*/ 4141737 w 4141737"/>
                <a:gd name="connsiteY2" fmla="*/ 0 h 2720679"/>
                <a:gd name="connsiteX0" fmla="*/ 0 w 4006067"/>
                <a:gd name="connsiteY0" fmla="*/ 0 h 1158532"/>
                <a:gd name="connsiteX1" fmla="*/ 4006067 w 4006067"/>
                <a:gd name="connsiteY1" fmla="*/ 93817 h 1158532"/>
                <a:gd name="connsiteX2" fmla="*/ 4006067 w 4006067"/>
                <a:gd name="connsiteY2" fmla="*/ 93817 h 1158532"/>
                <a:gd name="connsiteX0" fmla="*/ 0 w 4006067"/>
                <a:gd name="connsiteY0" fmla="*/ 0 h 2818057"/>
                <a:gd name="connsiteX1" fmla="*/ 4006067 w 4006067"/>
                <a:gd name="connsiteY1" fmla="*/ 93817 h 2818057"/>
                <a:gd name="connsiteX2" fmla="*/ 4006067 w 4006067"/>
                <a:gd name="connsiteY2" fmla="*/ 93817 h 2818057"/>
                <a:gd name="connsiteX0" fmla="*/ 0 w 4006067"/>
                <a:gd name="connsiteY0" fmla="*/ 0 h 2958713"/>
                <a:gd name="connsiteX1" fmla="*/ 4006067 w 4006067"/>
                <a:gd name="connsiteY1" fmla="*/ 93817 h 2958713"/>
                <a:gd name="connsiteX2" fmla="*/ 4006067 w 4006067"/>
                <a:gd name="connsiteY2" fmla="*/ 93817 h 2958713"/>
                <a:gd name="connsiteX0" fmla="*/ 0 w 4006067"/>
                <a:gd name="connsiteY0" fmla="*/ 0 h 2915335"/>
                <a:gd name="connsiteX1" fmla="*/ 4006067 w 4006067"/>
                <a:gd name="connsiteY1" fmla="*/ 93817 h 2915335"/>
                <a:gd name="connsiteX2" fmla="*/ 4006067 w 4006067"/>
                <a:gd name="connsiteY2" fmla="*/ 93817 h 2915335"/>
                <a:gd name="connsiteX0" fmla="*/ 0 w 4006067"/>
                <a:gd name="connsiteY0" fmla="*/ 0 h 2933909"/>
                <a:gd name="connsiteX1" fmla="*/ 4006067 w 4006067"/>
                <a:gd name="connsiteY1" fmla="*/ 93817 h 2933909"/>
                <a:gd name="connsiteX2" fmla="*/ 4006067 w 4006067"/>
                <a:gd name="connsiteY2" fmla="*/ 93817 h 2933909"/>
                <a:gd name="connsiteX0" fmla="*/ 0 w 2543838"/>
                <a:gd name="connsiteY0" fmla="*/ 2182436 h 4363756"/>
                <a:gd name="connsiteX1" fmla="*/ 2543838 w 2543838"/>
                <a:gd name="connsiteY1" fmla="*/ 0 h 4363756"/>
                <a:gd name="connsiteX2" fmla="*/ 2543838 w 2543838"/>
                <a:gd name="connsiteY2" fmla="*/ 0 h 4363756"/>
                <a:gd name="connsiteX0" fmla="*/ 0 w 2543838"/>
                <a:gd name="connsiteY0" fmla="*/ 2182436 h 2253753"/>
                <a:gd name="connsiteX1" fmla="*/ 2543838 w 2543838"/>
                <a:gd name="connsiteY1" fmla="*/ 0 h 2253753"/>
                <a:gd name="connsiteX2" fmla="*/ 2543838 w 2543838"/>
                <a:gd name="connsiteY2" fmla="*/ 0 h 2253753"/>
                <a:gd name="connsiteX0" fmla="*/ 0 w 2083506"/>
                <a:gd name="connsiteY0" fmla="*/ 2859393 h 2860300"/>
                <a:gd name="connsiteX1" fmla="*/ 2083506 w 2083506"/>
                <a:gd name="connsiteY1" fmla="*/ 0 h 2860300"/>
                <a:gd name="connsiteX2" fmla="*/ 2083506 w 2083506"/>
                <a:gd name="connsiteY2" fmla="*/ 0 h 2860300"/>
                <a:gd name="connsiteX0" fmla="*/ 0 w 2083506"/>
                <a:gd name="connsiteY0" fmla="*/ 2859393 h 2859393"/>
                <a:gd name="connsiteX1" fmla="*/ 2083506 w 2083506"/>
                <a:gd name="connsiteY1" fmla="*/ 0 h 2859393"/>
                <a:gd name="connsiteX2" fmla="*/ 2083506 w 2083506"/>
                <a:gd name="connsiteY2" fmla="*/ 0 h 2859393"/>
                <a:gd name="connsiteX0" fmla="*/ 0 w 2083506"/>
                <a:gd name="connsiteY0" fmla="*/ 2859393 h 2862514"/>
                <a:gd name="connsiteX1" fmla="*/ 2083506 w 2083506"/>
                <a:gd name="connsiteY1" fmla="*/ 0 h 2862514"/>
                <a:gd name="connsiteX2" fmla="*/ 2083506 w 2083506"/>
                <a:gd name="connsiteY2" fmla="*/ 0 h 2862514"/>
                <a:gd name="connsiteX0" fmla="*/ 0 w 2083506"/>
                <a:gd name="connsiteY0" fmla="*/ 2859393 h 2859562"/>
                <a:gd name="connsiteX1" fmla="*/ 2083506 w 2083506"/>
                <a:gd name="connsiteY1" fmla="*/ 0 h 2859562"/>
                <a:gd name="connsiteX2" fmla="*/ 2083506 w 2083506"/>
                <a:gd name="connsiteY2" fmla="*/ 0 h 285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3506" h="2859562">
                  <a:moveTo>
                    <a:pt x="0" y="2859393"/>
                  </a:moveTo>
                  <a:cubicBezTo>
                    <a:pt x="267564" y="2862743"/>
                    <a:pt x="1207863" y="2844637"/>
                    <a:pt x="2083506" y="0"/>
                  </a:cubicBezTo>
                  <a:lnTo>
                    <a:pt x="2083506" y="0"/>
                  </a:lnTo>
                </a:path>
              </a:pathLst>
            </a:custGeom>
            <a:noFill/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0407433" y="2744300"/>
              <a:ext cx="1390255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40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6029" y="2953184"/>
              <a:ext cx="505352" cy="198796"/>
            </a:xfrm>
            <a:prstGeom prst="rect">
              <a:avLst/>
            </a:prstGeom>
          </p:spPr>
        </p:pic>
        <p:cxnSp>
          <p:nvCxnSpPr>
            <p:cNvPr id="49" name="Straight Connector 48"/>
            <p:cNvCxnSpPr/>
            <p:nvPr/>
          </p:nvCxnSpPr>
          <p:spPr>
            <a:xfrm>
              <a:off x="10367848" y="984764"/>
              <a:ext cx="0" cy="1802875"/>
            </a:xfrm>
            <a:prstGeom prst="line">
              <a:avLst/>
            </a:prstGeom>
            <a:ln w="9525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8837797" y="3267136"/>
            <a:ext cx="2959891" cy="2146871"/>
            <a:chOff x="8837797" y="3863072"/>
            <a:chExt cx="2959891" cy="2146871"/>
          </a:xfrm>
        </p:grpSpPr>
        <p:grpSp>
          <p:nvGrpSpPr>
            <p:cNvPr id="34" name="Group 33"/>
            <p:cNvGrpSpPr/>
            <p:nvPr/>
          </p:nvGrpSpPr>
          <p:grpSpPr>
            <a:xfrm>
              <a:off x="8837797" y="3863072"/>
              <a:ext cx="2953584" cy="1802875"/>
              <a:chOff x="2454442" y="1188485"/>
              <a:chExt cx="4723117" cy="2883001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4525310" y="1188485"/>
                <a:ext cx="0" cy="2883001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454442" y="4071486"/>
                <a:ext cx="4723117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Freeform 34"/>
            <p:cNvSpPr/>
            <p:nvPr/>
          </p:nvSpPr>
          <p:spPr>
            <a:xfrm flipH="1">
              <a:off x="8837798" y="3883418"/>
              <a:ext cx="2959890" cy="1694718"/>
            </a:xfrm>
            <a:custGeom>
              <a:avLst/>
              <a:gdLst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702350"/>
                <a:gd name="connsiteX1" fmla="*/ 7498080 w 7498080"/>
                <a:gd name="connsiteY1" fmla="*/ 0 h 2702350"/>
                <a:gd name="connsiteX2" fmla="*/ 7498080 w 7498080"/>
                <a:gd name="connsiteY2" fmla="*/ 0 h 2702350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21992"/>
                <a:gd name="connsiteX1" fmla="*/ 4141737 w 4141737"/>
                <a:gd name="connsiteY1" fmla="*/ 0 h 2721992"/>
                <a:gd name="connsiteX2" fmla="*/ 4141737 w 4141737"/>
                <a:gd name="connsiteY2" fmla="*/ 0 h 2721992"/>
                <a:gd name="connsiteX0" fmla="*/ 0 w 4141737"/>
                <a:gd name="connsiteY0" fmla="*/ 2710046 h 2720679"/>
                <a:gd name="connsiteX1" fmla="*/ 4141737 w 4141737"/>
                <a:gd name="connsiteY1" fmla="*/ 0 h 2720679"/>
                <a:gd name="connsiteX2" fmla="*/ 4141737 w 4141737"/>
                <a:gd name="connsiteY2" fmla="*/ 0 h 2720679"/>
                <a:gd name="connsiteX0" fmla="*/ 0 w 4733199"/>
                <a:gd name="connsiteY0" fmla="*/ 2710046 h 2720679"/>
                <a:gd name="connsiteX1" fmla="*/ 4733199 w 4733199"/>
                <a:gd name="connsiteY1" fmla="*/ 0 h 2720679"/>
                <a:gd name="connsiteX2" fmla="*/ 4733199 w 4733199"/>
                <a:gd name="connsiteY2" fmla="*/ 0 h 2720679"/>
                <a:gd name="connsiteX0" fmla="*/ 0 w 4733199"/>
                <a:gd name="connsiteY0" fmla="*/ 2710046 h 2710046"/>
                <a:gd name="connsiteX1" fmla="*/ 4733199 w 4733199"/>
                <a:gd name="connsiteY1" fmla="*/ 0 h 2710046"/>
                <a:gd name="connsiteX2" fmla="*/ 4733199 w 4733199"/>
                <a:gd name="connsiteY2" fmla="*/ 0 h 271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33199" h="2710046">
                  <a:moveTo>
                    <a:pt x="0" y="2710046"/>
                  </a:moveTo>
                  <a:cubicBezTo>
                    <a:pt x="2219678" y="2581951"/>
                    <a:pt x="2938010" y="2407474"/>
                    <a:pt x="4733199" y="0"/>
                  </a:cubicBezTo>
                  <a:lnTo>
                    <a:pt x="4733199" y="0"/>
                  </a:ln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7881" y="5801449"/>
              <a:ext cx="129852" cy="208494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6029" y="5801449"/>
              <a:ext cx="505352" cy="1987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056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Multiclass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Sometimes aka multiclassification</a:t>
                </a:r>
              </a:p>
              <a:p>
                <a:r>
                  <a:rPr lang="en-IN" dirty="0"/>
                  <a:t>Can be solved using linear models too!</a:t>
                </a:r>
              </a:p>
              <a:p>
                <a:r>
                  <a:rPr lang="en-IN" dirty="0"/>
                  <a:t>Trick is to reduce to binary classification</a:t>
                </a:r>
              </a:p>
              <a:p>
                <a:r>
                  <a:rPr lang="en-IN" dirty="0"/>
                  <a:t>If there are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/>
                  <a:t> classes, then train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/>
                  <a:t> linear</a:t>
                </a:r>
                <a:br>
                  <a:rPr lang="en-IN" dirty="0"/>
                </a:br>
                <a:r>
                  <a:rPr lang="en-IN" dirty="0"/>
                  <a:t>models, each trained to identify one class</a:t>
                </a:r>
              </a:p>
              <a:p>
                <a:r>
                  <a:rPr lang="en-IN" dirty="0"/>
                  <a:t>E.g.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IN" dirty="0"/>
                  <a:t> {dog, horse, fish}. Train model1</a:t>
                </a:r>
                <a:br>
                  <a:rPr lang="en-IN" dirty="0"/>
                </a:br>
                <a:r>
                  <a:rPr lang="en-IN" dirty="0"/>
                  <a:t>to say yes to dog images but no to horse</a:t>
                </a:r>
                <a:br>
                  <a:rPr lang="en-IN" dirty="0"/>
                </a:br>
                <a:r>
                  <a:rPr lang="en-IN" dirty="0"/>
                  <a:t>and no to fish images, similarly model2, 3</a:t>
                </a:r>
              </a:p>
              <a:p>
                <a:pPr lvl="2"/>
                <a:r>
                  <a:rPr lang="en-IN" dirty="0"/>
                  <a:t>Called the OVA method (one-vs-all)</a:t>
                </a:r>
              </a:p>
              <a:p>
                <a:r>
                  <a:rPr lang="en-IN" dirty="0"/>
                  <a:t>At test time, just ask all three models and</a:t>
                </a:r>
                <a:br>
                  <a:rPr lang="en-IN" dirty="0"/>
                </a:br>
                <a:r>
                  <a:rPr lang="en-IN" dirty="0"/>
                  <a:t>hope that only one of them says yes </a:t>
                </a:r>
                <a:r>
                  <a:rPr lang="en-IN" dirty="0">
                    <a:sym typeface="Wingdings" panose="05000000000000000000" pitchFamily="2" charset="2"/>
                  </a:rPr>
                  <a:t>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Freeform 65"/>
          <p:cNvSpPr/>
          <p:nvPr/>
        </p:nvSpPr>
        <p:spPr>
          <a:xfrm>
            <a:off x="7396310" y="3699983"/>
            <a:ext cx="2946400" cy="2499360"/>
          </a:xfrm>
          <a:custGeom>
            <a:avLst/>
            <a:gdLst>
              <a:gd name="connsiteX0" fmla="*/ 2098040 w 2946400"/>
              <a:gd name="connsiteY0" fmla="*/ 314960 h 2499360"/>
              <a:gd name="connsiteX1" fmla="*/ 2946400 w 2946400"/>
              <a:gd name="connsiteY1" fmla="*/ 2499360 h 2499360"/>
              <a:gd name="connsiteX2" fmla="*/ 5080 w 2946400"/>
              <a:gd name="connsiteY2" fmla="*/ 2499360 h 2499360"/>
              <a:gd name="connsiteX3" fmla="*/ 0 w 2946400"/>
              <a:gd name="connsiteY3" fmla="*/ 0 h 2499360"/>
              <a:gd name="connsiteX4" fmla="*/ 2098040 w 2946400"/>
              <a:gd name="connsiteY4" fmla="*/ 314960 h 249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400" h="2499360">
                <a:moveTo>
                  <a:pt x="2098040" y="314960"/>
                </a:moveTo>
                <a:lnTo>
                  <a:pt x="2946400" y="2499360"/>
                </a:lnTo>
                <a:lnTo>
                  <a:pt x="5080" y="2499360"/>
                </a:lnTo>
                <a:cubicBezTo>
                  <a:pt x="3387" y="1666240"/>
                  <a:pt x="1693" y="833120"/>
                  <a:pt x="0" y="0"/>
                </a:cubicBezTo>
                <a:lnTo>
                  <a:pt x="2098040" y="314960"/>
                </a:lnTo>
                <a:close/>
              </a:path>
            </a:pathLst>
          </a:custGeom>
          <a:gradFill>
            <a:gsLst>
              <a:gs pos="0">
                <a:sysClr val="window" lastClr="FFFFFF"/>
              </a:gs>
              <a:gs pos="100000">
                <a:srgbClr val="00B0F0"/>
              </a:gs>
            </a:gsLst>
            <a:lin ang="72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Freeform 66"/>
          <p:cNvSpPr/>
          <p:nvPr/>
        </p:nvSpPr>
        <p:spPr>
          <a:xfrm>
            <a:off x="7396310" y="1632423"/>
            <a:ext cx="4018280" cy="2372360"/>
          </a:xfrm>
          <a:custGeom>
            <a:avLst/>
            <a:gdLst>
              <a:gd name="connsiteX0" fmla="*/ 2092960 w 4018280"/>
              <a:gd name="connsiteY0" fmla="*/ 2372360 h 2372360"/>
              <a:gd name="connsiteX1" fmla="*/ 4018280 w 4018280"/>
              <a:gd name="connsiteY1" fmla="*/ 5080 h 2372360"/>
              <a:gd name="connsiteX2" fmla="*/ 5080 w 4018280"/>
              <a:gd name="connsiteY2" fmla="*/ 0 h 2372360"/>
              <a:gd name="connsiteX3" fmla="*/ 0 w 4018280"/>
              <a:gd name="connsiteY3" fmla="*/ 2062480 h 2372360"/>
              <a:gd name="connsiteX4" fmla="*/ 2092960 w 4018280"/>
              <a:gd name="connsiteY4" fmla="*/ 2372360 h 2372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280" h="2372360">
                <a:moveTo>
                  <a:pt x="2092960" y="2372360"/>
                </a:moveTo>
                <a:lnTo>
                  <a:pt x="4018280" y="5080"/>
                </a:lnTo>
                <a:lnTo>
                  <a:pt x="5080" y="0"/>
                </a:lnTo>
                <a:cubicBezTo>
                  <a:pt x="3387" y="687493"/>
                  <a:pt x="1693" y="1374987"/>
                  <a:pt x="0" y="2062480"/>
                </a:cubicBezTo>
                <a:lnTo>
                  <a:pt x="2092960" y="2372360"/>
                </a:lnTo>
                <a:close/>
              </a:path>
            </a:pathLst>
          </a:custGeom>
          <a:gradFill>
            <a:gsLst>
              <a:gs pos="0">
                <a:sysClr val="window" lastClr="FFFFFF"/>
              </a:gs>
              <a:gs pos="100000">
                <a:srgbClr val="FF0000"/>
              </a:gs>
            </a:gsLst>
            <a:lin ang="150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Freeform 67"/>
          <p:cNvSpPr/>
          <p:nvPr/>
        </p:nvSpPr>
        <p:spPr>
          <a:xfrm>
            <a:off x="9501970" y="1634963"/>
            <a:ext cx="2495550" cy="4572000"/>
          </a:xfrm>
          <a:custGeom>
            <a:avLst/>
            <a:gdLst>
              <a:gd name="connsiteX0" fmla="*/ 0 w 2495550"/>
              <a:gd name="connsiteY0" fmla="*/ 2368550 h 4572000"/>
              <a:gd name="connsiteX1" fmla="*/ 1924050 w 2495550"/>
              <a:gd name="connsiteY1" fmla="*/ 0 h 4572000"/>
              <a:gd name="connsiteX2" fmla="*/ 2495550 w 2495550"/>
              <a:gd name="connsiteY2" fmla="*/ 0 h 4572000"/>
              <a:gd name="connsiteX3" fmla="*/ 2495550 w 2495550"/>
              <a:gd name="connsiteY3" fmla="*/ 4565650 h 4572000"/>
              <a:gd name="connsiteX4" fmla="*/ 838200 w 2495550"/>
              <a:gd name="connsiteY4" fmla="*/ 4572000 h 4572000"/>
              <a:gd name="connsiteX5" fmla="*/ 0 w 2495550"/>
              <a:gd name="connsiteY5" fmla="*/ 236855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95550" h="4572000">
                <a:moveTo>
                  <a:pt x="0" y="2368550"/>
                </a:moveTo>
                <a:lnTo>
                  <a:pt x="1924050" y="0"/>
                </a:lnTo>
                <a:lnTo>
                  <a:pt x="2495550" y="0"/>
                </a:lnTo>
                <a:lnTo>
                  <a:pt x="2495550" y="4565650"/>
                </a:lnTo>
                <a:lnTo>
                  <a:pt x="838200" y="4572000"/>
                </a:lnTo>
                <a:lnTo>
                  <a:pt x="0" y="2368550"/>
                </a:lnTo>
                <a:close/>
              </a:path>
            </a:pathLst>
          </a:custGeom>
          <a:gradFill>
            <a:gsLst>
              <a:gs pos="0">
                <a:sysClr val="window" lastClr="FFFFFF"/>
              </a:gs>
              <a:gs pos="100000">
                <a:srgbClr val="2ECC71"/>
              </a:gs>
            </a:gsLst>
            <a:lin ang="12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7798146" y="2070371"/>
            <a:ext cx="3714768" cy="3480553"/>
            <a:chOff x="315476" y="2226108"/>
            <a:chExt cx="3714768" cy="3480553"/>
          </a:xfrm>
        </p:grpSpPr>
        <p:sp>
          <p:nvSpPr>
            <p:cNvPr id="70" name="Oval 69"/>
            <p:cNvSpPr/>
            <p:nvPr/>
          </p:nvSpPr>
          <p:spPr>
            <a:xfrm>
              <a:off x="1945341" y="2662784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2920096" y="3662514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753135" y="2988054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3542264" y="4077471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2609011" y="4662246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3719159" y="4846760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996421" y="2226108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1579588" y="3239534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840878" y="4469713"/>
              <a:ext cx="311085" cy="311085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1634237" y="5189857"/>
              <a:ext cx="311085" cy="311085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915606" y="5395576"/>
              <a:ext cx="311085" cy="311085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315476" y="5038740"/>
              <a:ext cx="311085" cy="311085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7806816" y="2065484"/>
            <a:ext cx="3714768" cy="3480553"/>
            <a:chOff x="315476" y="2226108"/>
            <a:chExt cx="3714768" cy="3480553"/>
          </a:xfrm>
        </p:grpSpPr>
        <p:sp>
          <p:nvSpPr>
            <p:cNvPr id="83" name="Oval 82"/>
            <p:cNvSpPr/>
            <p:nvPr/>
          </p:nvSpPr>
          <p:spPr>
            <a:xfrm>
              <a:off x="1945341" y="2662784"/>
              <a:ext cx="311085" cy="311085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2920096" y="3662514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753135" y="2988054"/>
              <a:ext cx="311085" cy="311085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3542264" y="4077471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2609011" y="4662246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3719159" y="4846760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996421" y="2226108"/>
              <a:ext cx="311085" cy="311085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1579588" y="3239534"/>
              <a:ext cx="311085" cy="311085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840878" y="4469713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1634237" y="5189857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915606" y="5395576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315476" y="5038740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800718" y="2070371"/>
            <a:ext cx="3714768" cy="3480553"/>
            <a:chOff x="315476" y="2226108"/>
            <a:chExt cx="3714768" cy="3480553"/>
          </a:xfrm>
        </p:grpSpPr>
        <p:sp>
          <p:nvSpPr>
            <p:cNvPr id="96" name="Oval 95"/>
            <p:cNvSpPr/>
            <p:nvPr/>
          </p:nvSpPr>
          <p:spPr>
            <a:xfrm>
              <a:off x="1945341" y="2662784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2920096" y="3662514"/>
              <a:ext cx="311085" cy="311085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753135" y="2988054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3542264" y="4077471"/>
              <a:ext cx="311085" cy="311085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2609011" y="4662246"/>
              <a:ext cx="311085" cy="311085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3719159" y="4846760"/>
              <a:ext cx="311085" cy="311085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996421" y="2226108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Oval 102"/>
            <p:cNvSpPr/>
            <p:nvPr/>
          </p:nvSpPr>
          <p:spPr>
            <a:xfrm>
              <a:off x="1579588" y="3239534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Oval 103"/>
            <p:cNvSpPr/>
            <p:nvPr/>
          </p:nvSpPr>
          <p:spPr>
            <a:xfrm>
              <a:off x="840878" y="4469713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1634237" y="5189857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915606" y="5395576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315476" y="5038740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08" name="Straight Connector 107"/>
          <p:cNvCxnSpPr/>
          <p:nvPr/>
        </p:nvCxnSpPr>
        <p:spPr>
          <a:xfrm>
            <a:off x="7661316" y="3208009"/>
            <a:ext cx="3221912" cy="2558946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miter lim="800000"/>
          </a:ln>
          <a:effectLst/>
        </p:spPr>
      </p:cxnSp>
      <p:cxnSp>
        <p:nvCxnSpPr>
          <p:cNvPr id="109" name="Straight Connector 108"/>
          <p:cNvCxnSpPr/>
          <p:nvPr/>
        </p:nvCxnSpPr>
        <p:spPr>
          <a:xfrm flipV="1">
            <a:off x="9755067" y="1925613"/>
            <a:ext cx="409885" cy="4121487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10" name="Straight Connector 109"/>
          <p:cNvCxnSpPr/>
          <p:nvPr/>
        </p:nvCxnSpPr>
        <p:spPr>
          <a:xfrm flipH="1">
            <a:off x="7612830" y="2767710"/>
            <a:ext cx="4095347" cy="1374174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grpSp>
        <p:nvGrpSpPr>
          <p:cNvPr id="111" name="Group 110"/>
          <p:cNvGrpSpPr/>
          <p:nvPr/>
        </p:nvGrpSpPr>
        <p:grpSpPr>
          <a:xfrm>
            <a:off x="7798146" y="2072698"/>
            <a:ext cx="3714768" cy="3480553"/>
            <a:chOff x="315476" y="2226108"/>
            <a:chExt cx="3714768" cy="3480553"/>
          </a:xfrm>
        </p:grpSpPr>
        <p:sp>
          <p:nvSpPr>
            <p:cNvPr id="112" name="Oval 111"/>
            <p:cNvSpPr/>
            <p:nvPr/>
          </p:nvSpPr>
          <p:spPr>
            <a:xfrm>
              <a:off x="1945341" y="2662784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Oval 112"/>
            <p:cNvSpPr/>
            <p:nvPr/>
          </p:nvSpPr>
          <p:spPr>
            <a:xfrm>
              <a:off x="2920096" y="3662514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Oval 113"/>
            <p:cNvSpPr/>
            <p:nvPr/>
          </p:nvSpPr>
          <p:spPr>
            <a:xfrm>
              <a:off x="753135" y="2988054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3542264" y="4077471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Oval 115"/>
            <p:cNvSpPr/>
            <p:nvPr/>
          </p:nvSpPr>
          <p:spPr>
            <a:xfrm>
              <a:off x="2609011" y="4662246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Oval 116"/>
            <p:cNvSpPr/>
            <p:nvPr/>
          </p:nvSpPr>
          <p:spPr>
            <a:xfrm>
              <a:off x="3719159" y="4846760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Oval 117"/>
            <p:cNvSpPr/>
            <p:nvPr/>
          </p:nvSpPr>
          <p:spPr>
            <a:xfrm>
              <a:off x="996421" y="2226108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Oval 118"/>
            <p:cNvSpPr/>
            <p:nvPr/>
          </p:nvSpPr>
          <p:spPr>
            <a:xfrm>
              <a:off x="1579588" y="3239534"/>
              <a:ext cx="311085" cy="311085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840878" y="4469713"/>
              <a:ext cx="311085" cy="311085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1634237" y="5189857"/>
              <a:ext cx="311085" cy="311085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915606" y="5395576"/>
              <a:ext cx="311085" cy="311085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15476" y="5038740"/>
              <a:ext cx="311085" cy="311085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24" name="Straight Connector 123"/>
          <p:cNvCxnSpPr/>
          <p:nvPr/>
        </p:nvCxnSpPr>
        <p:spPr>
          <a:xfrm flipV="1">
            <a:off x="9491311" y="1932417"/>
            <a:ext cx="1680495" cy="2071997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</p:cxnSp>
      <p:cxnSp>
        <p:nvCxnSpPr>
          <p:cNvPr id="125" name="Straight Connector 124"/>
          <p:cNvCxnSpPr/>
          <p:nvPr/>
        </p:nvCxnSpPr>
        <p:spPr>
          <a:xfrm>
            <a:off x="9491311" y="4004414"/>
            <a:ext cx="793826" cy="2042686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</p:cxnSp>
      <p:cxnSp>
        <p:nvCxnSpPr>
          <p:cNvPr id="126" name="Straight Connector 125"/>
          <p:cNvCxnSpPr/>
          <p:nvPr/>
        </p:nvCxnSpPr>
        <p:spPr>
          <a:xfrm>
            <a:off x="7597802" y="3721873"/>
            <a:ext cx="1892357" cy="282348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93559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6" grpId="0" animBg="1"/>
      <p:bldP spid="67" grpId="0" animBg="1"/>
      <p:bldP spid="6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dirty="0"/>
                  <a:t>OVA – Reduce to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/>
                  <a:t> binary problems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5"/>
                <a:stretch>
                  <a:fillRect l="-2838" t="-13636" b="-22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35918"/>
                <a:ext cx="11600328" cy="5300823"/>
              </a:xfrm>
            </p:spPr>
            <p:txBody>
              <a:bodyPr/>
              <a:lstStyle/>
              <a:p>
                <a:r>
                  <a:rPr lang="en-IN" dirty="0"/>
                  <a:t>Create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/>
                  <a:t> binary classification datasets</a:t>
                </a:r>
              </a:p>
              <a:p>
                <a:r>
                  <a:rPr lang="en-IN" dirty="0"/>
                  <a:t>For each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IN" dirty="0"/>
                  <a:t>, create a dataset where</a:t>
                </a:r>
                <a:br>
                  <a:rPr lang="en-IN" dirty="0"/>
                </a:br>
                <a:r>
                  <a:rPr lang="en-IN" dirty="0"/>
                  <a:t>points in class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N" dirty="0"/>
                  <a:t> are labelled positive and</a:t>
                </a:r>
                <a:br>
                  <a:rPr lang="en-IN" dirty="0"/>
                </a:br>
                <a:r>
                  <a:rPr lang="en-IN" dirty="0"/>
                  <a:t>points of all other classes labelled negative</a:t>
                </a:r>
              </a:p>
              <a:p>
                <a:r>
                  <a:rPr lang="en-IN" dirty="0"/>
                  <a:t>Learn a model to distinguish</a:t>
                </a:r>
                <a:br>
                  <a:rPr lang="en-IN" dirty="0"/>
                </a:br>
                <a:r>
                  <a:rPr lang="en-IN" dirty="0"/>
                  <a:t>data points in class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N" dirty="0"/>
                  <a:t> from</a:t>
                </a:r>
                <a:br>
                  <a:rPr lang="en-IN" dirty="0"/>
                </a:br>
                <a:r>
                  <a:rPr lang="en-IN" dirty="0"/>
                  <a:t>those not in class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IN" dirty="0"/>
              </a:p>
              <a:p>
                <a:r>
                  <a:rPr lang="en-IN" dirty="0"/>
                  <a:t>At test time, predict the class whose model</a:t>
                </a:r>
                <a:br>
                  <a:rPr lang="en-IN" dirty="0"/>
                </a:br>
                <a:r>
                  <a:rPr lang="en-IN" dirty="0"/>
                  <a:t>gives the test point the highest score!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35918"/>
                <a:ext cx="11600328" cy="5300823"/>
              </a:xfrm>
              <a:blipFill>
                <a:blip r:embed="rId6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989" y="3121393"/>
            <a:ext cx="6177507" cy="11540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007" y="1700859"/>
            <a:ext cx="4008675" cy="12603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929" y="4575669"/>
            <a:ext cx="3931569" cy="78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7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dirty="0"/>
                  <a:t>OVA – Learn the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/>
                  <a:t> models together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838" t="-13636" b="-22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3"/>
                <a:ext cx="11938645" cy="6039189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Can introduce the concept of margin here as well</a:t>
                </a:r>
              </a:p>
              <a:p>
                <a:r>
                  <a:rPr lang="en-IN" dirty="0"/>
                  <a:t>Demand that if the true class of a data point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dirty="0"/>
                  <a:t>, then we must have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⟨"/>
                        <m:endChr m:val="⟩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Introducing slack as before allows us to form an optimization problem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d>
                              <m:dPr>
                                <m:begChr m:val="{"/>
                                <m:endChr m:val="}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 i="0" smtClean="0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  <m:nary>
                      <m:naryPr>
                        <m:chr m:val="∑"/>
                        <m:limLoc m:val="subSup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br>
                  <a:rPr lang="en-IN" dirty="0"/>
                </a:br>
                <a:r>
                  <a:rPr lang="en-IN" dirty="0" err="1"/>
                  <a:t>s.t.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+1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m:rPr>
                        <m:nor/>
                      </m:rPr>
                      <a:rPr lang="en-IN" dirty="0"/>
                      <m:t>for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m:rPr>
                        <m:nor/>
                      </m:rPr>
                      <a:rPr lang="en-IN" dirty="0"/>
                      <m:t>all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IN" dirty="0"/>
              </a:p>
              <a:p>
                <a:r>
                  <a:rPr lang="en-IN" dirty="0"/>
                  <a:t>Can rewrite this in terms of the </a:t>
                </a:r>
                <a:r>
                  <a:rPr lang="en-IN" i="1" dirty="0"/>
                  <a:t>Crammer-Singer Loss</a:t>
                </a:r>
                <a:r>
                  <a:rPr lang="en-IN" dirty="0"/>
                  <a:t> (let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dirty="0"/>
                  <a:t>)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func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𝐾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CS</m:t>
                            </m:r>
                          </m:sub>
                        </m:sSub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  <m:sup>
                                            <m: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p>
                                        </m:s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IN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br>
                  <a:rPr lang="en-I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CS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b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b="0" i="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lim>
                                </m:limLow>
                              </m:fName>
                              <m:e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3"/>
                <a:ext cx="11938645" cy="6039189"/>
              </a:xfrm>
              <a:blipFill>
                <a:blip r:embed="rId3"/>
                <a:stretch>
                  <a:fillRect l="-562" t="-2422" r="-14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084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OVA via </a:t>
            </a:r>
            <a:r>
              <a:rPr lang="en-IN" dirty="0" err="1"/>
              <a:t>Softmax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Just as hinge loss becomes Crammer-Singer loss when looking at </a:t>
                </a:r>
                <a:r>
                  <a:rPr lang="en-IN" dirty="0" err="1"/>
                  <a:t>multiclassification</a:t>
                </a:r>
                <a:r>
                  <a:rPr lang="en-IN" dirty="0"/>
                  <a:t>, logistic loss becomes the </a:t>
                </a:r>
                <a:r>
                  <a:rPr lang="en-IN" dirty="0" err="1"/>
                  <a:t>softmax</a:t>
                </a:r>
                <a:r>
                  <a:rPr lang="en-IN" dirty="0"/>
                  <a:t> loss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SM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bSup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ln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IN" sz="4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sz="40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I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4000" i="1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IN" sz="4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num>
                          <m:den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sz="4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sz="4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4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sz="4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I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 sz="400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I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I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4000" i="1">
                                                <a:latin typeface="Cambria Math" panose="02040503050406030204" pitchFamily="18" charset="0"/>
                                              </a:rPr>
                                              <m:t>𝜂</m:t>
                                            </m:r>
                                          </m:e>
                                          <m:sub>
                                            <m:r>
                                              <a:rPr lang="en-IN" sz="4000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den>
                        </m:f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where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Note that this loss also encourages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IN" dirty="0"/>
                  <a:t> to be the largest of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IN" dirty="0"/>
              </a:p>
              <a:p>
                <a:r>
                  <a:rPr lang="en-IN" dirty="0"/>
                  <a:t>The loss approaches zero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IN" dirty="0"/>
                  <a:t> is enormously larger than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This ensures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≈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IN" dirty="0"/>
                  <a:t> and use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→0</m:t>
                        </m:r>
                      </m:e>
                    </m:func>
                  </m:oMath>
                </a14:m>
                <a:r>
                  <a:rPr lang="en-IN" dirty="0"/>
                  <a:t> as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endParaRPr lang="en-IN" dirty="0"/>
              </a:p>
              <a:p>
                <a:r>
                  <a:rPr lang="en-IN" dirty="0"/>
                  <a:t>Popular, especially in deep learning since this is a differentiable function (unlike Crammer-Singer) and so gradients can be taken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77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In binary classification, we have to predict one of two classes for each data point i.e.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↦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In regression, we have to predict a real value i.e.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IN" dirty="0"/>
              </a:p>
              <a:p>
                <a:r>
                  <a:rPr lang="en-IN" dirty="0"/>
                  <a:t>Training data looks like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IN" dirty="0"/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IN" dirty="0"/>
              </a:p>
              <a:p>
                <a:r>
                  <a:rPr lang="en-IN" dirty="0"/>
                  <a:t>Predicting price of a stock, predicting </a:t>
                </a:r>
                <a:r>
                  <a:rPr lang="en-IN" i="1" dirty="0"/>
                  <a:t>change</a:t>
                </a:r>
                <a:r>
                  <a:rPr lang="en-IN" dirty="0"/>
                  <a:t> in price of a stock, predicting test scores of a student, </a:t>
                </a:r>
                <a:r>
                  <a:rPr lang="en-IN" dirty="0" err="1"/>
                  <a:t>etc</a:t>
                </a:r>
                <a:r>
                  <a:rPr lang="en-IN" dirty="0"/>
                  <a:t> can be solved using regression</a:t>
                </a:r>
              </a:p>
              <a:p>
                <a:r>
                  <a:rPr lang="en-IN" dirty="0"/>
                  <a:t>Let us look at a few ways to solve regression problem as well as loss functions for regression problems</a:t>
                </a:r>
              </a:p>
              <a:p>
                <a:r>
                  <a:rPr lang="en-IN" b="1" dirty="0"/>
                  <a:t>Recall</a:t>
                </a:r>
                <a:r>
                  <a:rPr lang="en-IN" dirty="0"/>
                  <a:t>: logistic regression is not a way to perform regression, it is a way to perform binary classification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  <a:blipFill>
                <a:blip r:embed="rId2"/>
                <a:stretch>
                  <a:fillRect l="-562" t="-2759" r="-511" b="-22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45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Multiclassification</a:t>
            </a:r>
            <a:r>
              <a:rPr lang="en-IN" dirty="0"/>
              <a:t> – popular techniques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b="1" dirty="0"/>
                  <a:t>OVA</a:t>
                </a:r>
                <a:r>
                  <a:rPr lang="en-IN" dirty="0"/>
                  <a:t>: convert multiclassification into several binary problems</a:t>
                </a:r>
              </a:p>
              <a:p>
                <a:pPr lvl="2"/>
                <a:r>
                  <a:rPr lang="en-IN" dirty="0"/>
                  <a:t>Can be slow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≫1</m:t>
                    </m:r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but ways exist to speed things up</a:t>
                </a:r>
              </a:p>
              <a:p>
                <a:pPr lvl="2"/>
                <a:r>
                  <a:rPr lang="en-IN" dirty="0"/>
                  <a:t>Crammer Singer present in </a:t>
                </a:r>
                <a:r>
                  <a:rPr lang="en-IN" dirty="0" err="1"/>
                  <a:t>liblinear</a:t>
                </a:r>
                <a:r>
                  <a:rPr lang="en-IN" dirty="0"/>
                  <a:t>, </a:t>
                </a:r>
                <a:r>
                  <a:rPr lang="en-IN" dirty="0" err="1"/>
                  <a:t>sklearn</a:t>
                </a:r>
                <a:r>
                  <a:rPr lang="en-IN" dirty="0"/>
                  <a:t>. </a:t>
                </a:r>
                <a:r>
                  <a:rPr lang="en-IN" dirty="0" err="1"/>
                  <a:t>Softmax</a:t>
                </a:r>
                <a:r>
                  <a:rPr lang="en-IN" dirty="0"/>
                  <a:t> popular in deep learning</a:t>
                </a:r>
              </a:p>
              <a:p>
                <a:r>
                  <a:rPr lang="en-IN" b="1" dirty="0"/>
                  <a:t>Output Codes</a:t>
                </a:r>
                <a:r>
                  <a:rPr lang="en-IN" dirty="0"/>
                  <a:t>: convert multiclassification into regression problems</a:t>
                </a:r>
              </a:p>
              <a:p>
                <a:pPr lvl="2"/>
                <a:r>
                  <a:rPr lang="en-IN" dirty="0"/>
                  <a:t>Represent each class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IN" dirty="0"/>
                  <a:t> using a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/>
                  <a:t>-dim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IN" dirty="0"/>
                  <a:t>.</a:t>
                </a:r>
              </a:p>
              <a:p>
                <a:pPr lvl="2"/>
                <a:r>
                  <a:rPr lang="en-IN" dirty="0"/>
                  <a:t>Solve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/>
                  <a:t> regression problems on the data, essentially trying to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for data points that belong to class 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for data points that belong to class 2 </a:t>
                </a:r>
                <a:r>
                  <a:rPr lang="en-IN" dirty="0" err="1"/>
                  <a:t>etc</a:t>
                </a:r>
                <a:endParaRPr lang="en-IN" dirty="0"/>
              </a:p>
              <a:p>
                <a:pPr lvl="2"/>
                <a:r>
                  <a:rPr lang="en-IN" dirty="0"/>
                  <a:t>At test time, predict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/>
                  <a:t> numbers for the test point, think of this as a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/>
                  <a:t>-dim vector and see if this vector is closest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or </a:t>
                </a:r>
                <a:r>
                  <a:rPr lang="en-IN" dirty="0" err="1"/>
                  <a:t>etc</a:t>
                </a:r>
                <a:r>
                  <a:rPr lang="en-IN" dirty="0"/>
                  <a:t> …</a:t>
                </a:r>
              </a:p>
              <a:p>
                <a:pPr lvl="2"/>
                <a:r>
                  <a:rPr lang="en-IN" dirty="0"/>
                  <a:t>Want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/>
                  <a:t> to be small for sake of speed but cannot have very small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/>
                  <a:t>. The whole purpose of having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IN" dirty="0"/>
                  <a:t> is to account for regression mistakes</a:t>
                </a:r>
              </a:p>
              <a:p>
                <a:r>
                  <a:rPr lang="en-IN" b="1" dirty="0"/>
                  <a:t>Decision Trees</a:t>
                </a:r>
                <a:r>
                  <a:rPr lang="en-IN" dirty="0"/>
                  <a:t>: very popular especially if number of classes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≫1</m:t>
                    </m:r>
                  </m:oMath>
                </a14:m>
                <a:endParaRPr lang="en-IN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980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D0B57-7438-6372-74A9-AD8C14E5D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via DT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39C44D-E5DA-DD5E-99E8-99B28C7E64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Recall that if a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contains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 data points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/>
                  <a:t> possible classes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/>
                  <a:t> data points of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N" dirty="0"/>
                  <a:t> (with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), then the entropy of this node can be computed as is defined as</a:t>
                </a:r>
                <a:br>
                  <a:rPr lang="en-IN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≝−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sub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≝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IN" dirty="0"/>
                  <a:t> is proportion of elements of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IN" dirty="0"/>
              </a:p>
              <a:p>
                <a:r>
                  <a:rPr lang="en-IN" dirty="0"/>
                  <a:t>If we split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dirty="0"/>
                  <a:t>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/>
                  <a:t> subsets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:r>
                  <a:rPr lang="en-IN" dirty="0" err="1"/>
                  <a:t>s.t.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≝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 then the entropy of this collection of </a:t>
                </a:r>
                <a:r>
                  <a:rPr lang="en-IN"/>
                  <a:t>children nodes </a:t>
                </a:r>
                <a:r>
                  <a:rPr lang="en-IN" dirty="0"/>
                  <a:t>is defined as</a:t>
                </a:r>
                <a:br>
                  <a:rPr lang="en-IN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IN" dirty="0"/>
              </a:p>
              <a:p>
                <a:r>
                  <a:rPr lang="en-IN" dirty="0"/>
                  <a:t>ID3 chooses split that minimizes entropy of the child node collection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39C44D-E5DA-DD5E-99E8-99B28C7E64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 r="-105" b="-20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015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Loss Functions for Regression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/>
              <a:lstStyle/>
              <a:p>
                <a:r>
                  <a:rPr lang="en-IN" dirty="0"/>
                  <a:t>Can use linear models to solve regression problems too i.e. learn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IN" dirty="0"/>
                  <a:t> and predict score for test data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dirty="0"/>
                  <a:t>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IN" dirty="0"/>
              </a:p>
              <a:p>
                <a:r>
                  <a:rPr lang="en-IN" dirty="0"/>
                  <a:t>Need loss functions that define what they think is bad behaviour</a:t>
                </a:r>
              </a:p>
              <a:p>
                <a:r>
                  <a:rPr lang="en-IN" b="1" dirty="0"/>
                  <a:t>Absolute Loss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abs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IN" dirty="0"/>
              </a:p>
              <a:p>
                <a:pPr lvl="2"/>
                <a:r>
                  <a:rPr lang="en-IN" b="1" i="1" dirty="0"/>
                  <a:t>Intuition</a:t>
                </a:r>
                <a:r>
                  <a:rPr lang="en-IN" i="1" dirty="0"/>
                  <a:t>: a model is doing badly 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IN" i="1" dirty="0"/>
                  <a:t> is either much larger</a:t>
                </a:r>
                <a:br>
                  <a:rPr lang="en-IN" i="1" dirty="0"/>
                </a:br>
                <a:r>
                  <a:rPr lang="en-IN" i="1" dirty="0"/>
                  <a:t>than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i="1" dirty="0"/>
                  <a:t> or much smaller than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IN" i="1" dirty="0"/>
              </a:p>
              <a:p>
                <a:r>
                  <a:rPr lang="en-IN" b="1" dirty="0"/>
                  <a:t>Squared Loss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sq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/>
              </a:p>
              <a:p>
                <a:pPr lvl="2"/>
                <a:r>
                  <a:rPr lang="en-IN" b="1" i="1" dirty="0"/>
                  <a:t>Intuition</a:t>
                </a:r>
                <a:r>
                  <a:rPr lang="en-IN" i="1" dirty="0"/>
                  <a:t>: a model is doing badly 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IN" i="1" dirty="0"/>
                  <a:t> is either much larger</a:t>
                </a:r>
                <a:br>
                  <a:rPr lang="en-IN" i="1" dirty="0"/>
                </a:br>
                <a:r>
                  <a:rPr lang="en-IN" i="1" dirty="0"/>
                  <a:t>than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i="1" dirty="0"/>
                  <a:t> or much smaller than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i="1" dirty="0"/>
                  <a:t>. Also I want the loss </a:t>
                </a:r>
                <a:r>
                  <a:rPr lang="en-IN" i="1" dirty="0" err="1"/>
                  <a:t>fn</a:t>
                </a:r>
                <a:br>
                  <a:rPr lang="en-IN" i="1" dirty="0"/>
                </a:br>
                <a:r>
                  <a:rPr lang="en-IN" i="1" dirty="0"/>
                  <a:t>to be differentiable so that I can take gradients </a:t>
                </a:r>
                <a:r>
                  <a:rPr lang="en-IN" i="1" dirty="0" err="1"/>
                  <a:t>etc</a:t>
                </a:r>
                <a:endParaRPr lang="en-IN" i="1" dirty="0"/>
              </a:p>
              <a:p>
                <a:r>
                  <a:rPr lang="en-IN" dirty="0"/>
                  <a:t>Actually, even these loss </a:t>
                </a:r>
                <a:r>
                  <a:rPr lang="en-IN" dirty="0" err="1"/>
                  <a:t>fns</a:t>
                </a:r>
                <a:r>
                  <a:rPr lang="en-IN" dirty="0"/>
                  <a:t> can be derived from</a:t>
                </a:r>
                <a:br>
                  <a:rPr lang="en-IN" dirty="0"/>
                </a:br>
                <a:r>
                  <a:rPr lang="en-IN" dirty="0"/>
                  <a:t>basic principles. We will see this soon.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4"/>
                <a:stretch>
                  <a:fillRect l="-578" t="-2545" b="-21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9260686" y="2504239"/>
            <a:ext cx="2795403" cy="1860931"/>
            <a:chOff x="9405798" y="2504239"/>
            <a:chExt cx="2795403" cy="1860931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0700808" y="2562295"/>
              <a:ext cx="0" cy="1802875"/>
            </a:xfrm>
            <a:prstGeom prst="line">
              <a:avLst/>
            </a:prstGeom>
            <a:ln w="381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9405798" y="4365170"/>
              <a:ext cx="259002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405798" y="2562907"/>
              <a:ext cx="1295009" cy="180142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10700808" y="2504239"/>
              <a:ext cx="1210170" cy="1860088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Picture 28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7489" y="4058130"/>
              <a:ext cx="683712" cy="276828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9265519" y="4761192"/>
            <a:ext cx="2795403" cy="1860931"/>
            <a:chOff x="9405798" y="4761192"/>
            <a:chExt cx="2795403" cy="1860931"/>
          </a:xfrm>
        </p:grpSpPr>
        <p:grpSp>
          <p:nvGrpSpPr>
            <p:cNvPr id="6" name="Group 5"/>
            <p:cNvGrpSpPr/>
            <p:nvPr/>
          </p:nvGrpSpPr>
          <p:grpSpPr>
            <a:xfrm>
              <a:off x="9405798" y="4819248"/>
              <a:ext cx="2590021" cy="1802875"/>
              <a:chOff x="2454442" y="1188485"/>
              <a:chExt cx="4141737" cy="2883001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4525310" y="1188485"/>
                <a:ext cx="0" cy="2883001"/>
              </a:xfrm>
              <a:prstGeom prst="line">
                <a:avLst/>
              </a:prstGeom>
              <a:ln w="38100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454442" y="4071486"/>
                <a:ext cx="4141737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Freeform 6"/>
            <p:cNvSpPr/>
            <p:nvPr/>
          </p:nvSpPr>
          <p:spPr>
            <a:xfrm flipH="1">
              <a:off x="9405798" y="4761192"/>
              <a:ext cx="2505180" cy="1834710"/>
            </a:xfrm>
            <a:custGeom>
              <a:avLst/>
              <a:gdLst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702350"/>
                <a:gd name="connsiteX1" fmla="*/ 7498080 w 7498080"/>
                <a:gd name="connsiteY1" fmla="*/ 0 h 2702350"/>
                <a:gd name="connsiteX2" fmla="*/ 7498080 w 7498080"/>
                <a:gd name="connsiteY2" fmla="*/ 0 h 2702350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21992"/>
                <a:gd name="connsiteX1" fmla="*/ 4141737 w 4141737"/>
                <a:gd name="connsiteY1" fmla="*/ 0 h 2721992"/>
                <a:gd name="connsiteX2" fmla="*/ 4141737 w 4141737"/>
                <a:gd name="connsiteY2" fmla="*/ 0 h 2721992"/>
                <a:gd name="connsiteX0" fmla="*/ 0 w 4141737"/>
                <a:gd name="connsiteY0" fmla="*/ 2710046 h 2720679"/>
                <a:gd name="connsiteX1" fmla="*/ 4141737 w 4141737"/>
                <a:gd name="connsiteY1" fmla="*/ 0 h 2720679"/>
                <a:gd name="connsiteX2" fmla="*/ 4141737 w 4141737"/>
                <a:gd name="connsiteY2" fmla="*/ 0 h 2720679"/>
                <a:gd name="connsiteX0" fmla="*/ 0 w 4006067"/>
                <a:gd name="connsiteY0" fmla="*/ 0 h 1158532"/>
                <a:gd name="connsiteX1" fmla="*/ 4006067 w 4006067"/>
                <a:gd name="connsiteY1" fmla="*/ 93817 h 1158532"/>
                <a:gd name="connsiteX2" fmla="*/ 4006067 w 4006067"/>
                <a:gd name="connsiteY2" fmla="*/ 93817 h 1158532"/>
                <a:gd name="connsiteX0" fmla="*/ 0 w 4006067"/>
                <a:gd name="connsiteY0" fmla="*/ 0 h 2818057"/>
                <a:gd name="connsiteX1" fmla="*/ 4006067 w 4006067"/>
                <a:gd name="connsiteY1" fmla="*/ 93817 h 2818057"/>
                <a:gd name="connsiteX2" fmla="*/ 4006067 w 4006067"/>
                <a:gd name="connsiteY2" fmla="*/ 93817 h 2818057"/>
                <a:gd name="connsiteX0" fmla="*/ 0 w 4006067"/>
                <a:gd name="connsiteY0" fmla="*/ 0 h 2958713"/>
                <a:gd name="connsiteX1" fmla="*/ 4006067 w 4006067"/>
                <a:gd name="connsiteY1" fmla="*/ 93817 h 2958713"/>
                <a:gd name="connsiteX2" fmla="*/ 4006067 w 4006067"/>
                <a:gd name="connsiteY2" fmla="*/ 93817 h 2958713"/>
                <a:gd name="connsiteX0" fmla="*/ 0 w 4006067"/>
                <a:gd name="connsiteY0" fmla="*/ 0 h 2915335"/>
                <a:gd name="connsiteX1" fmla="*/ 4006067 w 4006067"/>
                <a:gd name="connsiteY1" fmla="*/ 93817 h 2915335"/>
                <a:gd name="connsiteX2" fmla="*/ 4006067 w 4006067"/>
                <a:gd name="connsiteY2" fmla="*/ 93817 h 2915335"/>
                <a:gd name="connsiteX0" fmla="*/ 0 w 4006067"/>
                <a:gd name="connsiteY0" fmla="*/ 0 h 2933909"/>
                <a:gd name="connsiteX1" fmla="*/ 4006067 w 4006067"/>
                <a:gd name="connsiteY1" fmla="*/ 93817 h 2933909"/>
                <a:gd name="connsiteX2" fmla="*/ 4006067 w 4006067"/>
                <a:gd name="connsiteY2" fmla="*/ 93817 h 293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6067" h="2933909">
                  <a:moveTo>
                    <a:pt x="0" y="0"/>
                  </a:moveTo>
                  <a:cubicBezTo>
                    <a:pt x="1352300" y="4758594"/>
                    <a:pt x="3130424" y="2938454"/>
                    <a:pt x="4006067" y="93817"/>
                  </a:cubicBezTo>
                  <a:lnTo>
                    <a:pt x="4006067" y="93817"/>
                  </a:ln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7489" y="6309242"/>
              <a:ext cx="683712" cy="2768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624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Loss Functions for Regression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:br>
                  <a:rPr lang="en-IN" b="1" dirty="0"/>
                </a:br>
                <a:br>
                  <a:rPr lang="en-IN" b="1" dirty="0"/>
                </a:br>
                <a:br>
                  <a:rPr lang="en-IN" b="1" dirty="0"/>
                </a:br>
                <a:r>
                  <a:rPr lang="en-IN" b="1" dirty="0" err="1"/>
                  <a:t>Vapnik’s</a:t>
                </a:r>
                <a:r>
                  <a:rPr lang="en-IN" b="1" dirty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b="1" dirty="0"/>
                  <a:t>-insensitive Loss</a:t>
                </a:r>
                <a:r>
                  <a:rPr lang="en-IN" dirty="0"/>
                  <a:t>:</a:t>
                </a:r>
              </a:p>
              <a:p>
                <a:pPr lvl="2"/>
                <a:r>
                  <a:rPr lang="en-IN" b="1" i="1" dirty="0"/>
                  <a:t>Intuition</a:t>
                </a:r>
                <a:r>
                  <a:rPr lang="en-IN" i="1" dirty="0"/>
                  <a:t>: if a model is doing slightly badly, don’t</a:t>
                </a:r>
                <a:br>
                  <a:rPr lang="en-IN" i="1" dirty="0"/>
                </a:br>
                <a:r>
                  <a:rPr lang="en-IN" i="1" dirty="0"/>
                  <a:t>penalize it at all, else penalize it as squared loss. Ensure a differentiable </a:t>
                </a:r>
                <a:r>
                  <a:rPr lang="en-IN" i="1" dirty="0" err="1"/>
                  <a:t>fn</a:t>
                </a:r>
                <a:br>
                  <a:rPr lang="en-IN" i="1" dirty="0"/>
                </a:br>
                <a:endParaRPr lang="en-IN" i="1" dirty="0"/>
              </a:p>
              <a:p>
                <a:br>
                  <a:rPr lang="en-IN" b="1" dirty="0"/>
                </a:br>
                <a:endParaRPr lang="en-IN" b="1" dirty="0"/>
              </a:p>
              <a:p>
                <a:r>
                  <a:rPr lang="en-IN" b="1" dirty="0"/>
                  <a:t>Huber Loss</a:t>
                </a:r>
                <a:r>
                  <a:rPr lang="en-IN" dirty="0"/>
                  <a:t>:</a:t>
                </a:r>
              </a:p>
              <a:p>
                <a:pPr lvl="2"/>
                <a:r>
                  <a:rPr lang="en-IN" i="1" dirty="0"/>
                  <a:t>Intuition: if a model is doing slightly badly, penalize it as squared loss, if doing very badly, penalize it as absolute loss. Also, please ensure a differentiable </a:t>
                </a:r>
                <a:r>
                  <a:rPr lang="en-IN" i="1" dirty="0" err="1"/>
                  <a:t>fn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8"/>
                <a:stretch>
                  <a:fillRect l="-5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0" y="4103379"/>
            <a:ext cx="5782361" cy="1058320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8185596" y="3701019"/>
            <a:ext cx="3947438" cy="1802875"/>
            <a:chOff x="8250360" y="1111623"/>
            <a:chExt cx="3947438" cy="180287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0219457" y="1111623"/>
              <a:ext cx="0" cy="1802875"/>
            </a:xfrm>
            <a:prstGeom prst="line">
              <a:avLst/>
            </a:prstGeom>
            <a:ln w="381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341706" y="2914498"/>
              <a:ext cx="385013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4"/>
            <p:cNvSpPr/>
            <p:nvPr/>
          </p:nvSpPr>
          <p:spPr>
            <a:xfrm flipH="1">
              <a:off x="8924447" y="1112234"/>
              <a:ext cx="1302913" cy="1788218"/>
            </a:xfrm>
            <a:custGeom>
              <a:avLst/>
              <a:gdLst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702350"/>
                <a:gd name="connsiteX1" fmla="*/ 7498080 w 7498080"/>
                <a:gd name="connsiteY1" fmla="*/ 0 h 2702350"/>
                <a:gd name="connsiteX2" fmla="*/ 7498080 w 7498080"/>
                <a:gd name="connsiteY2" fmla="*/ 0 h 2702350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21992"/>
                <a:gd name="connsiteX1" fmla="*/ 4141737 w 4141737"/>
                <a:gd name="connsiteY1" fmla="*/ 0 h 2721992"/>
                <a:gd name="connsiteX2" fmla="*/ 4141737 w 4141737"/>
                <a:gd name="connsiteY2" fmla="*/ 0 h 2721992"/>
                <a:gd name="connsiteX0" fmla="*/ 0 w 4141737"/>
                <a:gd name="connsiteY0" fmla="*/ 2710046 h 2720679"/>
                <a:gd name="connsiteX1" fmla="*/ 4141737 w 4141737"/>
                <a:gd name="connsiteY1" fmla="*/ 0 h 2720679"/>
                <a:gd name="connsiteX2" fmla="*/ 4141737 w 4141737"/>
                <a:gd name="connsiteY2" fmla="*/ 0 h 2720679"/>
                <a:gd name="connsiteX0" fmla="*/ 0 w 4006067"/>
                <a:gd name="connsiteY0" fmla="*/ 0 h 1158532"/>
                <a:gd name="connsiteX1" fmla="*/ 4006067 w 4006067"/>
                <a:gd name="connsiteY1" fmla="*/ 93817 h 1158532"/>
                <a:gd name="connsiteX2" fmla="*/ 4006067 w 4006067"/>
                <a:gd name="connsiteY2" fmla="*/ 93817 h 1158532"/>
                <a:gd name="connsiteX0" fmla="*/ 0 w 4006067"/>
                <a:gd name="connsiteY0" fmla="*/ 0 h 2818057"/>
                <a:gd name="connsiteX1" fmla="*/ 4006067 w 4006067"/>
                <a:gd name="connsiteY1" fmla="*/ 93817 h 2818057"/>
                <a:gd name="connsiteX2" fmla="*/ 4006067 w 4006067"/>
                <a:gd name="connsiteY2" fmla="*/ 93817 h 2818057"/>
                <a:gd name="connsiteX0" fmla="*/ 0 w 4006067"/>
                <a:gd name="connsiteY0" fmla="*/ 0 h 2958713"/>
                <a:gd name="connsiteX1" fmla="*/ 4006067 w 4006067"/>
                <a:gd name="connsiteY1" fmla="*/ 93817 h 2958713"/>
                <a:gd name="connsiteX2" fmla="*/ 4006067 w 4006067"/>
                <a:gd name="connsiteY2" fmla="*/ 93817 h 2958713"/>
                <a:gd name="connsiteX0" fmla="*/ 0 w 4006067"/>
                <a:gd name="connsiteY0" fmla="*/ 0 h 2915335"/>
                <a:gd name="connsiteX1" fmla="*/ 4006067 w 4006067"/>
                <a:gd name="connsiteY1" fmla="*/ 93817 h 2915335"/>
                <a:gd name="connsiteX2" fmla="*/ 4006067 w 4006067"/>
                <a:gd name="connsiteY2" fmla="*/ 93817 h 2915335"/>
                <a:gd name="connsiteX0" fmla="*/ 0 w 4006067"/>
                <a:gd name="connsiteY0" fmla="*/ 0 h 2933909"/>
                <a:gd name="connsiteX1" fmla="*/ 4006067 w 4006067"/>
                <a:gd name="connsiteY1" fmla="*/ 93817 h 2933909"/>
                <a:gd name="connsiteX2" fmla="*/ 4006067 w 4006067"/>
                <a:gd name="connsiteY2" fmla="*/ 93817 h 2933909"/>
                <a:gd name="connsiteX0" fmla="*/ 0 w 2543838"/>
                <a:gd name="connsiteY0" fmla="*/ 2182436 h 4363756"/>
                <a:gd name="connsiteX1" fmla="*/ 2543838 w 2543838"/>
                <a:gd name="connsiteY1" fmla="*/ 0 h 4363756"/>
                <a:gd name="connsiteX2" fmla="*/ 2543838 w 2543838"/>
                <a:gd name="connsiteY2" fmla="*/ 0 h 4363756"/>
                <a:gd name="connsiteX0" fmla="*/ 0 w 2543838"/>
                <a:gd name="connsiteY0" fmla="*/ 2182436 h 2253753"/>
                <a:gd name="connsiteX1" fmla="*/ 2543838 w 2543838"/>
                <a:gd name="connsiteY1" fmla="*/ 0 h 2253753"/>
                <a:gd name="connsiteX2" fmla="*/ 2543838 w 2543838"/>
                <a:gd name="connsiteY2" fmla="*/ 0 h 2253753"/>
                <a:gd name="connsiteX0" fmla="*/ 0 w 2083506"/>
                <a:gd name="connsiteY0" fmla="*/ 2859393 h 2860300"/>
                <a:gd name="connsiteX1" fmla="*/ 2083506 w 2083506"/>
                <a:gd name="connsiteY1" fmla="*/ 0 h 2860300"/>
                <a:gd name="connsiteX2" fmla="*/ 2083506 w 2083506"/>
                <a:gd name="connsiteY2" fmla="*/ 0 h 2860300"/>
                <a:gd name="connsiteX0" fmla="*/ 0 w 2083506"/>
                <a:gd name="connsiteY0" fmla="*/ 2859393 h 2859393"/>
                <a:gd name="connsiteX1" fmla="*/ 2083506 w 2083506"/>
                <a:gd name="connsiteY1" fmla="*/ 0 h 2859393"/>
                <a:gd name="connsiteX2" fmla="*/ 2083506 w 2083506"/>
                <a:gd name="connsiteY2" fmla="*/ 0 h 2859393"/>
                <a:gd name="connsiteX0" fmla="*/ 0 w 2083506"/>
                <a:gd name="connsiteY0" fmla="*/ 2859393 h 2862514"/>
                <a:gd name="connsiteX1" fmla="*/ 2083506 w 2083506"/>
                <a:gd name="connsiteY1" fmla="*/ 0 h 2862514"/>
                <a:gd name="connsiteX2" fmla="*/ 2083506 w 2083506"/>
                <a:gd name="connsiteY2" fmla="*/ 0 h 2862514"/>
                <a:gd name="connsiteX0" fmla="*/ 0 w 2083506"/>
                <a:gd name="connsiteY0" fmla="*/ 2859393 h 2859562"/>
                <a:gd name="connsiteX1" fmla="*/ 2083506 w 2083506"/>
                <a:gd name="connsiteY1" fmla="*/ 0 h 2859562"/>
                <a:gd name="connsiteX2" fmla="*/ 2083506 w 2083506"/>
                <a:gd name="connsiteY2" fmla="*/ 0 h 285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3506" h="2859562">
                  <a:moveTo>
                    <a:pt x="0" y="2859393"/>
                  </a:moveTo>
                  <a:cubicBezTo>
                    <a:pt x="267564" y="2862743"/>
                    <a:pt x="1207863" y="2844637"/>
                    <a:pt x="2083506" y="0"/>
                  </a:cubicBezTo>
                  <a:lnTo>
                    <a:pt x="2083506" y="0"/>
                  </a:lnTo>
                </a:path>
              </a:pathLst>
            </a:custGeom>
            <a:noFill/>
            <a:ln w="19050"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10227360" y="1112234"/>
              <a:ext cx="1302913" cy="1788218"/>
            </a:xfrm>
            <a:custGeom>
              <a:avLst/>
              <a:gdLst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702350"/>
                <a:gd name="connsiteX1" fmla="*/ 7498080 w 7498080"/>
                <a:gd name="connsiteY1" fmla="*/ 0 h 2702350"/>
                <a:gd name="connsiteX2" fmla="*/ 7498080 w 7498080"/>
                <a:gd name="connsiteY2" fmla="*/ 0 h 2702350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21992"/>
                <a:gd name="connsiteX1" fmla="*/ 4141737 w 4141737"/>
                <a:gd name="connsiteY1" fmla="*/ 0 h 2721992"/>
                <a:gd name="connsiteX2" fmla="*/ 4141737 w 4141737"/>
                <a:gd name="connsiteY2" fmla="*/ 0 h 2721992"/>
                <a:gd name="connsiteX0" fmla="*/ 0 w 4141737"/>
                <a:gd name="connsiteY0" fmla="*/ 2710046 h 2720679"/>
                <a:gd name="connsiteX1" fmla="*/ 4141737 w 4141737"/>
                <a:gd name="connsiteY1" fmla="*/ 0 h 2720679"/>
                <a:gd name="connsiteX2" fmla="*/ 4141737 w 4141737"/>
                <a:gd name="connsiteY2" fmla="*/ 0 h 2720679"/>
                <a:gd name="connsiteX0" fmla="*/ 0 w 4006067"/>
                <a:gd name="connsiteY0" fmla="*/ 0 h 1158532"/>
                <a:gd name="connsiteX1" fmla="*/ 4006067 w 4006067"/>
                <a:gd name="connsiteY1" fmla="*/ 93817 h 1158532"/>
                <a:gd name="connsiteX2" fmla="*/ 4006067 w 4006067"/>
                <a:gd name="connsiteY2" fmla="*/ 93817 h 1158532"/>
                <a:gd name="connsiteX0" fmla="*/ 0 w 4006067"/>
                <a:gd name="connsiteY0" fmla="*/ 0 h 2818057"/>
                <a:gd name="connsiteX1" fmla="*/ 4006067 w 4006067"/>
                <a:gd name="connsiteY1" fmla="*/ 93817 h 2818057"/>
                <a:gd name="connsiteX2" fmla="*/ 4006067 w 4006067"/>
                <a:gd name="connsiteY2" fmla="*/ 93817 h 2818057"/>
                <a:gd name="connsiteX0" fmla="*/ 0 w 4006067"/>
                <a:gd name="connsiteY0" fmla="*/ 0 h 2958713"/>
                <a:gd name="connsiteX1" fmla="*/ 4006067 w 4006067"/>
                <a:gd name="connsiteY1" fmla="*/ 93817 h 2958713"/>
                <a:gd name="connsiteX2" fmla="*/ 4006067 w 4006067"/>
                <a:gd name="connsiteY2" fmla="*/ 93817 h 2958713"/>
                <a:gd name="connsiteX0" fmla="*/ 0 w 4006067"/>
                <a:gd name="connsiteY0" fmla="*/ 0 h 2915335"/>
                <a:gd name="connsiteX1" fmla="*/ 4006067 w 4006067"/>
                <a:gd name="connsiteY1" fmla="*/ 93817 h 2915335"/>
                <a:gd name="connsiteX2" fmla="*/ 4006067 w 4006067"/>
                <a:gd name="connsiteY2" fmla="*/ 93817 h 2915335"/>
                <a:gd name="connsiteX0" fmla="*/ 0 w 4006067"/>
                <a:gd name="connsiteY0" fmla="*/ 0 h 2933909"/>
                <a:gd name="connsiteX1" fmla="*/ 4006067 w 4006067"/>
                <a:gd name="connsiteY1" fmla="*/ 93817 h 2933909"/>
                <a:gd name="connsiteX2" fmla="*/ 4006067 w 4006067"/>
                <a:gd name="connsiteY2" fmla="*/ 93817 h 2933909"/>
                <a:gd name="connsiteX0" fmla="*/ 0 w 2543838"/>
                <a:gd name="connsiteY0" fmla="*/ 2182436 h 4363756"/>
                <a:gd name="connsiteX1" fmla="*/ 2543838 w 2543838"/>
                <a:gd name="connsiteY1" fmla="*/ 0 h 4363756"/>
                <a:gd name="connsiteX2" fmla="*/ 2543838 w 2543838"/>
                <a:gd name="connsiteY2" fmla="*/ 0 h 4363756"/>
                <a:gd name="connsiteX0" fmla="*/ 0 w 2543838"/>
                <a:gd name="connsiteY0" fmla="*/ 2182436 h 2253753"/>
                <a:gd name="connsiteX1" fmla="*/ 2543838 w 2543838"/>
                <a:gd name="connsiteY1" fmla="*/ 0 h 2253753"/>
                <a:gd name="connsiteX2" fmla="*/ 2543838 w 2543838"/>
                <a:gd name="connsiteY2" fmla="*/ 0 h 2253753"/>
                <a:gd name="connsiteX0" fmla="*/ 0 w 2083506"/>
                <a:gd name="connsiteY0" fmla="*/ 2859393 h 2860300"/>
                <a:gd name="connsiteX1" fmla="*/ 2083506 w 2083506"/>
                <a:gd name="connsiteY1" fmla="*/ 0 h 2860300"/>
                <a:gd name="connsiteX2" fmla="*/ 2083506 w 2083506"/>
                <a:gd name="connsiteY2" fmla="*/ 0 h 2860300"/>
                <a:gd name="connsiteX0" fmla="*/ 0 w 2083506"/>
                <a:gd name="connsiteY0" fmla="*/ 2859393 h 2859393"/>
                <a:gd name="connsiteX1" fmla="*/ 2083506 w 2083506"/>
                <a:gd name="connsiteY1" fmla="*/ 0 h 2859393"/>
                <a:gd name="connsiteX2" fmla="*/ 2083506 w 2083506"/>
                <a:gd name="connsiteY2" fmla="*/ 0 h 2859393"/>
                <a:gd name="connsiteX0" fmla="*/ 0 w 2083506"/>
                <a:gd name="connsiteY0" fmla="*/ 2859393 h 2862514"/>
                <a:gd name="connsiteX1" fmla="*/ 2083506 w 2083506"/>
                <a:gd name="connsiteY1" fmla="*/ 0 h 2862514"/>
                <a:gd name="connsiteX2" fmla="*/ 2083506 w 2083506"/>
                <a:gd name="connsiteY2" fmla="*/ 0 h 2862514"/>
                <a:gd name="connsiteX0" fmla="*/ 0 w 2083506"/>
                <a:gd name="connsiteY0" fmla="*/ 2859393 h 2859562"/>
                <a:gd name="connsiteX1" fmla="*/ 2083506 w 2083506"/>
                <a:gd name="connsiteY1" fmla="*/ 0 h 2859562"/>
                <a:gd name="connsiteX2" fmla="*/ 2083506 w 2083506"/>
                <a:gd name="connsiteY2" fmla="*/ 0 h 285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3506" h="2859562">
                  <a:moveTo>
                    <a:pt x="0" y="2859393"/>
                  </a:moveTo>
                  <a:cubicBezTo>
                    <a:pt x="267564" y="2862743"/>
                    <a:pt x="1207863" y="2844637"/>
                    <a:pt x="2083506" y="0"/>
                  </a:cubicBezTo>
                  <a:lnTo>
                    <a:pt x="2083506" y="0"/>
                  </a:lnTo>
                </a:path>
              </a:pathLst>
            </a:custGeom>
            <a:noFill/>
            <a:ln w="19050"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 flipH="1">
              <a:off x="8250360" y="1434744"/>
              <a:ext cx="1961195" cy="1475905"/>
            </a:xfrm>
            <a:custGeom>
              <a:avLst/>
              <a:gdLst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702350"/>
                <a:gd name="connsiteX1" fmla="*/ 7498080 w 7498080"/>
                <a:gd name="connsiteY1" fmla="*/ 0 h 2702350"/>
                <a:gd name="connsiteX2" fmla="*/ 7498080 w 7498080"/>
                <a:gd name="connsiteY2" fmla="*/ 0 h 2702350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21992"/>
                <a:gd name="connsiteX1" fmla="*/ 4141737 w 4141737"/>
                <a:gd name="connsiteY1" fmla="*/ 0 h 2721992"/>
                <a:gd name="connsiteX2" fmla="*/ 4141737 w 4141737"/>
                <a:gd name="connsiteY2" fmla="*/ 0 h 2721992"/>
                <a:gd name="connsiteX0" fmla="*/ 0 w 4141737"/>
                <a:gd name="connsiteY0" fmla="*/ 2710046 h 2720679"/>
                <a:gd name="connsiteX1" fmla="*/ 4141737 w 4141737"/>
                <a:gd name="connsiteY1" fmla="*/ 0 h 2720679"/>
                <a:gd name="connsiteX2" fmla="*/ 4141737 w 4141737"/>
                <a:gd name="connsiteY2" fmla="*/ 0 h 2720679"/>
                <a:gd name="connsiteX0" fmla="*/ 0 w 4006067"/>
                <a:gd name="connsiteY0" fmla="*/ 0 h 1158532"/>
                <a:gd name="connsiteX1" fmla="*/ 4006067 w 4006067"/>
                <a:gd name="connsiteY1" fmla="*/ 93817 h 1158532"/>
                <a:gd name="connsiteX2" fmla="*/ 4006067 w 4006067"/>
                <a:gd name="connsiteY2" fmla="*/ 93817 h 1158532"/>
                <a:gd name="connsiteX0" fmla="*/ 0 w 4006067"/>
                <a:gd name="connsiteY0" fmla="*/ 0 h 2818057"/>
                <a:gd name="connsiteX1" fmla="*/ 4006067 w 4006067"/>
                <a:gd name="connsiteY1" fmla="*/ 93817 h 2818057"/>
                <a:gd name="connsiteX2" fmla="*/ 4006067 w 4006067"/>
                <a:gd name="connsiteY2" fmla="*/ 93817 h 2818057"/>
                <a:gd name="connsiteX0" fmla="*/ 0 w 4006067"/>
                <a:gd name="connsiteY0" fmla="*/ 0 h 2958713"/>
                <a:gd name="connsiteX1" fmla="*/ 4006067 w 4006067"/>
                <a:gd name="connsiteY1" fmla="*/ 93817 h 2958713"/>
                <a:gd name="connsiteX2" fmla="*/ 4006067 w 4006067"/>
                <a:gd name="connsiteY2" fmla="*/ 93817 h 2958713"/>
                <a:gd name="connsiteX0" fmla="*/ 0 w 4006067"/>
                <a:gd name="connsiteY0" fmla="*/ 0 h 2915335"/>
                <a:gd name="connsiteX1" fmla="*/ 4006067 w 4006067"/>
                <a:gd name="connsiteY1" fmla="*/ 93817 h 2915335"/>
                <a:gd name="connsiteX2" fmla="*/ 4006067 w 4006067"/>
                <a:gd name="connsiteY2" fmla="*/ 93817 h 2915335"/>
                <a:gd name="connsiteX0" fmla="*/ 0 w 4006067"/>
                <a:gd name="connsiteY0" fmla="*/ 0 h 2933909"/>
                <a:gd name="connsiteX1" fmla="*/ 4006067 w 4006067"/>
                <a:gd name="connsiteY1" fmla="*/ 93817 h 2933909"/>
                <a:gd name="connsiteX2" fmla="*/ 4006067 w 4006067"/>
                <a:gd name="connsiteY2" fmla="*/ 93817 h 2933909"/>
                <a:gd name="connsiteX0" fmla="*/ 0 w 2543838"/>
                <a:gd name="connsiteY0" fmla="*/ 2182436 h 4363756"/>
                <a:gd name="connsiteX1" fmla="*/ 2543838 w 2543838"/>
                <a:gd name="connsiteY1" fmla="*/ 0 h 4363756"/>
                <a:gd name="connsiteX2" fmla="*/ 2543838 w 2543838"/>
                <a:gd name="connsiteY2" fmla="*/ 0 h 4363756"/>
                <a:gd name="connsiteX0" fmla="*/ 0 w 2543838"/>
                <a:gd name="connsiteY0" fmla="*/ 2182436 h 2253753"/>
                <a:gd name="connsiteX1" fmla="*/ 2543838 w 2543838"/>
                <a:gd name="connsiteY1" fmla="*/ 0 h 2253753"/>
                <a:gd name="connsiteX2" fmla="*/ 2543838 w 2543838"/>
                <a:gd name="connsiteY2" fmla="*/ 0 h 2253753"/>
                <a:gd name="connsiteX0" fmla="*/ 0 w 2083506"/>
                <a:gd name="connsiteY0" fmla="*/ 2859393 h 2860300"/>
                <a:gd name="connsiteX1" fmla="*/ 2083506 w 2083506"/>
                <a:gd name="connsiteY1" fmla="*/ 0 h 2860300"/>
                <a:gd name="connsiteX2" fmla="*/ 2083506 w 2083506"/>
                <a:gd name="connsiteY2" fmla="*/ 0 h 2860300"/>
                <a:gd name="connsiteX0" fmla="*/ 0 w 2083506"/>
                <a:gd name="connsiteY0" fmla="*/ 2859393 h 2859393"/>
                <a:gd name="connsiteX1" fmla="*/ 2083506 w 2083506"/>
                <a:gd name="connsiteY1" fmla="*/ 0 h 2859393"/>
                <a:gd name="connsiteX2" fmla="*/ 2083506 w 2083506"/>
                <a:gd name="connsiteY2" fmla="*/ 0 h 2859393"/>
                <a:gd name="connsiteX0" fmla="*/ 0 w 2083506"/>
                <a:gd name="connsiteY0" fmla="*/ 2859393 h 2862514"/>
                <a:gd name="connsiteX1" fmla="*/ 2083506 w 2083506"/>
                <a:gd name="connsiteY1" fmla="*/ 0 h 2862514"/>
                <a:gd name="connsiteX2" fmla="*/ 2083506 w 2083506"/>
                <a:gd name="connsiteY2" fmla="*/ 0 h 2862514"/>
                <a:gd name="connsiteX0" fmla="*/ 0 w 2083506"/>
                <a:gd name="connsiteY0" fmla="*/ 2859393 h 2859562"/>
                <a:gd name="connsiteX1" fmla="*/ 2083506 w 2083506"/>
                <a:gd name="connsiteY1" fmla="*/ 0 h 2859562"/>
                <a:gd name="connsiteX2" fmla="*/ 2083506 w 2083506"/>
                <a:gd name="connsiteY2" fmla="*/ 0 h 2859562"/>
                <a:gd name="connsiteX0" fmla="*/ 0 w 2083506"/>
                <a:gd name="connsiteY0" fmla="*/ 2859393 h 2859562"/>
                <a:gd name="connsiteX1" fmla="*/ 2083506 w 2083506"/>
                <a:gd name="connsiteY1" fmla="*/ 0 h 2859562"/>
                <a:gd name="connsiteX2" fmla="*/ 829441 w 2083506"/>
                <a:gd name="connsiteY2" fmla="*/ 1015437 h 2859562"/>
                <a:gd name="connsiteX0" fmla="*/ 0 w 1438703"/>
                <a:gd name="connsiteY0" fmla="*/ 1843956 h 2304521"/>
                <a:gd name="connsiteX1" fmla="*/ 1438703 w 1438703"/>
                <a:gd name="connsiteY1" fmla="*/ 619416 h 2304521"/>
                <a:gd name="connsiteX2" fmla="*/ 829441 w 1438703"/>
                <a:gd name="connsiteY2" fmla="*/ 0 h 2304521"/>
                <a:gd name="connsiteX0" fmla="*/ 0 w 2515066"/>
                <a:gd name="connsiteY0" fmla="*/ 2585225 h 3045788"/>
                <a:gd name="connsiteX1" fmla="*/ 1438703 w 2515066"/>
                <a:gd name="connsiteY1" fmla="*/ 1360685 h 3045788"/>
                <a:gd name="connsiteX2" fmla="*/ 2515066 w 2515066"/>
                <a:gd name="connsiteY2" fmla="*/ 0 h 3045788"/>
                <a:gd name="connsiteX0" fmla="*/ 0 w 2515066"/>
                <a:gd name="connsiteY0" fmla="*/ 2585225 h 3432813"/>
                <a:gd name="connsiteX1" fmla="*/ 1018988 w 2515066"/>
                <a:gd name="connsiteY1" fmla="*/ 1993641 h 3432813"/>
                <a:gd name="connsiteX2" fmla="*/ 2515066 w 2515066"/>
                <a:gd name="connsiteY2" fmla="*/ 0 h 3432813"/>
                <a:gd name="connsiteX0" fmla="*/ 0 w 2515066"/>
                <a:gd name="connsiteY0" fmla="*/ 2585225 h 3432813"/>
                <a:gd name="connsiteX1" fmla="*/ 1018988 w 2515066"/>
                <a:gd name="connsiteY1" fmla="*/ 1993641 h 3432813"/>
                <a:gd name="connsiteX2" fmla="*/ 2515066 w 2515066"/>
                <a:gd name="connsiteY2" fmla="*/ 0 h 3432813"/>
                <a:gd name="connsiteX0" fmla="*/ 0 w 2515066"/>
                <a:gd name="connsiteY0" fmla="*/ 2585225 h 2585383"/>
                <a:gd name="connsiteX1" fmla="*/ 1018988 w 2515066"/>
                <a:gd name="connsiteY1" fmla="*/ 1993641 h 2585383"/>
                <a:gd name="connsiteX2" fmla="*/ 2515066 w 2515066"/>
                <a:gd name="connsiteY2" fmla="*/ 0 h 2585383"/>
                <a:gd name="connsiteX0" fmla="*/ 0 w 2515066"/>
                <a:gd name="connsiteY0" fmla="*/ 2585225 h 2585404"/>
                <a:gd name="connsiteX1" fmla="*/ 1018988 w 2515066"/>
                <a:gd name="connsiteY1" fmla="*/ 1993641 h 2585404"/>
                <a:gd name="connsiteX2" fmla="*/ 2515066 w 2515066"/>
                <a:gd name="connsiteY2" fmla="*/ 0 h 2585404"/>
                <a:gd name="connsiteX0" fmla="*/ 0 w 2694459"/>
                <a:gd name="connsiteY0" fmla="*/ 2791698 h 2791875"/>
                <a:gd name="connsiteX1" fmla="*/ 1018988 w 2694459"/>
                <a:gd name="connsiteY1" fmla="*/ 2200114 h 2791875"/>
                <a:gd name="connsiteX2" fmla="*/ 2694459 w 2694459"/>
                <a:gd name="connsiteY2" fmla="*/ 0 h 2791875"/>
                <a:gd name="connsiteX0" fmla="*/ 0 w 2694459"/>
                <a:gd name="connsiteY0" fmla="*/ 2791698 h 2813863"/>
                <a:gd name="connsiteX1" fmla="*/ 810824 w 2694459"/>
                <a:gd name="connsiteY1" fmla="*/ 2393047 h 2813863"/>
                <a:gd name="connsiteX2" fmla="*/ 2694459 w 2694459"/>
                <a:gd name="connsiteY2" fmla="*/ 0 h 2813863"/>
                <a:gd name="connsiteX0" fmla="*/ 0 w 2694459"/>
                <a:gd name="connsiteY0" fmla="*/ 2791698 h 2813115"/>
                <a:gd name="connsiteX1" fmla="*/ 838749 w 2694459"/>
                <a:gd name="connsiteY1" fmla="*/ 2390509 h 2813115"/>
                <a:gd name="connsiteX2" fmla="*/ 2694459 w 2694459"/>
                <a:gd name="connsiteY2" fmla="*/ 0 h 2813115"/>
                <a:gd name="connsiteX0" fmla="*/ 0 w 2789232"/>
                <a:gd name="connsiteY0" fmla="*/ 2507376 h 2528793"/>
                <a:gd name="connsiteX1" fmla="*/ 838749 w 2789232"/>
                <a:gd name="connsiteY1" fmla="*/ 2106187 h 2528793"/>
                <a:gd name="connsiteX2" fmla="*/ 2789232 w 2789232"/>
                <a:gd name="connsiteY2" fmla="*/ 0 h 2528793"/>
                <a:gd name="connsiteX0" fmla="*/ 0 w 2623378"/>
                <a:gd name="connsiteY0" fmla="*/ 2158744 h 2180161"/>
                <a:gd name="connsiteX1" fmla="*/ 838749 w 2623378"/>
                <a:gd name="connsiteY1" fmla="*/ 1757555 h 2180161"/>
                <a:gd name="connsiteX2" fmla="*/ 2623378 w 2623378"/>
                <a:gd name="connsiteY2" fmla="*/ 0 h 2180161"/>
                <a:gd name="connsiteX0" fmla="*/ 0 w 2630147"/>
                <a:gd name="connsiteY0" fmla="*/ 2175667 h 2197084"/>
                <a:gd name="connsiteX1" fmla="*/ 838749 w 2630147"/>
                <a:gd name="connsiteY1" fmla="*/ 1774478 h 2197084"/>
                <a:gd name="connsiteX2" fmla="*/ 2630147 w 2630147"/>
                <a:gd name="connsiteY2" fmla="*/ 0 h 2197084"/>
                <a:gd name="connsiteX0" fmla="*/ 0 w 2630147"/>
                <a:gd name="connsiteY0" fmla="*/ 2175667 h 2176137"/>
                <a:gd name="connsiteX1" fmla="*/ 838749 w 2630147"/>
                <a:gd name="connsiteY1" fmla="*/ 1774478 h 2176137"/>
                <a:gd name="connsiteX2" fmla="*/ 2630147 w 2630147"/>
                <a:gd name="connsiteY2" fmla="*/ 0 h 2176137"/>
                <a:gd name="connsiteX0" fmla="*/ 0 w 2630147"/>
                <a:gd name="connsiteY0" fmla="*/ 2175667 h 2178022"/>
                <a:gd name="connsiteX1" fmla="*/ 838749 w 2630147"/>
                <a:gd name="connsiteY1" fmla="*/ 1774478 h 2178022"/>
                <a:gd name="connsiteX2" fmla="*/ 2630147 w 2630147"/>
                <a:gd name="connsiteY2" fmla="*/ 0 h 2178022"/>
                <a:gd name="connsiteX0" fmla="*/ 0 w 2630147"/>
                <a:gd name="connsiteY0" fmla="*/ 2175667 h 2175705"/>
                <a:gd name="connsiteX1" fmla="*/ 838749 w 2630147"/>
                <a:gd name="connsiteY1" fmla="*/ 1774478 h 2175705"/>
                <a:gd name="connsiteX2" fmla="*/ 2630147 w 2630147"/>
                <a:gd name="connsiteY2" fmla="*/ 0 h 2175705"/>
                <a:gd name="connsiteX0" fmla="*/ 0 w 2630147"/>
                <a:gd name="connsiteY0" fmla="*/ 2175667 h 2175700"/>
                <a:gd name="connsiteX1" fmla="*/ 838749 w 2630147"/>
                <a:gd name="connsiteY1" fmla="*/ 1774478 h 2175700"/>
                <a:gd name="connsiteX2" fmla="*/ 2630147 w 2630147"/>
                <a:gd name="connsiteY2" fmla="*/ 0 h 2175700"/>
                <a:gd name="connsiteX0" fmla="*/ 0 w 2630147"/>
                <a:gd name="connsiteY0" fmla="*/ 2175667 h 2175734"/>
                <a:gd name="connsiteX1" fmla="*/ 838749 w 2630147"/>
                <a:gd name="connsiteY1" fmla="*/ 1774478 h 2175734"/>
                <a:gd name="connsiteX2" fmla="*/ 2630147 w 2630147"/>
                <a:gd name="connsiteY2" fmla="*/ 0 h 2175734"/>
                <a:gd name="connsiteX0" fmla="*/ 0 w 2630147"/>
                <a:gd name="connsiteY0" fmla="*/ 2175667 h 2175667"/>
                <a:gd name="connsiteX1" fmla="*/ 838749 w 2630147"/>
                <a:gd name="connsiteY1" fmla="*/ 1774478 h 2175667"/>
                <a:gd name="connsiteX2" fmla="*/ 2630147 w 2630147"/>
                <a:gd name="connsiteY2" fmla="*/ 0 h 2175667"/>
                <a:gd name="connsiteX0" fmla="*/ 0 w 2626762"/>
                <a:gd name="connsiteY0" fmla="*/ 2195976 h 2195976"/>
                <a:gd name="connsiteX1" fmla="*/ 835364 w 2626762"/>
                <a:gd name="connsiteY1" fmla="*/ 1774478 h 2195976"/>
                <a:gd name="connsiteX2" fmla="*/ 2626762 w 2626762"/>
                <a:gd name="connsiteY2" fmla="*/ 0 h 2195976"/>
                <a:gd name="connsiteX0" fmla="*/ 0 w 2626762"/>
                <a:gd name="connsiteY0" fmla="*/ 2192592 h 2192592"/>
                <a:gd name="connsiteX1" fmla="*/ 835364 w 2626762"/>
                <a:gd name="connsiteY1" fmla="*/ 177447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35364 w 2626762"/>
                <a:gd name="connsiteY1" fmla="*/ 177447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35364 w 2626762"/>
                <a:gd name="connsiteY1" fmla="*/ 177447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35364 w 2626762"/>
                <a:gd name="connsiteY1" fmla="*/ 177447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35364 w 2626762"/>
                <a:gd name="connsiteY1" fmla="*/ 177447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35364 w 2626762"/>
                <a:gd name="connsiteY1" fmla="*/ 177447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784592 w 2626762"/>
                <a:gd name="connsiteY1" fmla="*/ 1870945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45518 w 2626762"/>
                <a:gd name="connsiteY1" fmla="*/ 173893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45518 w 2626762"/>
                <a:gd name="connsiteY1" fmla="*/ 173893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60750 w 2626762"/>
                <a:gd name="connsiteY1" fmla="*/ 1733861 h 2192592"/>
                <a:gd name="connsiteX2" fmla="*/ 2626762 w 2626762"/>
                <a:gd name="connsiteY2" fmla="*/ 0 h 2192592"/>
                <a:gd name="connsiteX0" fmla="*/ 0 w 2581067"/>
                <a:gd name="connsiteY0" fmla="*/ 1791494 h 1791494"/>
                <a:gd name="connsiteX1" fmla="*/ 860750 w 2581067"/>
                <a:gd name="connsiteY1" fmla="*/ 1332763 h 1791494"/>
                <a:gd name="connsiteX2" fmla="*/ 2581067 w 2581067"/>
                <a:gd name="connsiteY2" fmla="*/ 0 h 1791494"/>
                <a:gd name="connsiteX0" fmla="*/ 0 w 2581067"/>
                <a:gd name="connsiteY0" fmla="*/ 1791494 h 1791494"/>
                <a:gd name="connsiteX1" fmla="*/ 718588 w 2581067"/>
                <a:gd name="connsiteY1" fmla="*/ 1482541 h 1791494"/>
                <a:gd name="connsiteX2" fmla="*/ 2581067 w 2581067"/>
                <a:gd name="connsiteY2" fmla="*/ 0 h 1791494"/>
                <a:gd name="connsiteX0" fmla="*/ 0 w 3136172"/>
                <a:gd name="connsiteY0" fmla="*/ 2360138 h 2366241"/>
                <a:gd name="connsiteX1" fmla="*/ 718588 w 3136172"/>
                <a:gd name="connsiteY1" fmla="*/ 2051185 h 2366241"/>
                <a:gd name="connsiteX2" fmla="*/ 3136172 w 3136172"/>
                <a:gd name="connsiteY2" fmla="*/ 0 h 2366241"/>
                <a:gd name="connsiteX0" fmla="*/ 0 w 3136172"/>
                <a:gd name="connsiteY0" fmla="*/ 2360138 h 2366239"/>
                <a:gd name="connsiteX1" fmla="*/ 718588 w 3136172"/>
                <a:gd name="connsiteY1" fmla="*/ 2051185 h 2366239"/>
                <a:gd name="connsiteX2" fmla="*/ 3136172 w 3136172"/>
                <a:gd name="connsiteY2" fmla="*/ 0 h 2366239"/>
                <a:gd name="connsiteX0" fmla="*/ 0 w 3136172"/>
                <a:gd name="connsiteY0" fmla="*/ 2360138 h 2366241"/>
                <a:gd name="connsiteX1" fmla="*/ 718588 w 3136172"/>
                <a:gd name="connsiteY1" fmla="*/ 2051185 h 2366241"/>
                <a:gd name="connsiteX2" fmla="*/ 3136172 w 3136172"/>
                <a:gd name="connsiteY2" fmla="*/ 0 h 2366241"/>
                <a:gd name="connsiteX0" fmla="*/ 0 w 3136172"/>
                <a:gd name="connsiteY0" fmla="*/ 2360138 h 2366239"/>
                <a:gd name="connsiteX1" fmla="*/ 718588 w 3136172"/>
                <a:gd name="connsiteY1" fmla="*/ 2051185 h 2366239"/>
                <a:gd name="connsiteX2" fmla="*/ 3136172 w 3136172"/>
                <a:gd name="connsiteY2" fmla="*/ 0 h 2366239"/>
                <a:gd name="connsiteX0" fmla="*/ 0 w 3136172"/>
                <a:gd name="connsiteY0" fmla="*/ 2360138 h 2366241"/>
                <a:gd name="connsiteX1" fmla="*/ 718588 w 3136172"/>
                <a:gd name="connsiteY1" fmla="*/ 2051185 h 2366241"/>
                <a:gd name="connsiteX2" fmla="*/ 3136172 w 3136172"/>
                <a:gd name="connsiteY2" fmla="*/ 0 h 2366241"/>
                <a:gd name="connsiteX0" fmla="*/ 0 w 3136172"/>
                <a:gd name="connsiteY0" fmla="*/ 2360138 h 2369885"/>
                <a:gd name="connsiteX1" fmla="*/ 718588 w 3136172"/>
                <a:gd name="connsiteY1" fmla="*/ 2051185 h 2369885"/>
                <a:gd name="connsiteX2" fmla="*/ 3136172 w 3136172"/>
                <a:gd name="connsiteY2" fmla="*/ 0 h 2369885"/>
                <a:gd name="connsiteX0" fmla="*/ 0 w 3136172"/>
                <a:gd name="connsiteY0" fmla="*/ 2360138 h 2371116"/>
                <a:gd name="connsiteX1" fmla="*/ 718588 w 3136172"/>
                <a:gd name="connsiteY1" fmla="*/ 2051185 h 2371116"/>
                <a:gd name="connsiteX2" fmla="*/ 3136172 w 3136172"/>
                <a:gd name="connsiteY2" fmla="*/ 0 h 2371116"/>
                <a:gd name="connsiteX0" fmla="*/ 0 w 3136172"/>
                <a:gd name="connsiteY0" fmla="*/ 2360138 h 2360138"/>
                <a:gd name="connsiteX1" fmla="*/ 718588 w 3136172"/>
                <a:gd name="connsiteY1" fmla="*/ 2051185 h 2360138"/>
                <a:gd name="connsiteX2" fmla="*/ 3136172 w 3136172"/>
                <a:gd name="connsiteY2" fmla="*/ 0 h 2360138"/>
                <a:gd name="connsiteX0" fmla="*/ 0 w 3136172"/>
                <a:gd name="connsiteY0" fmla="*/ 2360138 h 2360138"/>
                <a:gd name="connsiteX1" fmla="*/ 718588 w 3136172"/>
                <a:gd name="connsiteY1" fmla="*/ 2051185 h 2360138"/>
                <a:gd name="connsiteX2" fmla="*/ 3136172 w 3136172"/>
                <a:gd name="connsiteY2" fmla="*/ 0 h 236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36172" h="2360138">
                  <a:moveTo>
                    <a:pt x="0" y="2360138"/>
                  </a:moveTo>
                  <a:cubicBezTo>
                    <a:pt x="274333" y="2356717"/>
                    <a:pt x="480789" y="2252019"/>
                    <a:pt x="718588" y="2051185"/>
                  </a:cubicBezTo>
                  <a:cubicBezTo>
                    <a:pt x="1223965" y="1624367"/>
                    <a:pt x="716329" y="2052031"/>
                    <a:pt x="3136172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10230805" y="1435198"/>
              <a:ext cx="1961195" cy="1475905"/>
            </a:xfrm>
            <a:custGeom>
              <a:avLst/>
              <a:gdLst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702350"/>
                <a:gd name="connsiteX1" fmla="*/ 7498080 w 7498080"/>
                <a:gd name="connsiteY1" fmla="*/ 0 h 2702350"/>
                <a:gd name="connsiteX2" fmla="*/ 7498080 w 7498080"/>
                <a:gd name="connsiteY2" fmla="*/ 0 h 2702350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21992"/>
                <a:gd name="connsiteX1" fmla="*/ 4141737 w 4141737"/>
                <a:gd name="connsiteY1" fmla="*/ 0 h 2721992"/>
                <a:gd name="connsiteX2" fmla="*/ 4141737 w 4141737"/>
                <a:gd name="connsiteY2" fmla="*/ 0 h 2721992"/>
                <a:gd name="connsiteX0" fmla="*/ 0 w 4141737"/>
                <a:gd name="connsiteY0" fmla="*/ 2710046 h 2720679"/>
                <a:gd name="connsiteX1" fmla="*/ 4141737 w 4141737"/>
                <a:gd name="connsiteY1" fmla="*/ 0 h 2720679"/>
                <a:gd name="connsiteX2" fmla="*/ 4141737 w 4141737"/>
                <a:gd name="connsiteY2" fmla="*/ 0 h 2720679"/>
                <a:gd name="connsiteX0" fmla="*/ 0 w 4006067"/>
                <a:gd name="connsiteY0" fmla="*/ 0 h 1158532"/>
                <a:gd name="connsiteX1" fmla="*/ 4006067 w 4006067"/>
                <a:gd name="connsiteY1" fmla="*/ 93817 h 1158532"/>
                <a:gd name="connsiteX2" fmla="*/ 4006067 w 4006067"/>
                <a:gd name="connsiteY2" fmla="*/ 93817 h 1158532"/>
                <a:gd name="connsiteX0" fmla="*/ 0 w 4006067"/>
                <a:gd name="connsiteY0" fmla="*/ 0 h 2818057"/>
                <a:gd name="connsiteX1" fmla="*/ 4006067 w 4006067"/>
                <a:gd name="connsiteY1" fmla="*/ 93817 h 2818057"/>
                <a:gd name="connsiteX2" fmla="*/ 4006067 w 4006067"/>
                <a:gd name="connsiteY2" fmla="*/ 93817 h 2818057"/>
                <a:gd name="connsiteX0" fmla="*/ 0 w 4006067"/>
                <a:gd name="connsiteY0" fmla="*/ 0 h 2958713"/>
                <a:gd name="connsiteX1" fmla="*/ 4006067 w 4006067"/>
                <a:gd name="connsiteY1" fmla="*/ 93817 h 2958713"/>
                <a:gd name="connsiteX2" fmla="*/ 4006067 w 4006067"/>
                <a:gd name="connsiteY2" fmla="*/ 93817 h 2958713"/>
                <a:gd name="connsiteX0" fmla="*/ 0 w 4006067"/>
                <a:gd name="connsiteY0" fmla="*/ 0 h 2915335"/>
                <a:gd name="connsiteX1" fmla="*/ 4006067 w 4006067"/>
                <a:gd name="connsiteY1" fmla="*/ 93817 h 2915335"/>
                <a:gd name="connsiteX2" fmla="*/ 4006067 w 4006067"/>
                <a:gd name="connsiteY2" fmla="*/ 93817 h 2915335"/>
                <a:gd name="connsiteX0" fmla="*/ 0 w 4006067"/>
                <a:gd name="connsiteY0" fmla="*/ 0 h 2933909"/>
                <a:gd name="connsiteX1" fmla="*/ 4006067 w 4006067"/>
                <a:gd name="connsiteY1" fmla="*/ 93817 h 2933909"/>
                <a:gd name="connsiteX2" fmla="*/ 4006067 w 4006067"/>
                <a:gd name="connsiteY2" fmla="*/ 93817 h 2933909"/>
                <a:gd name="connsiteX0" fmla="*/ 0 w 2543838"/>
                <a:gd name="connsiteY0" fmla="*/ 2182436 h 4363756"/>
                <a:gd name="connsiteX1" fmla="*/ 2543838 w 2543838"/>
                <a:gd name="connsiteY1" fmla="*/ 0 h 4363756"/>
                <a:gd name="connsiteX2" fmla="*/ 2543838 w 2543838"/>
                <a:gd name="connsiteY2" fmla="*/ 0 h 4363756"/>
                <a:gd name="connsiteX0" fmla="*/ 0 w 2543838"/>
                <a:gd name="connsiteY0" fmla="*/ 2182436 h 2253753"/>
                <a:gd name="connsiteX1" fmla="*/ 2543838 w 2543838"/>
                <a:gd name="connsiteY1" fmla="*/ 0 h 2253753"/>
                <a:gd name="connsiteX2" fmla="*/ 2543838 w 2543838"/>
                <a:gd name="connsiteY2" fmla="*/ 0 h 2253753"/>
                <a:gd name="connsiteX0" fmla="*/ 0 w 2083506"/>
                <a:gd name="connsiteY0" fmla="*/ 2859393 h 2860300"/>
                <a:gd name="connsiteX1" fmla="*/ 2083506 w 2083506"/>
                <a:gd name="connsiteY1" fmla="*/ 0 h 2860300"/>
                <a:gd name="connsiteX2" fmla="*/ 2083506 w 2083506"/>
                <a:gd name="connsiteY2" fmla="*/ 0 h 2860300"/>
                <a:gd name="connsiteX0" fmla="*/ 0 w 2083506"/>
                <a:gd name="connsiteY0" fmla="*/ 2859393 h 2859393"/>
                <a:gd name="connsiteX1" fmla="*/ 2083506 w 2083506"/>
                <a:gd name="connsiteY1" fmla="*/ 0 h 2859393"/>
                <a:gd name="connsiteX2" fmla="*/ 2083506 w 2083506"/>
                <a:gd name="connsiteY2" fmla="*/ 0 h 2859393"/>
                <a:gd name="connsiteX0" fmla="*/ 0 w 2083506"/>
                <a:gd name="connsiteY0" fmla="*/ 2859393 h 2862514"/>
                <a:gd name="connsiteX1" fmla="*/ 2083506 w 2083506"/>
                <a:gd name="connsiteY1" fmla="*/ 0 h 2862514"/>
                <a:gd name="connsiteX2" fmla="*/ 2083506 w 2083506"/>
                <a:gd name="connsiteY2" fmla="*/ 0 h 2862514"/>
                <a:gd name="connsiteX0" fmla="*/ 0 w 2083506"/>
                <a:gd name="connsiteY0" fmla="*/ 2859393 h 2859562"/>
                <a:gd name="connsiteX1" fmla="*/ 2083506 w 2083506"/>
                <a:gd name="connsiteY1" fmla="*/ 0 h 2859562"/>
                <a:gd name="connsiteX2" fmla="*/ 2083506 w 2083506"/>
                <a:gd name="connsiteY2" fmla="*/ 0 h 2859562"/>
                <a:gd name="connsiteX0" fmla="*/ 0 w 2083506"/>
                <a:gd name="connsiteY0" fmla="*/ 2859393 h 2859562"/>
                <a:gd name="connsiteX1" fmla="*/ 2083506 w 2083506"/>
                <a:gd name="connsiteY1" fmla="*/ 0 h 2859562"/>
                <a:gd name="connsiteX2" fmla="*/ 829441 w 2083506"/>
                <a:gd name="connsiteY2" fmla="*/ 1015437 h 2859562"/>
                <a:gd name="connsiteX0" fmla="*/ 0 w 1438703"/>
                <a:gd name="connsiteY0" fmla="*/ 1843956 h 2304521"/>
                <a:gd name="connsiteX1" fmla="*/ 1438703 w 1438703"/>
                <a:gd name="connsiteY1" fmla="*/ 619416 h 2304521"/>
                <a:gd name="connsiteX2" fmla="*/ 829441 w 1438703"/>
                <a:gd name="connsiteY2" fmla="*/ 0 h 2304521"/>
                <a:gd name="connsiteX0" fmla="*/ 0 w 2515066"/>
                <a:gd name="connsiteY0" fmla="*/ 2585225 h 3045788"/>
                <a:gd name="connsiteX1" fmla="*/ 1438703 w 2515066"/>
                <a:gd name="connsiteY1" fmla="*/ 1360685 h 3045788"/>
                <a:gd name="connsiteX2" fmla="*/ 2515066 w 2515066"/>
                <a:gd name="connsiteY2" fmla="*/ 0 h 3045788"/>
                <a:gd name="connsiteX0" fmla="*/ 0 w 2515066"/>
                <a:gd name="connsiteY0" fmla="*/ 2585225 h 3432813"/>
                <a:gd name="connsiteX1" fmla="*/ 1018988 w 2515066"/>
                <a:gd name="connsiteY1" fmla="*/ 1993641 h 3432813"/>
                <a:gd name="connsiteX2" fmla="*/ 2515066 w 2515066"/>
                <a:gd name="connsiteY2" fmla="*/ 0 h 3432813"/>
                <a:gd name="connsiteX0" fmla="*/ 0 w 2515066"/>
                <a:gd name="connsiteY0" fmla="*/ 2585225 h 3432813"/>
                <a:gd name="connsiteX1" fmla="*/ 1018988 w 2515066"/>
                <a:gd name="connsiteY1" fmla="*/ 1993641 h 3432813"/>
                <a:gd name="connsiteX2" fmla="*/ 2515066 w 2515066"/>
                <a:gd name="connsiteY2" fmla="*/ 0 h 3432813"/>
                <a:gd name="connsiteX0" fmla="*/ 0 w 2515066"/>
                <a:gd name="connsiteY0" fmla="*/ 2585225 h 2585383"/>
                <a:gd name="connsiteX1" fmla="*/ 1018988 w 2515066"/>
                <a:gd name="connsiteY1" fmla="*/ 1993641 h 2585383"/>
                <a:gd name="connsiteX2" fmla="*/ 2515066 w 2515066"/>
                <a:gd name="connsiteY2" fmla="*/ 0 h 2585383"/>
                <a:gd name="connsiteX0" fmla="*/ 0 w 2515066"/>
                <a:gd name="connsiteY0" fmla="*/ 2585225 h 2585404"/>
                <a:gd name="connsiteX1" fmla="*/ 1018988 w 2515066"/>
                <a:gd name="connsiteY1" fmla="*/ 1993641 h 2585404"/>
                <a:gd name="connsiteX2" fmla="*/ 2515066 w 2515066"/>
                <a:gd name="connsiteY2" fmla="*/ 0 h 2585404"/>
                <a:gd name="connsiteX0" fmla="*/ 0 w 2694459"/>
                <a:gd name="connsiteY0" fmla="*/ 2791698 h 2791875"/>
                <a:gd name="connsiteX1" fmla="*/ 1018988 w 2694459"/>
                <a:gd name="connsiteY1" fmla="*/ 2200114 h 2791875"/>
                <a:gd name="connsiteX2" fmla="*/ 2694459 w 2694459"/>
                <a:gd name="connsiteY2" fmla="*/ 0 h 2791875"/>
                <a:gd name="connsiteX0" fmla="*/ 0 w 2694459"/>
                <a:gd name="connsiteY0" fmla="*/ 2791698 h 2813863"/>
                <a:gd name="connsiteX1" fmla="*/ 810824 w 2694459"/>
                <a:gd name="connsiteY1" fmla="*/ 2393047 h 2813863"/>
                <a:gd name="connsiteX2" fmla="*/ 2694459 w 2694459"/>
                <a:gd name="connsiteY2" fmla="*/ 0 h 2813863"/>
                <a:gd name="connsiteX0" fmla="*/ 0 w 2694459"/>
                <a:gd name="connsiteY0" fmla="*/ 2791698 h 2813115"/>
                <a:gd name="connsiteX1" fmla="*/ 838749 w 2694459"/>
                <a:gd name="connsiteY1" fmla="*/ 2390509 h 2813115"/>
                <a:gd name="connsiteX2" fmla="*/ 2694459 w 2694459"/>
                <a:gd name="connsiteY2" fmla="*/ 0 h 2813115"/>
                <a:gd name="connsiteX0" fmla="*/ 0 w 2789232"/>
                <a:gd name="connsiteY0" fmla="*/ 2507376 h 2528793"/>
                <a:gd name="connsiteX1" fmla="*/ 838749 w 2789232"/>
                <a:gd name="connsiteY1" fmla="*/ 2106187 h 2528793"/>
                <a:gd name="connsiteX2" fmla="*/ 2789232 w 2789232"/>
                <a:gd name="connsiteY2" fmla="*/ 0 h 2528793"/>
                <a:gd name="connsiteX0" fmla="*/ 0 w 2623378"/>
                <a:gd name="connsiteY0" fmla="*/ 2158744 h 2180161"/>
                <a:gd name="connsiteX1" fmla="*/ 838749 w 2623378"/>
                <a:gd name="connsiteY1" fmla="*/ 1757555 h 2180161"/>
                <a:gd name="connsiteX2" fmla="*/ 2623378 w 2623378"/>
                <a:gd name="connsiteY2" fmla="*/ 0 h 2180161"/>
                <a:gd name="connsiteX0" fmla="*/ 0 w 2630147"/>
                <a:gd name="connsiteY0" fmla="*/ 2175667 h 2197084"/>
                <a:gd name="connsiteX1" fmla="*/ 838749 w 2630147"/>
                <a:gd name="connsiteY1" fmla="*/ 1774478 h 2197084"/>
                <a:gd name="connsiteX2" fmla="*/ 2630147 w 2630147"/>
                <a:gd name="connsiteY2" fmla="*/ 0 h 2197084"/>
                <a:gd name="connsiteX0" fmla="*/ 0 w 2630147"/>
                <a:gd name="connsiteY0" fmla="*/ 2175667 h 2176137"/>
                <a:gd name="connsiteX1" fmla="*/ 838749 w 2630147"/>
                <a:gd name="connsiteY1" fmla="*/ 1774478 h 2176137"/>
                <a:gd name="connsiteX2" fmla="*/ 2630147 w 2630147"/>
                <a:gd name="connsiteY2" fmla="*/ 0 h 2176137"/>
                <a:gd name="connsiteX0" fmla="*/ 0 w 2630147"/>
                <a:gd name="connsiteY0" fmla="*/ 2175667 h 2178022"/>
                <a:gd name="connsiteX1" fmla="*/ 838749 w 2630147"/>
                <a:gd name="connsiteY1" fmla="*/ 1774478 h 2178022"/>
                <a:gd name="connsiteX2" fmla="*/ 2630147 w 2630147"/>
                <a:gd name="connsiteY2" fmla="*/ 0 h 2178022"/>
                <a:gd name="connsiteX0" fmla="*/ 0 w 2630147"/>
                <a:gd name="connsiteY0" fmla="*/ 2175667 h 2175705"/>
                <a:gd name="connsiteX1" fmla="*/ 838749 w 2630147"/>
                <a:gd name="connsiteY1" fmla="*/ 1774478 h 2175705"/>
                <a:gd name="connsiteX2" fmla="*/ 2630147 w 2630147"/>
                <a:gd name="connsiteY2" fmla="*/ 0 h 2175705"/>
                <a:gd name="connsiteX0" fmla="*/ 0 w 2630147"/>
                <a:gd name="connsiteY0" fmla="*/ 2175667 h 2175700"/>
                <a:gd name="connsiteX1" fmla="*/ 838749 w 2630147"/>
                <a:gd name="connsiteY1" fmla="*/ 1774478 h 2175700"/>
                <a:gd name="connsiteX2" fmla="*/ 2630147 w 2630147"/>
                <a:gd name="connsiteY2" fmla="*/ 0 h 2175700"/>
                <a:gd name="connsiteX0" fmla="*/ 0 w 2630147"/>
                <a:gd name="connsiteY0" fmla="*/ 2175667 h 2175734"/>
                <a:gd name="connsiteX1" fmla="*/ 838749 w 2630147"/>
                <a:gd name="connsiteY1" fmla="*/ 1774478 h 2175734"/>
                <a:gd name="connsiteX2" fmla="*/ 2630147 w 2630147"/>
                <a:gd name="connsiteY2" fmla="*/ 0 h 2175734"/>
                <a:gd name="connsiteX0" fmla="*/ 0 w 2630147"/>
                <a:gd name="connsiteY0" fmla="*/ 2175667 h 2175667"/>
                <a:gd name="connsiteX1" fmla="*/ 838749 w 2630147"/>
                <a:gd name="connsiteY1" fmla="*/ 1774478 h 2175667"/>
                <a:gd name="connsiteX2" fmla="*/ 2630147 w 2630147"/>
                <a:gd name="connsiteY2" fmla="*/ 0 h 2175667"/>
                <a:gd name="connsiteX0" fmla="*/ 0 w 2626762"/>
                <a:gd name="connsiteY0" fmla="*/ 2195976 h 2195976"/>
                <a:gd name="connsiteX1" fmla="*/ 835364 w 2626762"/>
                <a:gd name="connsiteY1" fmla="*/ 1774478 h 2195976"/>
                <a:gd name="connsiteX2" fmla="*/ 2626762 w 2626762"/>
                <a:gd name="connsiteY2" fmla="*/ 0 h 2195976"/>
                <a:gd name="connsiteX0" fmla="*/ 0 w 2626762"/>
                <a:gd name="connsiteY0" fmla="*/ 2192592 h 2192592"/>
                <a:gd name="connsiteX1" fmla="*/ 835364 w 2626762"/>
                <a:gd name="connsiteY1" fmla="*/ 177447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35364 w 2626762"/>
                <a:gd name="connsiteY1" fmla="*/ 177447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35364 w 2626762"/>
                <a:gd name="connsiteY1" fmla="*/ 177447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35364 w 2626762"/>
                <a:gd name="connsiteY1" fmla="*/ 177447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35364 w 2626762"/>
                <a:gd name="connsiteY1" fmla="*/ 177447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35364 w 2626762"/>
                <a:gd name="connsiteY1" fmla="*/ 177447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784592 w 2626762"/>
                <a:gd name="connsiteY1" fmla="*/ 1870945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45518 w 2626762"/>
                <a:gd name="connsiteY1" fmla="*/ 173893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45518 w 2626762"/>
                <a:gd name="connsiteY1" fmla="*/ 173893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60750 w 2626762"/>
                <a:gd name="connsiteY1" fmla="*/ 1733861 h 2192592"/>
                <a:gd name="connsiteX2" fmla="*/ 2626762 w 2626762"/>
                <a:gd name="connsiteY2" fmla="*/ 0 h 2192592"/>
                <a:gd name="connsiteX0" fmla="*/ 0 w 2581067"/>
                <a:gd name="connsiteY0" fmla="*/ 1791494 h 1791494"/>
                <a:gd name="connsiteX1" fmla="*/ 860750 w 2581067"/>
                <a:gd name="connsiteY1" fmla="*/ 1332763 h 1791494"/>
                <a:gd name="connsiteX2" fmla="*/ 2581067 w 2581067"/>
                <a:gd name="connsiteY2" fmla="*/ 0 h 1791494"/>
                <a:gd name="connsiteX0" fmla="*/ 0 w 2581067"/>
                <a:gd name="connsiteY0" fmla="*/ 1791494 h 1791494"/>
                <a:gd name="connsiteX1" fmla="*/ 718588 w 2581067"/>
                <a:gd name="connsiteY1" fmla="*/ 1482541 h 1791494"/>
                <a:gd name="connsiteX2" fmla="*/ 2581067 w 2581067"/>
                <a:gd name="connsiteY2" fmla="*/ 0 h 1791494"/>
                <a:gd name="connsiteX0" fmla="*/ 0 w 3136172"/>
                <a:gd name="connsiteY0" fmla="*/ 2360138 h 2366241"/>
                <a:gd name="connsiteX1" fmla="*/ 718588 w 3136172"/>
                <a:gd name="connsiteY1" fmla="*/ 2051185 h 2366241"/>
                <a:gd name="connsiteX2" fmla="*/ 3136172 w 3136172"/>
                <a:gd name="connsiteY2" fmla="*/ 0 h 2366241"/>
                <a:gd name="connsiteX0" fmla="*/ 0 w 3136172"/>
                <a:gd name="connsiteY0" fmla="*/ 2360138 h 2366239"/>
                <a:gd name="connsiteX1" fmla="*/ 718588 w 3136172"/>
                <a:gd name="connsiteY1" fmla="*/ 2051185 h 2366239"/>
                <a:gd name="connsiteX2" fmla="*/ 3136172 w 3136172"/>
                <a:gd name="connsiteY2" fmla="*/ 0 h 2366239"/>
                <a:gd name="connsiteX0" fmla="*/ 0 w 3136172"/>
                <a:gd name="connsiteY0" fmla="*/ 2360138 h 2366241"/>
                <a:gd name="connsiteX1" fmla="*/ 718588 w 3136172"/>
                <a:gd name="connsiteY1" fmla="*/ 2051185 h 2366241"/>
                <a:gd name="connsiteX2" fmla="*/ 3136172 w 3136172"/>
                <a:gd name="connsiteY2" fmla="*/ 0 h 2366241"/>
                <a:gd name="connsiteX0" fmla="*/ 0 w 3136172"/>
                <a:gd name="connsiteY0" fmla="*/ 2360138 h 2366239"/>
                <a:gd name="connsiteX1" fmla="*/ 718588 w 3136172"/>
                <a:gd name="connsiteY1" fmla="*/ 2051185 h 2366239"/>
                <a:gd name="connsiteX2" fmla="*/ 3136172 w 3136172"/>
                <a:gd name="connsiteY2" fmla="*/ 0 h 2366239"/>
                <a:gd name="connsiteX0" fmla="*/ 0 w 3136172"/>
                <a:gd name="connsiteY0" fmla="*/ 2360138 h 2366241"/>
                <a:gd name="connsiteX1" fmla="*/ 718588 w 3136172"/>
                <a:gd name="connsiteY1" fmla="*/ 2051185 h 2366241"/>
                <a:gd name="connsiteX2" fmla="*/ 3136172 w 3136172"/>
                <a:gd name="connsiteY2" fmla="*/ 0 h 2366241"/>
                <a:gd name="connsiteX0" fmla="*/ 0 w 3136172"/>
                <a:gd name="connsiteY0" fmla="*/ 2360138 h 2369885"/>
                <a:gd name="connsiteX1" fmla="*/ 718588 w 3136172"/>
                <a:gd name="connsiteY1" fmla="*/ 2051185 h 2369885"/>
                <a:gd name="connsiteX2" fmla="*/ 3136172 w 3136172"/>
                <a:gd name="connsiteY2" fmla="*/ 0 h 2369885"/>
                <a:gd name="connsiteX0" fmla="*/ 0 w 3136172"/>
                <a:gd name="connsiteY0" fmla="*/ 2360138 h 2371116"/>
                <a:gd name="connsiteX1" fmla="*/ 718588 w 3136172"/>
                <a:gd name="connsiteY1" fmla="*/ 2051185 h 2371116"/>
                <a:gd name="connsiteX2" fmla="*/ 3136172 w 3136172"/>
                <a:gd name="connsiteY2" fmla="*/ 0 h 2371116"/>
                <a:gd name="connsiteX0" fmla="*/ 0 w 3136172"/>
                <a:gd name="connsiteY0" fmla="*/ 2360138 h 2360138"/>
                <a:gd name="connsiteX1" fmla="*/ 718588 w 3136172"/>
                <a:gd name="connsiteY1" fmla="*/ 2051185 h 2360138"/>
                <a:gd name="connsiteX2" fmla="*/ 3136172 w 3136172"/>
                <a:gd name="connsiteY2" fmla="*/ 0 h 2360138"/>
                <a:gd name="connsiteX0" fmla="*/ 0 w 3136172"/>
                <a:gd name="connsiteY0" fmla="*/ 2360138 h 2360138"/>
                <a:gd name="connsiteX1" fmla="*/ 718588 w 3136172"/>
                <a:gd name="connsiteY1" fmla="*/ 2051185 h 2360138"/>
                <a:gd name="connsiteX2" fmla="*/ 3136172 w 3136172"/>
                <a:gd name="connsiteY2" fmla="*/ 0 h 236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36172" h="2360138">
                  <a:moveTo>
                    <a:pt x="0" y="2360138"/>
                  </a:moveTo>
                  <a:cubicBezTo>
                    <a:pt x="274333" y="2356717"/>
                    <a:pt x="480789" y="2252019"/>
                    <a:pt x="718588" y="2051185"/>
                  </a:cubicBezTo>
                  <a:cubicBezTo>
                    <a:pt x="1223965" y="1624367"/>
                    <a:pt x="716329" y="2052031"/>
                    <a:pt x="3136172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0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4086" y="2623624"/>
              <a:ext cx="683712" cy="276828"/>
            </a:xfrm>
            <a:prstGeom prst="rect">
              <a:avLst/>
            </a:prstGeom>
          </p:spPr>
        </p:pic>
      </p:grpSp>
      <p:pic>
        <p:nvPicPr>
          <p:cNvPr id="33" name="Picture 3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0" y="907636"/>
            <a:ext cx="6601702" cy="1485062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8401527" y="922017"/>
            <a:ext cx="3725550" cy="2016103"/>
            <a:chOff x="8552650" y="3975885"/>
            <a:chExt cx="3725550" cy="2016103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10315815" y="4189113"/>
              <a:ext cx="0" cy="1802875"/>
            </a:xfrm>
            <a:prstGeom prst="line">
              <a:avLst/>
            </a:prstGeom>
            <a:ln w="381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8552650" y="5991988"/>
              <a:ext cx="372555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reeform 34"/>
            <p:cNvSpPr/>
            <p:nvPr/>
          </p:nvSpPr>
          <p:spPr>
            <a:xfrm flipH="1">
              <a:off x="8552650" y="4189724"/>
              <a:ext cx="1302913" cy="1788218"/>
            </a:xfrm>
            <a:custGeom>
              <a:avLst/>
              <a:gdLst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702350"/>
                <a:gd name="connsiteX1" fmla="*/ 7498080 w 7498080"/>
                <a:gd name="connsiteY1" fmla="*/ 0 h 2702350"/>
                <a:gd name="connsiteX2" fmla="*/ 7498080 w 7498080"/>
                <a:gd name="connsiteY2" fmla="*/ 0 h 2702350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21992"/>
                <a:gd name="connsiteX1" fmla="*/ 4141737 w 4141737"/>
                <a:gd name="connsiteY1" fmla="*/ 0 h 2721992"/>
                <a:gd name="connsiteX2" fmla="*/ 4141737 w 4141737"/>
                <a:gd name="connsiteY2" fmla="*/ 0 h 2721992"/>
                <a:gd name="connsiteX0" fmla="*/ 0 w 4141737"/>
                <a:gd name="connsiteY0" fmla="*/ 2710046 h 2720679"/>
                <a:gd name="connsiteX1" fmla="*/ 4141737 w 4141737"/>
                <a:gd name="connsiteY1" fmla="*/ 0 h 2720679"/>
                <a:gd name="connsiteX2" fmla="*/ 4141737 w 4141737"/>
                <a:gd name="connsiteY2" fmla="*/ 0 h 2720679"/>
                <a:gd name="connsiteX0" fmla="*/ 0 w 4006067"/>
                <a:gd name="connsiteY0" fmla="*/ 0 h 1158532"/>
                <a:gd name="connsiteX1" fmla="*/ 4006067 w 4006067"/>
                <a:gd name="connsiteY1" fmla="*/ 93817 h 1158532"/>
                <a:gd name="connsiteX2" fmla="*/ 4006067 w 4006067"/>
                <a:gd name="connsiteY2" fmla="*/ 93817 h 1158532"/>
                <a:gd name="connsiteX0" fmla="*/ 0 w 4006067"/>
                <a:gd name="connsiteY0" fmla="*/ 0 h 2818057"/>
                <a:gd name="connsiteX1" fmla="*/ 4006067 w 4006067"/>
                <a:gd name="connsiteY1" fmla="*/ 93817 h 2818057"/>
                <a:gd name="connsiteX2" fmla="*/ 4006067 w 4006067"/>
                <a:gd name="connsiteY2" fmla="*/ 93817 h 2818057"/>
                <a:gd name="connsiteX0" fmla="*/ 0 w 4006067"/>
                <a:gd name="connsiteY0" fmla="*/ 0 h 2958713"/>
                <a:gd name="connsiteX1" fmla="*/ 4006067 w 4006067"/>
                <a:gd name="connsiteY1" fmla="*/ 93817 h 2958713"/>
                <a:gd name="connsiteX2" fmla="*/ 4006067 w 4006067"/>
                <a:gd name="connsiteY2" fmla="*/ 93817 h 2958713"/>
                <a:gd name="connsiteX0" fmla="*/ 0 w 4006067"/>
                <a:gd name="connsiteY0" fmla="*/ 0 h 2915335"/>
                <a:gd name="connsiteX1" fmla="*/ 4006067 w 4006067"/>
                <a:gd name="connsiteY1" fmla="*/ 93817 h 2915335"/>
                <a:gd name="connsiteX2" fmla="*/ 4006067 w 4006067"/>
                <a:gd name="connsiteY2" fmla="*/ 93817 h 2915335"/>
                <a:gd name="connsiteX0" fmla="*/ 0 w 4006067"/>
                <a:gd name="connsiteY0" fmla="*/ 0 h 2933909"/>
                <a:gd name="connsiteX1" fmla="*/ 4006067 w 4006067"/>
                <a:gd name="connsiteY1" fmla="*/ 93817 h 2933909"/>
                <a:gd name="connsiteX2" fmla="*/ 4006067 w 4006067"/>
                <a:gd name="connsiteY2" fmla="*/ 93817 h 2933909"/>
                <a:gd name="connsiteX0" fmla="*/ 0 w 2543838"/>
                <a:gd name="connsiteY0" fmla="*/ 2182436 h 4363756"/>
                <a:gd name="connsiteX1" fmla="*/ 2543838 w 2543838"/>
                <a:gd name="connsiteY1" fmla="*/ 0 h 4363756"/>
                <a:gd name="connsiteX2" fmla="*/ 2543838 w 2543838"/>
                <a:gd name="connsiteY2" fmla="*/ 0 h 4363756"/>
                <a:gd name="connsiteX0" fmla="*/ 0 w 2543838"/>
                <a:gd name="connsiteY0" fmla="*/ 2182436 h 2253753"/>
                <a:gd name="connsiteX1" fmla="*/ 2543838 w 2543838"/>
                <a:gd name="connsiteY1" fmla="*/ 0 h 2253753"/>
                <a:gd name="connsiteX2" fmla="*/ 2543838 w 2543838"/>
                <a:gd name="connsiteY2" fmla="*/ 0 h 2253753"/>
                <a:gd name="connsiteX0" fmla="*/ 0 w 2083506"/>
                <a:gd name="connsiteY0" fmla="*/ 2859393 h 2860300"/>
                <a:gd name="connsiteX1" fmla="*/ 2083506 w 2083506"/>
                <a:gd name="connsiteY1" fmla="*/ 0 h 2860300"/>
                <a:gd name="connsiteX2" fmla="*/ 2083506 w 2083506"/>
                <a:gd name="connsiteY2" fmla="*/ 0 h 2860300"/>
                <a:gd name="connsiteX0" fmla="*/ 0 w 2083506"/>
                <a:gd name="connsiteY0" fmla="*/ 2859393 h 2859393"/>
                <a:gd name="connsiteX1" fmla="*/ 2083506 w 2083506"/>
                <a:gd name="connsiteY1" fmla="*/ 0 h 2859393"/>
                <a:gd name="connsiteX2" fmla="*/ 2083506 w 2083506"/>
                <a:gd name="connsiteY2" fmla="*/ 0 h 2859393"/>
                <a:gd name="connsiteX0" fmla="*/ 0 w 2083506"/>
                <a:gd name="connsiteY0" fmla="*/ 2859393 h 2862514"/>
                <a:gd name="connsiteX1" fmla="*/ 2083506 w 2083506"/>
                <a:gd name="connsiteY1" fmla="*/ 0 h 2862514"/>
                <a:gd name="connsiteX2" fmla="*/ 2083506 w 2083506"/>
                <a:gd name="connsiteY2" fmla="*/ 0 h 2862514"/>
                <a:gd name="connsiteX0" fmla="*/ 0 w 2083506"/>
                <a:gd name="connsiteY0" fmla="*/ 2859393 h 2859562"/>
                <a:gd name="connsiteX1" fmla="*/ 2083506 w 2083506"/>
                <a:gd name="connsiteY1" fmla="*/ 0 h 2859562"/>
                <a:gd name="connsiteX2" fmla="*/ 2083506 w 2083506"/>
                <a:gd name="connsiteY2" fmla="*/ 0 h 285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3506" h="2859562">
                  <a:moveTo>
                    <a:pt x="0" y="2859393"/>
                  </a:moveTo>
                  <a:cubicBezTo>
                    <a:pt x="267564" y="2862743"/>
                    <a:pt x="1207863" y="2844637"/>
                    <a:pt x="2083506" y="0"/>
                  </a:cubicBezTo>
                  <a:lnTo>
                    <a:pt x="2083506" y="0"/>
                  </a:ln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10776064" y="4189724"/>
              <a:ext cx="1302913" cy="1788218"/>
            </a:xfrm>
            <a:custGeom>
              <a:avLst/>
              <a:gdLst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702350"/>
                <a:gd name="connsiteX1" fmla="*/ 7498080 w 7498080"/>
                <a:gd name="connsiteY1" fmla="*/ 0 h 2702350"/>
                <a:gd name="connsiteX2" fmla="*/ 7498080 w 7498080"/>
                <a:gd name="connsiteY2" fmla="*/ 0 h 2702350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21992"/>
                <a:gd name="connsiteX1" fmla="*/ 4141737 w 4141737"/>
                <a:gd name="connsiteY1" fmla="*/ 0 h 2721992"/>
                <a:gd name="connsiteX2" fmla="*/ 4141737 w 4141737"/>
                <a:gd name="connsiteY2" fmla="*/ 0 h 2721992"/>
                <a:gd name="connsiteX0" fmla="*/ 0 w 4141737"/>
                <a:gd name="connsiteY0" fmla="*/ 2710046 h 2720679"/>
                <a:gd name="connsiteX1" fmla="*/ 4141737 w 4141737"/>
                <a:gd name="connsiteY1" fmla="*/ 0 h 2720679"/>
                <a:gd name="connsiteX2" fmla="*/ 4141737 w 4141737"/>
                <a:gd name="connsiteY2" fmla="*/ 0 h 2720679"/>
                <a:gd name="connsiteX0" fmla="*/ 0 w 4006067"/>
                <a:gd name="connsiteY0" fmla="*/ 0 h 1158532"/>
                <a:gd name="connsiteX1" fmla="*/ 4006067 w 4006067"/>
                <a:gd name="connsiteY1" fmla="*/ 93817 h 1158532"/>
                <a:gd name="connsiteX2" fmla="*/ 4006067 w 4006067"/>
                <a:gd name="connsiteY2" fmla="*/ 93817 h 1158532"/>
                <a:gd name="connsiteX0" fmla="*/ 0 w 4006067"/>
                <a:gd name="connsiteY0" fmla="*/ 0 h 2818057"/>
                <a:gd name="connsiteX1" fmla="*/ 4006067 w 4006067"/>
                <a:gd name="connsiteY1" fmla="*/ 93817 h 2818057"/>
                <a:gd name="connsiteX2" fmla="*/ 4006067 w 4006067"/>
                <a:gd name="connsiteY2" fmla="*/ 93817 h 2818057"/>
                <a:gd name="connsiteX0" fmla="*/ 0 w 4006067"/>
                <a:gd name="connsiteY0" fmla="*/ 0 h 2958713"/>
                <a:gd name="connsiteX1" fmla="*/ 4006067 w 4006067"/>
                <a:gd name="connsiteY1" fmla="*/ 93817 h 2958713"/>
                <a:gd name="connsiteX2" fmla="*/ 4006067 w 4006067"/>
                <a:gd name="connsiteY2" fmla="*/ 93817 h 2958713"/>
                <a:gd name="connsiteX0" fmla="*/ 0 w 4006067"/>
                <a:gd name="connsiteY0" fmla="*/ 0 h 2915335"/>
                <a:gd name="connsiteX1" fmla="*/ 4006067 w 4006067"/>
                <a:gd name="connsiteY1" fmla="*/ 93817 h 2915335"/>
                <a:gd name="connsiteX2" fmla="*/ 4006067 w 4006067"/>
                <a:gd name="connsiteY2" fmla="*/ 93817 h 2915335"/>
                <a:gd name="connsiteX0" fmla="*/ 0 w 4006067"/>
                <a:gd name="connsiteY0" fmla="*/ 0 h 2933909"/>
                <a:gd name="connsiteX1" fmla="*/ 4006067 w 4006067"/>
                <a:gd name="connsiteY1" fmla="*/ 93817 h 2933909"/>
                <a:gd name="connsiteX2" fmla="*/ 4006067 w 4006067"/>
                <a:gd name="connsiteY2" fmla="*/ 93817 h 2933909"/>
                <a:gd name="connsiteX0" fmla="*/ 0 w 2543838"/>
                <a:gd name="connsiteY0" fmla="*/ 2182436 h 4363756"/>
                <a:gd name="connsiteX1" fmla="*/ 2543838 w 2543838"/>
                <a:gd name="connsiteY1" fmla="*/ 0 h 4363756"/>
                <a:gd name="connsiteX2" fmla="*/ 2543838 w 2543838"/>
                <a:gd name="connsiteY2" fmla="*/ 0 h 4363756"/>
                <a:gd name="connsiteX0" fmla="*/ 0 w 2543838"/>
                <a:gd name="connsiteY0" fmla="*/ 2182436 h 2253753"/>
                <a:gd name="connsiteX1" fmla="*/ 2543838 w 2543838"/>
                <a:gd name="connsiteY1" fmla="*/ 0 h 2253753"/>
                <a:gd name="connsiteX2" fmla="*/ 2543838 w 2543838"/>
                <a:gd name="connsiteY2" fmla="*/ 0 h 2253753"/>
                <a:gd name="connsiteX0" fmla="*/ 0 w 2083506"/>
                <a:gd name="connsiteY0" fmla="*/ 2859393 h 2860300"/>
                <a:gd name="connsiteX1" fmla="*/ 2083506 w 2083506"/>
                <a:gd name="connsiteY1" fmla="*/ 0 h 2860300"/>
                <a:gd name="connsiteX2" fmla="*/ 2083506 w 2083506"/>
                <a:gd name="connsiteY2" fmla="*/ 0 h 2860300"/>
                <a:gd name="connsiteX0" fmla="*/ 0 w 2083506"/>
                <a:gd name="connsiteY0" fmla="*/ 2859393 h 2859393"/>
                <a:gd name="connsiteX1" fmla="*/ 2083506 w 2083506"/>
                <a:gd name="connsiteY1" fmla="*/ 0 h 2859393"/>
                <a:gd name="connsiteX2" fmla="*/ 2083506 w 2083506"/>
                <a:gd name="connsiteY2" fmla="*/ 0 h 2859393"/>
                <a:gd name="connsiteX0" fmla="*/ 0 w 2083506"/>
                <a:gd name="connsiteY0" fmla="*/ 2859393 h 2862514"/>
                <a:gd name="connsiteX1" fmla="*/ 2083506 w 2083506"/>
                <a:gd name="connsiteY1" fmla="*/ 0 h 2862514"/>
                <a:gd name="connsiteX2" fmla="*/ 2083506 w 2083506"/>
                <a:gd name="connsiteY2" fmla="*/ 0 h 2862514"/>
                <a:gd name="connsiteX0" fmla="*/ 0 w 2083506"/>
                <a:gd name="connsiteY0" fmla="*/ 2859393 h 2859562"/>
                <a:gd name="connsiteX1" fmla="*/ 2083506 w 2083506"/>
                <a:gd name="connsiteY1" fmla="*/ 0 h 2859562"/>
                <a:gd name="connsiteX2" fmla="*/ 2083506 w 2083506"/>
                <a:gd name="connsiteY2" fmla="*/ 0 h 285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3506" h="2859562">
                  <a:moveTo>
                    <a:pt x="0" y="2859393"/>
                  </a:moveTo>
                  <a:cubicBezTo>
                    <a:pt x="267564" y="2862743"/>
                    <a:pt x="1207863" y="2844637"/>
                    <a:pt x="2083506" y="0"/>
                  </a:cubicBezTo>
                  <a:lnTo>
                    <a:pt x="2083506" y="0"/>
                  </a:ln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>
              <a:stCxn id="35" idx="0"/>
            </p:cNvCxnSpPr>
            <p:nvPr/>
          </p:nvCxnSpPr>
          <p:spPr>
            <a:xfrm>
              <a:off x="9855563" y="5977836"/>
              <a:ext cx="920501" cy="106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35" idx="0"/>
            </p:cNvCxnSpPr>
            <p:nvPr/>
          </p:nvCxnSpPr>
          <p:spPr>
            <a:xfrm flipV="1">
              <a:off x="9855563" y="3975885"/>
              <a:ext cx="1766" cy="2001951"/>
            </a:xfrm>
            <a:prstGeom prst="line">
              <a:avLst/>
            </a:prstGeom>
            <a:ln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10772536" y="3975885"/>
              <a:ext cx="1766" cy="2001951"/>
            </a:xfrm>
            <a:prstGeom prst="line">
              <a:avLst/>
            </a:prstGeom>
            <a:ln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9855563" y="4788685"/>
              <a:ext cx="460252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040" y="4934789"/>
              <a:ext cx="119488" cy="155761"/>
            </a:xfrm>
            <a:prstGeom prst="rect">
              <a:avLst/>
            </a:prstGeom>
          </p:spPr>
        </p:pic>
        <p:cxnSp>
          <p:nvCxnSpPr>
            <p:cNvPr id="31" name="Straight Arrow Connector 30"/>
            <p:cNvCxnSpPr/>
            <p:nvPr/>
          </p:nvCxnSpPr>
          <p:spPr>
            <a:xfrm>
              <a:off x="10309833" y="4788685"/>
              <a:ext cx="460252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31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8310" y="4934789"/>
              <a:ext cx="119488" cy="155761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4488" y="5645312"/>
              <a:ext cx="683712" cy="276828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AD9AC8F-06D2-882C-555C-F7A66D08134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857" y="-16201"/>
            <a:ext cx="1787143" cy="1787143"/>
          </a:xfrm>
          <a:prstGeom prst="rect">
            <a:avLst/>
          </a:prstGeom>
        </p:spPr>
      </p:pic>
      <p:sp>
        <p:nvSpPr>
          <p:cNvPr id="6" name="Rectangular Callout 46">
            <a:extLst>
              <a:ext uri="{FF2B5EF4-FFF2-40B4-BE49-F238E27FC236}">
                <a16:creationId xmlns:a16="http://schemas.microsoft.com/office/drawing/2014/main" id="{785D8FDF-6FAD-C223-BD09-0F8A2A795CFE}"/>
              </a:ext>
            </a:extLst>
          </p:cNvPr>
          <p:cNvSpPr/>
          <p:nvPr/>
        </p:nvSpPr>
        <p:spPr>
          <a:xfrm>
            <a:off x="1130158" y="294855"/>
            <a:ext cx="9232796" cy="1687706"/>
          </a:xfrm>
          <a:prstGeom prst="wedgeRectCallout">
            <a:avLst>
              <a:gd name="adj1" fmla="val 59559"/>
              <a:gd name="adj2" fmla="val 4441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Loss functions have to be chosen according to needs of the problem and experience.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Eg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. Huber loss popular if some data points are corrupted. However, some loss functions are very popular in ML for various reasons e.g. hinge/cross entropy for binary classification, squared for regression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1672F73-5B9E-A494-4377-EEB8F77A7BC9}"/>
              </a:ext>
            </a:extLst>
          </p:cNvPr>
          <p:cNvGrpSpPr/>
          <p:nvPr/>
        </p:nvGrpSpPr>
        <p:grpSpPr>
          <a:xfrm>
            <a:off x="10740951" y="2296772"/>
            <a:ext cx="1143000" cy="1143000"/>
            <a:chOff x="2379643" y="355681"/>
            <a:chExt cx="1143000" cy="114300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6558F1-E14B-FE4E-5F07-BAB83F81509D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FDBE2B2-6504-1F67-867E-ED055A8E25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1D7A6A4-D02A-C57E-6882-00E7F6FE40B4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DDA299D1-62BD-8E73-C6E3-739124C7D1ED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18048E37-D651-82D1-8E23-4B6B6030CBDC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52" name="Rectangular Callout 48">
            <a:extLst>
              <a:ext uri="{FF2B5EF4-FFF2-40B4-BE49-F238E27FC236}">
                <a16:creationId xmlns:a16="http://schemas.microsoft.com/office/drawing/2014/main" id="{51604BCA-2A85-8CEE-6DC1-9458D4CBDF51}"/>
              </a:ext>
            </a:extLst>
          </p:cNvPr>
          <p:cNvSpPr/>
          <p:nvPr/>
        </p:nvSpPr>
        <p:spPr>
          <a:xfrm>
            <a:off x="1130158" y="2142216"/>
            <a:ext cx="9274699" cy="1544650"/>
          </a:xfrm>
          <a:prstGeom prst="wedgeRectCallout">
            <a:avLst>
              <a:gd name="adj1" fmla="val 60396"/>
              <a:gd name="adj2" fmla="val 17528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Indeed, notice that the Huber loss function penalizes large deviations less strictly that the squared loss function (the purple curve is much below the dotted red curve). Doing so may be a good idea in corrupted data settings since it tells the optimizer to not worry too much about corrupted points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320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07E66-4848-DB10-809A-241168D27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good parameters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Content Placeholder 298">
                <a:extLst>
                  <a:ext uri="{FF2B5EF4-FFF2-40B4-BE49-F238E27FC236}">
                    <a16:creationId xmlns:a16="http://schemas.microsoft.com/office/drawing/2014/main" id="{D25F4FCF-7942-8CBC-1949-74FF3261497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430999" y="1111624"/>
                <a:ext cx="6761001" cy="574637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suspect that the following law holds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Actually, just a linear model 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US" b="1" i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e>
                    </m:d>
                  </m:oMath>
                </a14:m>
                <a:endParaRPr lang="en-US" b="1" i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Use average loss to find good params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≝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0" smtClean="0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0" smtClean="0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is the feature vector for the </a:t>
                </a:r>
                <a:r>
                  <a:rPr lang="en-US" dirty="0" err="1"/>
                  <a:t>i-th</a:t>
                </a:r>
                <a:r>
                  <a:rPr lang="en-US" dirty="0"/>
                  <a:t> person in our training set</a:t>
                </a:r>
              </a:p>
            </p:txBody>
          </p:sp>
        </mc:Choice>
        <mc:Fallback xmlns="">
          <p:sp>
            <p:nvSpPr>
              <p:cNvPr id="299" name="Content Placeholder 298">
                <a:extLst>
                  <a:ext uri="{FF2B5EF4-FFF2-40B4-BE49-F238E27FC236}">
                    <a16:creationId xmlns:a16="http://schemas.microsoft.com/office/drawing/2014/main" id="{D25F4FCF-7942-8CBC-1949-74FF326149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430999" y="1111624"/>
                <a:ext cx="6761001" cy="5746376"/>
              </a:xfrm>
              <a:blipFill>
                <a:blip r:embed="rId2"/>
                <a:stretch>
                  <a:fillRect l="-992" t="-20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327BD16-FCE3-9B96-A4B7-041EA72E8ADE}"/>
              </a:ext>
            </a:extLst>
          </p:cNvPr>
          <p:cNvGrpSpPr/>
          <p:nvPr/>
        </p:nvGrpSpPr>
        <p:grpSpPr>
          <a:xfrm>
            <a:off x="338318" y="2019336"/>
            <a:ext cx="297106" cy="4782613"/>
            <a:chOff x="2969374" y="1702777"/>
            <a:chExt cx="297106" cy="4782613"/>
          </a:xfrm>
        </p:grpSpPr>
        <p:pic>
          <p:nvPicPr>
            <p:cNvPr id="229" name="Picture 228">
              <a:extLst>
                <a:ext uri="{FF2B5EF4-FFF2-40B4-BE49-F238E27FC236}">
                  <a16:creationId xmlns:a16="http://schemas.microsoft.com/office/drawing/2014/main" id="{F66D096C-8763-DADE-287A-4BA7C751B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91737" y="2797598"/>
              <a:ext cx="252380" cy="416108"/>
            </a:xfrm>
            <a:prstGeom prst="rect">
              <a:avLst/>
            </a:prstGeom>
          </p:spPr>
        </p:pic>
        <p:pic>
          <p:nvPicPr>
            <p:cNvPr id="230" name="Picture 229">
              <a:extLst>
                <a:ext uri="{FF2B5EF4-FFF2-40B4-BE49-F238E27FC236}">
                  <a16:creationId xmlns:a16="http://schemas.microsoft.com/office/drawing/2014/main" id="{4FC45234-EFF7-D102-B0B3-E61438293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91737" y="1702777"/>
              <a:ext cx="252380" cy="425692"/>
            </a:xfrm>
            <a:prstGeom prst="rect">
              <a:avLst/>
            </a:prstGeom>
          </p:spPr>
        </p:pic>
        <p:pic>
          <p:nvPicPr>
            <p:cNvPr id="233" name="Picture 232">
              <a:extLst>
                <a:ext uri="{FF2B5EF4-FFF2-40B4-BE49-F238E27FC236}">
                  <a16:creationId xmlns:a16="http://schemas.microsoft.com/office/drawing/2014/main" id="{F1A16EF3-9E91-1D4E-BC50-8811B4F7B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91338" y="5516680"/>
              <a:ext cx="253178" cy="416906"/>
            </a:xfrm>
            <a:prstGeom prst="rect">
              <a:avLst/>
            </a:prstGeom>
          </p:spPr>
        </p:pic>
        <p:pic>
          <p:nvPicPr>
            <p:cNvPr id="234" name="Picture 233">
              <a:extLst>
                <a:ext uri="{FF2B5EF4-FFF2-40B4-BE49-F238E27FC236}">
                  <a16:creationId xmlns:a16="http://schemas.microsoft.com/office/drawing/2014/main" id="{F0394A42-2170-19EB-EE1B-3C177659C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69374" y="2254580"/>
              <a:ext cx="297106" cy="416907"/>
            </a:xfrm>
            <a:prstGeom prst="rect">
              <a:avLst/>
            </a:prstGeom>
          </p:spPr>
        </p:pic>
        <p:pic>
          <p:nvPicPr>
            <p:cNvPr id="235" name="Picture 234">
              <a:extLst>
                <a:ext uri="{FF2B5EF4-FFF2-40B4-BE49-F238E27FC236}">
                  <a16:creationId xmlns:a16="http://schemas.microsoft.com/office/drawing/2014/main" id="{8FFB2964-05FA-8202-210F-701BEA957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02519" y="4974460"/>
              <a:ext cx="230817" cy="416109"/>
            </a:xfrm>
            <a:prstGeom prst="rect">
              <a:avLst/>
            </a:prstGeom>
          </p:spPr>
        </p:pic>
        <p:pic>
          <p:nvPicPr>
            <p:cNvPr id="236" name="Picture 235">
              <a:extLst>
                <a:ext uri="{FF2B5EF4-FFF2-40B4-BE49-F238E27FC236}">
                  <a16:creationId xmlns:a16="http://schemas.microsoft.com/office/drawing/2014/main" id="{C4B15798-F8CA-7F04-3CAC-96F7C5EDE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91737" y="4421859"/>
              <a:ext cx="252380" cy="426490"/>
            </a:xfrm>
            <a:prstGeom prst="rect">
              <a:avLst/>
            </a:prstGeom>
          </p:spPr>
        </p:pic>
        <p:pic>
          <p:nvPicPr>
            <p:cNvPr id="237" name="Picture 236">
              <a:extLst>
                <a:ext uri="{FF2B5EF4-FFF2-40B4-BE49-F238E27FC236}">
                  <a16:creationId xmlns:a16="http://schemas.microsoft.com/office/drawing/2014/main" id="{0223A4FA-6BF8-C520-F178-C21F6838B9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002519" y="3880439"/>
              <a:ext cx="230816" cy="415309"/>
            </a:xfrm>
            <a:prstGeom prst="rect">
              <a:avLst/>
            </a:prstGeom>
          </p:spPr>
        </p:pic>
        <p:pic>
          <p:nvPicPr>
            <p:cNvPr id="238" name="Picture 237">
              <a:extLst>
                <a:ext uri="{FF2B5EF4-FFF2-40B4-BE49-F238E27FC236}">
                  <a16:creationId xmlns:a16="http://schemas.microsoft.com/office/drawing/2014/main" id="{2A7C6DA3-5AB2-4272-D468-3E71C8779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002120" y="3339817"/>
              <a:ext cx="231615" cy="414511"/>
            </a:xfrm>
            <a:prstGeom prst="rect">
              <a:avLst/>
            </a:prstGeom>
          </p:spPr>
        </p:pic>
        <p:pic>
          <p:nvPicPr>
            <p:cNvPr id="239" name="Picture 238">
              <a:extLst>
                <a:ext uri="{FF2B5EF4-FFF2-40B4-BE49-F238E27FC236}">
                  <a16:creationId xmlns:a16="http://schemas.microsoft.com/office/drawing/2014/main" id="{3F786082-239F-5DC6-9E12-4B662FF85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991737" y="6059698"/>
              <a:ext cx="252380" cy="42569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0" name="Table 296">
                <a:extLst>
                  <a:ext uri="{FF2B5EF4-FFF2-40B4-BE49-F238E27FC236}">
                    <a16:creationId xmlns:a16="http://schemas.microsoft.com/office/drawing/2014/main" id="{993FFECC-3F5F-5211-2E63-D0BBD5AE1DA5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761129" y="942931"/>
              <a:ext cx="4511420" cy="585901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7375">
                      <a:extLst>
                        <a:ext uri="{9D8B030D-6E8A-4147-A177-3AD203B41FA5}">
                          <a16:colId xmlns:a16="http://schemas.microsoft.com/office/drawing/2014/main" val="854838904"/>
                        </a:ext>
                      </a:extLst>
                    </a:gridCol>
                    <a:gridCol w="566538">
                      <a:extLst>
                        <a:ext uri="{9D8B030D-6E8A-4147-A177-3AD203B41FA5}">
                          <a16:colId xmlns:a16="http://schemas.microsoft.com/office/drawing/2014/main" val="3273749991"/>
                        </a:ext>
                      </a:extLst>
                    </a:gridCol>
                    <a:gridCol w="423512">
                      <a:extLst>
                        <a:ext uri="{9D8B030D-6E8A-4147-A177-3AD203B41FA5}">
                          <a16:colId xmlns:a16="http://schemas.microsoft.com/office/drawing/2014/main" val="3650741875"/>
                        </a:ext>
                      </a:extLst>
                    </a:gridCol>
                    <a:gridCol w="577515">
                      <a:extLst>
                        <a:ext uri="{9D8B030D-6E8A-4147-A177-3AD203B41FA5}">
                          <a16:colId xmlns:a16="http://schemas.microsoft.com/office/drawing/2014/main" val="2784324659"/>
                        </a:ext>
                      </a:extLst>
                    </a:gridCol>
                    <a:gridCol w="507805">
                      <a:extLst>
                        <a:ext uri="{9D8B030D-6E8A-4147-A177-3AD203B41FA5}">
                          <a16:colId xmlns:a16="http://schemas.microsoft.com/office/drawing/2014/main" val="1158536099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2980581073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4076275140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3196344057"/>
                        </a:ext>
                      </a:extLst>
                    </a:gridCol>
                    <a:gridCol w="795210">
                      <a:extLst>
                        <a:ext uri="{9D8B030D-6E8A-4147-A177-3AD203B41FA5}">
                          <a16:colId xmlns:a16="http://schemas.microsoft.com/office/drawing/2014/main" val="3117599584"/>
                        </a:ext>
                      </a:extLst>
                    </a:gridCol>
                  </a:tblGrid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Age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Highest education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(HS, BT, MT, PhD)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Gender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(M, F, O)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True 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Salary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35939233"/>
                      </a:ext>
                    </a:extLst>
                  </a:tr>
                  <a:tr h="31101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u="none" strike="noStrike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11673538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45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64475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42257364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22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34179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18795012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28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34573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25190112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34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50882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89478883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47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38660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53011202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55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71487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47698648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49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79430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25402584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27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34355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9807518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25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43837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826908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0" name="Table 296">
                <a:extLst>
                  <a:ext uri="{FF2B5EF4-FFF2-40B4-BE49-F238E27FC236}">
                    <a16:creationId xmlns:a16="http://schemas.microsoft.com/office/drawing/2014/main" id="{993FFECC-3F5F-5211-2E63-D0BBD5AE1DA5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533363101"/>
                  </p:ext>
                </p:extLst>
              </p:nvPr>
            </p:nvGraphicFramePr>
            <p:xfrm>
              <a:off x="761129" y="942931"/>
              <a:ext cx="4511420" cy="585901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7375">
                      <a:extLst>
                        <a:ext uri="{9D8B030D-6E8A-4147-A177-3AD203B41FA5}">
                          <a16:colId xmlns:a16="http://schemas.microsoft.com/office/drawing/2014/main" val="854838904"/>
                        </a:ext>
                      </a:extLst>
                    </a:gridCol>
                    <a:gridCol w="566538">
                      <a:extLst>
                        <a:ext uri="{9D8B030D-6E8A-4147-A177-3AD203B41FA5}">
                          <a16:colId xmlns:a16="http://schemas.microsoft.com/office/drawing/2014/main" val="3273749991"/>
                        </a:ext>
                      </a:extLst>
                    </a:gridCol>
                    <a:gridCol w="423512">
                      <a:extLst>
                        <a:ext uri="{9D8B030D-6E8A-4147-A177-3AD203B41FA5}">
                          <a16:colId xmlns:a16="http://schemas.microsoft.com/office/drawing/2014/main" val="3650741875"/>
                        </a:ext>
                      </a:extLst>
                    </a:gridCol>
                    <a:gridCol w="577515">
                      <a:extLst>
                        <a:ext uri="{9D8B030D-6E8A-4147-A177-3AD203B41FA5}">
                          <a16:colId xmlns:a16="http://schemas.microsoft.com/office/drawing/2014/main" val="2784324659"/>
                        </a:ext>
                      </a:extLst>
                    </a:gridCol>
                    <a:gridCol w="507805">
                      <a:extLst>
                        <a:ext uri="{9D8B030D-6E8A-4147-A177-3AD203B41FA5}">
                          <a16:colId xmlns:a16="http://schemas.microsoft.com/office/drawing/2014/main" val="1158536099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2980581073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4076275140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3196344057"/>
                        </a:ext>
                      </a:extLst>
                    </a:gridCol>
                    <a:gridCol w="795210">
                      <a:extLst>
                        <a:ext uri="{9D8B030D-6E8A-4147-A177-3AD203B41FA5}">
                          <a16:colId xmlns:a16="http://schemas.microsoft.com/office/drawing/2014/main" val="311759958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Age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Highest education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(HS, BT, MT, PhD)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Gender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(M, F, O)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True 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Salary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359392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t="-183333" r="-672917" b="-1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02128" t="-183333" r="-587234" b="-1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275362" t="-183333" r="-700000" b="-1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272632" t="-183333" r="-408421" b="-1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426506" t="-183333" r="-367470" b="-1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753448" t="-183333" r="-425862" b="-1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853448" t="-183333" r="-325862" b="-1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970175" t="-183333" r="-231579" b="-1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465649" t="-183333" r="-763" b="-133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1673538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45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64475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42257364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22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34179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18795012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28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34573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25190112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34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50882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89478883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47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38660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53011202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55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71487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47698648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49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79430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25402584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27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34355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9807518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25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43837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8269083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4442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/>
              <a:lstStyle/>
              <a:p>
                <a:r>
                  <a:rPr lang="en-IN" dirty="0"/>
                  <a:t>Ignore the bias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/>
                  <a:t> for sake of notational simplicity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num>
                              <m:den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func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 i="0" smtClean="0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 i="0" smtClean="0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endParaRPr lang="en-IN" dirty="0"/>
              </a:p>
              <a:p>
                <a:r>
                  <a:rPr lang="en-IN" dirty="0"/>
                  <a:t>Can rewrite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𝐲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IN" dirty="0"/>
              </a:p>
              <a:p>
                <a:r>
                  <a:rPr lang="en-US" dirty="0"/>
                  <a:t>Can apply first order optimality to obtain a solution (convex objective)</a:t>
                </a:r>
              </a:p>
              <a:p>
                <a:r>
                  <a:rPr lang="en-US" dirty="0"/>
                  <a:t>Gradient: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n-IN" dirty="0"/>
                  <a:t> (recall: gradient must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IN" dirty="0"/>
                  <a:t>)</a:t>
                </a:r>
              </a:p>
              <a:p>
                <a:r>
                  <a:rPr lang="en-US" dirty="0"/>
                  <a:t>Gradient must vanish at minimum so we must have</a:t>
                </a:r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US" dirty="0"/>
                  <a:t>Takes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/>
                  <a:t> time to invert the matrix – may use faster methods (S)GD</a:t>
                </a:r>
              </a:p>
              <a:p>
                <a:r>
                  <a:rPr lang="en-US" dirty="0"/>
                  <a:t>Much faster methods available e.g., conjugate gradient method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 b="-11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107" y="1368215"/>
            <a:ext cx="1720892" cy="17208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/>
              <p:cNvSpPr/>
              <p:nvPr/>
            </p:nvSpPr>
            <p:spPr>
              <a:xfrm>
                <a:off x="1238311" y="1421124"/>
                <a:ext cx="9232796" cy="1041829"/>
              </a:xfrm>
              <a:prstGeom prst="wedgeRectCallout">
                <a:avLst>
                  <a:gd name="adj1" fmla="val 58077"/>
                  <a:gd name="adj2" fmla="val 55417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Could have used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sz="24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sz="24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func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m:rPr>
                            <m:brk m:alnAt="1"/>
                          </m:r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IN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IN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IN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too but it is customary in regression to write the optimization problem a bit differently </a:t>
                </a:r>
              </a:p>
            </p:txBody>
          </p:sp>
        </mc:Choice>
        <mc:Fallback xmlns=""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311" y="1421124"/>
                <a:ext cx="9232796" cy="1041829"/>
              </a:xfrm>
              <a:prstGeom prst="wedgeRectCallout">
                <a:avLst>
                  <a:gd name="adj1" fmla="val 58077"/>
                  <a:gd name="adj2" fmla="val 55417"/>
                </a:avLst>
              </a:prstGeom>
              <a:blipFill>
                <a:blip r:embed="rId4"/>
                <a:stretch>
                  <a:fillRect l="-730" b="-5882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ular Callout 7"/>
          <p:cNvSpPr/>
          <p:nvPr/>
        </p:nvSpPr>
        <p:spPr>
          <a:xfrm>
            <a:off x="1238311" y="3227342"/>
            <a:ext cx="9232796" cy="1100586"/>
          </a:xfrm>
          <a:prstGeom prst="wedgeRectCallout">
            <a:avLst>
              <a:gd name="adj1" fmla="val 56458"/>
              <a:gd name="adj2" fmla="val 53955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Even here, we may use dual methods like SDCA (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liblinear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etc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do indeed use them) but yet again, deriving the dual is not as straightforward here since there are no constraints in the original problem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857" y="5036492"/>
            <a:ext cx="1787143" cy="1787143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>
          <a:xfrm>
            <a:off x="1238311" y="5058625"/>
            <a:ext cx="9232796" cy="1100586"/>
          </a:xfrm>
          <a:prstGeom prst="wedgeRectCallout">
            <a:avLst>
              <a:gd name="adj1" fmla="val 57556"/>
              <a:gd name="adj2" fmla="val 53142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If we want to use fancier loss functions like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Vapnik’s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loss function, then cannot apply first order optimality, need to use SGD, SDCA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etc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methods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DFFBBA-FE81-199B-E54B-AA3AEBA881B8}"/>
              </a:ext>
            </a:extLst>
          </p:cNvPr>
          <p:cNvGrpSpPr/>
          <p:nvPr/>
        </p:nvGrpSpPr>
        <p:grpSpPr>
          <a:xfrm>
            <a:off x="10710682" y="190850"/>
            <a:ext cx="1143000" cy="1143000"/>
            <a:chOff x="2379643" y="355681"/>
            <a:chExt cx="1143000" cy="11430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231DD7E-5B14-51D3-90DC-02E21CAFF9DD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6182DE1-0E70-FFF5-DA68-1E5A016002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E0DDDDA-8A37-73B0-B90A-B5ADB2EBE4EA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329A018-59C6-7F6A-117C-6280A29CC7F1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95E1510-05E5-7A21-864C-0ABAA000BF7A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ular Callout 16"/>
              <p:cNvSpPr/>
              <p:nvPr/>
            </p:nvSpPr>
            <p:spPr>
              <a:xfrm>
                <a:off x="597192" y="226205"/>
                <a:ext cx="9873915" cy="992260"/>
              </a:xfrm>
              <a:prstGeom prst="wedgeRectCallout">
                <a:avLst>
                  <a:gd name="adj1" fmla="val 58090"/>
                  <a:gd name="adj2" fmla="val 49874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Ridge regression uses least squares loss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 regularization. However the term “least squares regression” is often used to refer to ridge regression </a:t>
                </a:r>
                <a:r>
                  <a:rPr lang="en-US" sz="2400" dirty="0">
                    <a:solidFill>
                      <a:schemeClr val="bg1"/>
                    </a:solidFill>
                    <a:latin typeface="+mj-lt"/>
                    <a:sym typeface="Wingdings" panose="05000000000000000000" pitchFamily="2" charset="2"/>
                  </a:rPr>
                  <a:t></a:t>
                </a:r>
                <a:endParaRPr lang="en-US" sz="2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7" name="Rectangular Callout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92" y="226205"/>
                <a:ext cx="9873915" cy="992260"/>
              </a:xfrm>
              <a:prstGeom prst="wedgeRectCallout">
                <a:avLst>
                  <a:gd name="adj1" fmla="val 58090"/>
                  <a:gd name="adj2" fmla="val 49874"/>
                </a:avLst>
              </a:prstGeom>
              <a:blipFill>
                <a:blip r:embed="rId6"/>
                <a:stretch>
                  <a:fillRect b="-355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86A9BACF-6412-915C-FEF7-B1B51835DEC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04212" y="3179972"/>
            <a:ext cx="1787788" cy="178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6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  <p:bldP spid="10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Behind the scenes: GD for 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3"/>
                <a:ext cx="11938646" cy="602891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/>
                  <a:t>(ignore bias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/>
                  <a:t> for now)</a:t>
                </a:r>
              </a:p>
              <a:p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𝜂𝜆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𝜂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IN" dirty="0"/>
              </a:p>
              <a:p>
                <a:r>
                  <a:rPr lang="en-IN" dirty="0"/>
                  <a:t>Assume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dirty="0"/>
                  <a:t> for a moment for sake of understanding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𝜂𝜆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IN" dirty="0"/>
              </a:p>
              <a:p>
                <a:pPr lvl="2"/>
                <a:r>
                  <a:rPr lang="en-IN" b="0" dirty="0"/>
                  <a:t>Small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IN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IN" dirty="0"/>
                  <a:t> is large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IN" dirty="0"/>
                  <a:t> do not change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dirty="0"/>
                  <a:t> too much!</a:t>
                </a:r>
              </a:p>
              <a:p>
                <a:pPr lvl="2"/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dirty="0"/>
                  <a:t> does well 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/>
                  <a:t>, 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IN" b="0" dirty="0">
                    <a:latin typeface="Cambria Math" panose="02040503050406030204" pitchFamily="18" charset="0"/>
                  </a:rPr>
                  <a:t>, </a:t>
                </a:r>
                <a:r>
                  <a:rPr lang="en-IN" dirty="0">
                    <a:latin typeface="Cambria Math" panose="02040503050406030204" pitchFamily="18" charset="0"/>
                  </a:rPr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𝜂𝜆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dirty="0"/>
                  <a:t> does badly 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/>
                  <a:t>, 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IN" dirty="0">
                    <a:latin typeface="Cambria Math" panose="02040503050406030204" pitchFamily="18" charset="0"/>
                  </a:rPr>
                  <a:t>, then </a:t>
                </a:r>
                <a:endParaRPr lang="en-IN" dirty="0"/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𝜂𝜆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sz="2800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IN" sz="2800" dirty="0"/>
                  <a:t> 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≫0</m:t>
                    </m:r>
                  </m:oMath>
                </a14:m>
                <a:endParaRPr lang="en-IN" sz="2800" dirty="0"/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IN" sz="2800">
                                    <a:latin typeface="Cambria Math" panose="02040503050406030204" pitchFamily="18" charset="0"/>
                                  </a:rPr>
                                  <m:t>new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𝜂𝜆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80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IN" sz="280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IN" sz="28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3"/>
                <a:ext cx="11938646" cy="6028915"/>
              </a:xfrm>
              <a:blipFill>
                <a:blip r:embed="rId2"/>
                <a:stretch>
                  <a:fillRect l="-562" t="-3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ular Callout 4"/>
              <p:cNvSpPr/>
              <p:nvPr/>
            </p:nvSpPr>
            <p:spPr>
              <a:xfrm>
                <a:off x="8389623" y="3171195"/>
                <a:ext cx="3539612" cy="954885"/>
              </a:xfrm>
              <a:prstGeom prst="wedgeRectCallout">
                <a:avLst>
                  <a:gd name="adj1" fmla="val -54660"/>
                  <a:gd name="adj2" fmla="val 104751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:r>
                  <a:rPr lang="en-IN" sz="2400" kern="0" dirty="0">
                    <a:solidFill>
                      <a:schemeClr val="bg1"/>
                    </a:solidFill>
                    <a:latin typeface="+mj-lt"/>
                  </a:rPr>
                  <a:t>No change to </a:t>
                </a:r>
                <a14:m>
                  <m:oMath xmlns:m="http://schemas.openxmlformats.org/officeDocument/2006/math">
                    <m:r>
                      <a:rPr lang="en-IN" sz="2400" b="1" i="0" kern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sz="2400" kern="0" dirty="0">
                    <a:solidFill>
                      <a:schemeClr val="bg1"/>
                    </a:solidFill>
                    <a:latin typeface="+mj-lt"/>
                  </a:rPr>
                  <a:t> due to the data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en-US" sz="2400" kern="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Rectangular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9623" y="3171195"/>
                <a:ext cx="3539612" cy="954885"/>
              </a:xfrm>
              <a:prstGeom prst="wedgeRectCallout">
                <a:avLst>
                  <a:gd name="adj1" fmla="val -54660"/>
                  <a:gd name="adj2" fmla="val 104751"/>
                </a:avLst>
              </a:prstGeom>
              <a:blipFill>
                <a:blip r:embed="rId3"/>
                <a:stretch>
                  <a:fillRect r="-2927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/>
              <p:cNvSpPr/>
              <p:nvPr/>
            </p:nvSpPr>
            <p:spPr>
              <a:xfrm>
                <a:off x="8352890" y="4345968"/>
                <a:ext cx="3839109" cy="1058238"/>
              </a:xfrm>
              <a:prstGeom prst="wedgeRectCallout">
                <a:avLst>
                  <a:gd name="adj1" fmla="val -58283"/>
                  <a:gd name="adj2" fmla="val 96327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IN" sz="24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new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kern="0" dirty="0">
                    <a:solidFill>
                      <a:schemeClr val="bg1"/>
                    </a:solidFill>
                    <a:latin typeface="+mj-lt"/>
                  </a:rPr>
                  <a:t> is smaller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kern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0" kern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sz="2400" b="1" i="1" kern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b="1" kern="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2400" kern="0" dirty="0">
                    <a:solidFill>
                      <a:schemeClr val="bg1"/>
                    </a:solidFill>
                    <a:latin typeface="+mj-lt"/>
                  </a:rPr>
                  <a:t>i.e. may be closer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kern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kern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kern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sz="2400" kern="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890" y="4345968"/>
                <a:ext cx="3839109" cy="1058238"/>
              </a:xfrm>
              <a:prstGeom prst="wedgeRectCallout">
                <a:avLst>
                  <a:gd name="adj1" fmla="val -58283"/>
                  <a:gd name="adj2" fmla="val 96327"/>
                </a:avLst>
              </a:prstGeom>
              <a:blipFill>
                <a:blip r:embed="rId4"/>
                <a:stretch>
                  <a:fillRect r="-1742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ular Callout 13"/>
              <p:cNvSpPr/>
              <p:nvPr/>
            </p:nvSpPr>
            <p:spPr>
              <a:xfrm>
                <a:off x="9041258" y="5624094"/>
                <a:ext cx="3150741" cy="1058238"/>
              </a:xfrm>
              <a:prstGeom prst="wedgeRectCallout">
                <a:avLst>
                  <a:gd name="adj1" fmla="val -77210"/>
                  <a:gd name="adj2" fmla="val -9498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:r>
                  <a:rPr lang="en-US" sz="2400" kern="0" dirty="0">
                    <a:solidFill>
                      <a:schemeClr val="bg1"/>
                    </a:solidFill>
                    <a:latin typeface="+mj-lt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≪</m:t>
                    </m:r>
                    <m:sSup>
                      <m:sSup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kern="0" dirty="0">
                    <a:solidFill>
                      <a:schemeClr val="bg1"/>
                    </a:solidFill>
                    <a:latin typeface="+mj-lt"/>
                  </a:rPr>
                  <a:t>, GD will try to increase the value </a:t>
                </a:r>
              </a:p>
            </p:txBody>
          </p:sp>
        </mc:Choice>
        <mc:Fallback xmlns="">
          <p:sp>
            <p:nvSpPr>
              <p:cNvPr id="14" name="Rectangular Callout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1258" y="5624094"/>
                <a:ext cx="3150741" cy="1058238"/>
              </a:xfrm>
              <a:prstGeom prst="wedgeRectCallout">
                <a:avLst>
                  <a:gd name="adj1" fmla="val -77210"/>
                  <a:gd name="adj2" fmla="val -9498"/>
                </a:avLst>
              </a:prstGeom>
              <a:blipFill>
                <a:blip r:embed="rId5"/>
                <a:stretch>
                  <a:fillRect r="-3313" b="-559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D01AECEB-BE77-4C9A-843F-D067C72893D7}"/>
              </a:ext>
            </a:extLst>
          </p:cNvPr>
          <p:cNvGrpSpPr/>
          <p:nvPr/>
        </p:nvGrpSpPr>
        <p:grpSpPr>
          <a:xfrm>
            <a:off x="10802390" y="1258583"/>
            <a:ext cx="1143000" cy="1143000"/>
            <a:chOff x="2379643" y="355681"/>
            <a:chExt cx="1143000" cy="1143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5358EE1-761E-DD3D-55EB-EC10E07A5C97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5A43631-10ED-A206-9743-7ABA7BB263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B29C71F-CBDB-E028-A33A-E8651A2F63E7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6D753166-D42C-DD11-C06C-1B7F1E2E56BA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CA7C5A99-2F93-9949-6474-03D6BCEC35C0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21" name="Rectangular Callout 20"/>
          <p:cNvSpPr/>
          <p:nvPr/>
        </p:nvSpPr>
        <p:spPr>
          <a:xfrm>
            <a:off x="4582274" y="1117629"/>
            <a:ext cx="5973508" cy="1283954"/>
          </a:xfrm>
          <a:prstGeom prst="wedgeRectCallout">
            <a:avLst>
              <a:gd name="adj1" fmla="val 60688"/>
              <a:gd name="adj2" fmla="val 25236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GD and other optimization techniques merely try to obtain models that obey the rules of good behaviour as encoded in the loss function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907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4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3"/>
            <a:ext cx="11600328" cy="5746377"/>
          </a:xfrm>
        </p:spPr>
        <p:txBody>
          <a:bodyPr>
            <a:normAutofit/>
          </a:bodyPr>
          <a:lstStyle/>
          <a:p>
            <a:r>
              <a:rPr lang="en-IN" dirty="0"/>
              <a:t>An umbrella term used in ML to describe a whole family of steps taken to prevent ML </a:t>
            </a:r>
            <a:r>
              <a:rPr lang="en-IN" dirty="0" err="1"/>
              <a:t>algos</a:t>
            </a:r>
            <a:r>
              <a:rPr lang="en-IN" dirty="0"/>
              <a:t> from suffering from problems in data</a:t>
            </a:r>
          </a:p>
          <a:p>
            <a:r>
              <a:rPr lang="en-IN" dirty="0"/>
              <a:t>These help ML </a:t>
            </a:r>
            <a:r>
              <a:rPr lang="en-IN" dirty="0" err="1"/>
              <a:t>algos</a:t>
            </a:r>
            <a:r>
              <a:rPr lang="en-IN" dirty="0"/>
              <a:t> offer stable behaviour even if data misbehaves</a:t>
            </a:r>
          </a:p>
          <a:p>
            <a:r>
              <a:rPr lang="en-IN" dirty="0"/>
              <a:t>In an ideal world where data is perfectly clean and there is plenty of data available, there would be no need for any regularization!</a:t>
            </a:r>
          </a:p>
          <a:p>
            <a:r>
              <a:rPr lang="en-IN" dirty="0"/>
              <a:t>How to do regularization is often decided without looking at data</a:t>
            </a:r>
          </a:p>
          <a:p>
            <a:pPr lvl="2"/>
            <a:r>
              <a:rPr lang="en-IN" dirty="0"/>
              <a:t>However, regularization usually involves its own </a:t>
            </a:r>
            <a:r>
              <a:rPr lang="en-IN" dirty="0" err="1"/>
              <a:t>hyperparameters</a:t>
            </a:r>
            <a:r>
              <a:rPr lang="en-IN" dirty="0"/>
              <a:t> that need to be tuned using data itself (using validation techniques)</a:t>
            </a:r>
          </a:p>
          <a:p>
            <a:r>
              <a:rPr lang="en-IN" dirty="0"/>
              <a:t>In general, regularization techniques prevent the model from just blindly doing well on data (since data cannot be trusted)</a:t>
            </a:r>
          </a:p>
          <a:p>
            <a:pPr lvl="2"/>
            <a:r>
              <a:rPr lang="en-IN" dirty="0"/>
              <a:t>Frequently, regularization can also make the optimization problem well-posed and the solution unique – this helps optimizers (SGD </a:t>
            </a:r>
            <a:r>
              <a:rPr lang="en-IN" dirty="0" err="1"/>
              <a:t>etc</a:t>
            </a:r>
            <a:r>
              <a:rPr lang="en-IN" dirty="0"/>
              <a:t>) immensely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1035531"/>
            <a:ext cx="1817669" cy="1817669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1926598" y="1104214"/>
            <a:ext cx="5076876" cy="868956"/>
          </a:xfrm>
          <a:prstGeom prst="wedgeRectCallout">
            <a:avLst>
              <a:gd name="adj1" fmla="val -60777"/>
              <a:gd name="adj2" fmla="val 60614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Makes sense since regularization is supposed to protect us from data issues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6B5F4FB-33D4-1C75-A94A-911EE1DD3194}"/>
              </a:ext>
            </a:extLst>
          </p:cNvPr>
          <p:cNvGrpSpPr/>
          <p:nvPr/>
        </p:nvGrpSpPr>
        <p:grpSpPr>
          <a:xfrm>
            <a:off x="10795646" y="2155587"/>
            <a:ext cx="1143000" cy="1143000"/>
            <a:chOff x="2379643" y="355681"/>
            <a:chExt cx="1143000" cy="11430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1EA390A-0777-E8E0-500B-F3B8D2499579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001F9E-7A3F-AF36-1AA2-0C6C9A2079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CA098BD-6953-DE7A-DFBF-D0B09E37AD3E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856CE71E-EB84-6121-D2E9-2AAB10368C33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A843FA63-C476-8CAF-E11B-AE77476984DC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3" name="Rectangular Callout 12"/>
          <p:cNvSpPr/>
          <p:nvPr/>
        </p:nvSpPr>
        <p:spPr>
          <a:xfrm>
            <a:off x="6874299" y="2292609"/>
            <a:ext cx="3724623" cy="868956"/>
          </a:xfrm>
          <a:prstGeom prst="wedgeRectCallout">
            <a:avLst>
              <a:gd name="adj1" fmla="val 62737"/>
              <a:gd name="adj2" fmla="val 42327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So regularization can be </a:t>
            </a:r>
            <a:r>
              <a:rPr lang="en-IN" sz="2400" i="1" dirty="0">
                <a:solidFill>
                  <a:schemeClr val="bg1"/>
                </a:solidFill>
                <a:latin typeface="+mj-lt"/>
              </a:rPr>
              <a:t>somewhat</a:t>
            </a:r>
            <a:r>
              <a:rPr lang="en-IN" sz="2400" dirty="0">
                <a:solidFill>
                  <a:schemeClr val="bg1"/>
                </a:solidFill>
                <a:latin typeface="+mj-lt"/>
              </a:rPr>
              <a:t> data dependent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8933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Regularization by adding a regularizer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en-I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N" dirty="0"/>
              </a:p>
              <a:p>
                <a:r>
                  <a:rPr lang="en-IN" dirty="0"/>
                  <a:t>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dirty="0"/>
                  <a:t> term above is called the </a:t>
                </a:r>
                <a:r>
                  <a:rPr lang="en-IN" i="1" dirty="0"/>
                  <a:t>L2 regularizer</a:t>
                </a:r>
                <a:r>
                  <a:rPr lang="en-IN" dirty="0"/>
                  <a:t> (or the squared L2 regularizer if we want to be very specific)</a:t>
                </a:r>
              </a:p>
              <a:p>
                <a:r>
                  <a:rPr lang="en-IN" dirty="0"/>
                  <a:t>In binary classification settings, we saw that this regularizer encourages a large margin</a:t>
                </a:r>
              </a:p>
              <a:p>
                <a:r>
                  <a:rPr lang="en-IN" dirty="0"/>
                  <a:t>In regression settings it ensures uniqueness of solution</a:t>
                </a:r>
              </a:p>
              <a:p>
                <a:pPr lvl="2"/>
                <a:r>
                  <a:rPr lang="en-IN" dirty="0"/>
                  <a:t>Recall that the closed form solution is </a:t>
                </a:r>
                <a14:m>
                  <m:oMath xmlns:m="http://schemas.openxmlformats.org/officeDocument/2006/math">
                    <m:r>
                      <a:rPr lang="en-US" b="1" i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/>
                  <a:t> is non-invertible then we have infinitely many solutions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Having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dirty="0"/>
                  <a:t> ensures unique solution no matter what the data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68599" y="267917"/>
            <a:ext cx="1787788" cy="1787788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616449" y="36190"/>
            <a:ext cx="10053466" cy="1510301"/>
          </a:xfrm>
          <a:prstGeom prst="wedgeRectCallout">
            <a:avLst>
              <a:gd name="adj1" fmla="val 54835"/>
              <a:gd name="adj2" fmla="val 37670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A regularizer essentially tells the optimizer to not just blindly return a model that does well on data (according to the loss function), but rather return a model that does well and is </a:t>
            </a:r>
            <a:r>
              <a:rPr lang="en-US" sz="2400" i="1" dirty="0">
                <a:solidFill>
                  <a:schemeClr val="bg1"/>
                </a:solidFill>
                <a:latin typeface="+mj-lt"/>
              </a:rPr>
              <a:t>simple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. The L2 regularizer defines </a:t>
            </a:r>
            <a:r>
              <a:rPr lang="en-US" sz="2400" i="1" dirty="0">
                <a:solidFill>
                  <a:schemeClr val="bg1"/>
                </a:solidFill>
                <a:latin typeface="+mj-lt"/>
              </a:rPr>
              <a:t>simplicity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using the L2 norm (or Euclidean length). A model is simple if it has small L2 norm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495" y="2391769"/>
            <a:ext cx="1720892" cy="17208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ular Callout 10"/>
              <p:cNvSpPr/>
              <p:nvPr/>
            </p:nvSpPr>
            <p:spPr>
              <a:xfrm>
                <a:off x="1068512" y="1820584"/>
                <a:ext cx="9458828" cy="1771269"/>
              </a:xfrm>
              <a:prstGeom prst="wedgeRectCallout">
                <a:avLst>
                  <a:gd name="adj1" fmla="val 58520"/>
                  <a:gd name="adj2" fmla="val 40483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In binary classification, simple models also had large margins. However, be careful not to over regularize. </a:t>
                </a:r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If you use a very large value of regularization constant e.g.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(or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in SVM) then you may get a very useless model that does not fit data at all i.e. does not care to do well on data at all!</a:t>
                </a:r>
              </a:p>
            </p:txBody>
          </p:sp>
        </mc:Choice>
        <mc:Fallback xmlns="">
          <p:sp>
            <p:nvSpPr>
              <p:cNvPr id="11" name="Rectangular Callou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512" y="1820584"/>
                <a:ext cx="9458828" cy="1771269"/>
              </a:xfrm>
              <a:prstGeom prst="wedgeRectCallout">
                <a:avLst>
                  <a:gd name="adj1" fmla="val 58520"/>
                  <a:gd name="adj2" fmla="val 40483"/>
                </a:avLst>
              </a:prstGeom>
              <a:blipFill>
                <a:blip r:embed="rId5"/>
                <a:stretch>
                  <a:fillRect l="-591" b="-67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244" y="4448725"/>
            <a:ext cx="1787143" cy="1787143"/>
          </a:xfrm>
          <a:prstGeom prst="rect">
            <a:avLst/>
          </a:prstGeom>
        </p:spPr>
      </p:pic>
      <p:sp>
        <p:nvSpPr>
          <p:cNvPr id="13" name="Rectangular Callout 12"/>
          <p:cNvSpPr/>
          <p:nvPr/>
        </p:nvSpPr>
        <p:spPr>
          <a:xfrm>
            <a:off x="1345915" y="3865947"/>
            <a:ext cx="9181426" cy="1734172"/>
          </a:xfrm>
          <a:prstGeom prst="wedgeRectCallout">
            <a:avLst>
              <a:gd name="adj1" fmla="val 58451"/>
              <a:gd name="adj2" fmla="val 48995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The key is moderation. Usually regularization constants are chosen using validation. Other important considerations include: how noisy do we expect data to be and how much data do we have. 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Rule of thumb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: as you have more and more data, you can safely afford to regularize less and less</a:t>
            </a:r>
          </a:p>
        </p:txBody>
      </p:sp>
    </p:spTree>
    <p:extLst>
      <p:ext uri="{BB962C8B-B14F-4D97-AF65-F5344CB8AC3E}">
        <p14:creationId xmlns:p14="http://schemas.microsoft.com/office/powerpoint/2010/main" val="407202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1" grpId="0" animBg="1"/>
      <p:bldP spid="1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75.9655"/>
  <p:tag name="LATEXADDIN" val="\documentclass{article}&#10;\usepackage{amsmath,amssymb}&#10;\usepackage{olo}&#10;\pagestyle{empty}&#10;\begin{document}&#10;&#10;\[&#10;\hat y - y&#10;\]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203.9745"/>
  <p:tag name="LATEXADDIN" val="\documentclass{article}&#10;\usepackage{amsmath,amssymb}&#10;\usepackage{olo}&#10;\pagestyle{empty}&#10;\begin{document}&#10;&#10;\[&#10;s \cdot y&#10;\]&#10;&#10;\end{document}"/>
  <p:tag name="IGUANATEXSIZE" val="24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4"/>
  <p:tag name="IGUANATEXCURSOR" val="11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5.00283"/>
  <p:tag name="ORIGINALWIDTH" val="27.50142"/>
  <p:tag name="LATEXADDIN" val="\documentclass{article}&#10;\usepackage{amsmath,amssymb}&#10;\usepackage{olo}&#10;\pagestyle{empty}&#10;\begin{document}&#10;&#10;\[&#10;1&#10;\]&#10;&#10;\end{document}"/>
  <p:tag name="IGUANATEXSIZE" val="24"/>
  <p:tag name="IGUANATEXCURSOR" val="11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203.9745"/>
  <p:tag name="LATEXADDIN" val="\documentclass{article}&#10;\usepackage{amsmath,amssymb}&#10;\usepackage{olo}&#10;\pagestyle{empty}&#10;\begin{document}&#10;&#10;\[&#10;s \cdot y&#10;\]&#10;&#10;\end{document}"/>
  <p:tag name="IGUANATEXSIZE" val="24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9572"/>
  <p:tag name="ORIGINALWIDTH" val="1830.521"/>
  <p:tag name="LATEXADDIN" val="\documentclass{article}&#10;\usepackage{amsmath,amssymb}&#10;\usepackage{olo}&#10;\pagestyle{empty}&#10;\begin{document}&#10;&#10;\[&#10;\hat\vw^c = \underset{\vw}{\arg\min}\ \sum_{i=1}^n \ell(y^{i,(c)},\ip{\vw}{\vx^i})&#10;\]&#10;&#10;\end{document}"/>
  <p:tag name="IGUANATEXSIZE" val="28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187.851"/>
  <p:tag name="LATEXADDIN" val="\documentclass{article}&#10;\usepackage{amsmath,amssymb}&#10;\usepackage{olo}&#10;\pagestyle{empty}&#10;\begin{document}&#10;&#10;\[&#10;y^{i,(c)} = \begin{cases} 1 &amp;; y^i = c\\ -1 &amp;; y^i \neq c \end{cases}&#10;\]&#10;&#10;\end{document}"/>
  <p:tag name="IGUANATEXSIZE" val="28"/>
  <p:tag name="IGUANATEXCURSOR" val="1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7.7203"/>
  <p:tag name="ORIGINALWIDTH" val="1197.6"/>
  <p:tag name="LATEXADDIN" val="\documentclass{article}&#10;\usepackage{amsmath,amssymb}&#10;\usepackage{olo}&#10;\pagestyle{empty}&#10;\begin{document}&#10;&#10;\[&#10;\hat y^t = \underset{c \in [C]}{\arg\max}\ \ip{\hat\vw^c}{\vx^t}&#10;\]&#10;&#10;\end{document}"/>
  <p:tag name="IGUANATEXSIZE" val="28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75.9655"/>
  <p:tag name="LATEXADDIN" val="\documentclass{article}&#10;\usepackage{amsmath,amssymb}&#10;\usepackage{olo}&#10;\pagestyle{empty}&#10;\begin{document}&#10;&#10;\[&#10;\hat y - y&#10;\]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.0128"/>
  <p:tag name="ORIGINALWIDTH" val="1355.07"/>
  <p:tag name="LATEXADDIN" val="\documentclass{article}&#10;\usepackage{amsmath,amssymb}&#10;\usepackage{olo}&#10;\pagestyle{empty}&#10;\begin{document}&#10;&#10;\[&#10;\ell_\delta(y,\hat y) = \begin{cases}&#10;(\hat y - y)^2 &amp; \text{ if } \abs{\hat y - y} \leq \delta \\&#10;\delta\cdot\abs{y - \hat y} &amp; \text{ if } \abs{\hat y - y} \geq \delta &#10;\end{cases}&#10;\]&#10;&#10;\end{document}"/>
  <p:tag name="IGUANATEXSIZE" val="28"/>
  <p:tag name="IGUANATEXCURSOR" val="21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8.0179"/>
  <p:tag name="ORIGINALWIDTH" val="1547.079"/>
  <p:tag name="LATEXADDIN" val="\documentclass{article}&#10;\usepackage{amsmath,amssymb}&#10;\usepackage{olo}&#10;\pagestyle{empty}&#10;\begin{document}&#10;&#10;\[&#10;\ell_\epsilon(y,\hat y) = \begin{cases}&#10;(y - \hat y - \epsilon)^2 &amp; \text{ if } \hat y &lt; y - \epsilon \\&#10;0 &amp; \text{ if } \hat y - y \in [-\epsilon, \epsilon] \\ &#10;(y - \hat y + \epsilon)^2 &amp; \text{ if } \hat y &gt; y + \epsilon&#10;\end{cases}&#10;\]&#10;&#10;\end{document}"/>
  <p:tag name="IGUANATEXSIZE" val="28"/>
  <p:tag name="IGUANATEXCURSOR" val="28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.50189"/>
  <p:tag name="ORIGINALWIDTH" val="28.00142"/>
  <p:tag name="LATEXADDIN" val="\documentclass{article}&#10;\usepackage{amsmath,amssymb}&#10;\usepackage{olo}&#10;\pagestyle{empty}&#10;\begin{document}&#10;&#10;\[&#10;\epsilon&#10;\]&#10;&#10;\end{document}"/>
  <p:tag name="IGUANATEXSIZE" val="28"/>
  <p:tag name="IGUANATEXCURSOR" val="1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.50189"/>
  <p:tag name="ORIGINALWIDTH" val="28.00142"/>
  <p:tag name="LATEXADDIN" val="\documentclass{article}&#10;\usepackage{amsmath,amssymb}&#10;\usepackage{olo}&#10;\pagestyle{empty}&#10;\begin{document}&#10;&#10;\[&#10;\epsilon&#10;\]&#10;&#10;\end{document}"/>
  <p:tag name="IGUANATEXSIZE" val="28"/>
  <p:tag name="IGUANATEXCURSOR" val="1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75.9655"/>
  <p:tag name="LATEXADDIN" val="\documentclass{article}&#10;\usepackage{amsmath,amssymb}&#10;\usepackage{olo}&#10;\pagestyle{empty}&#10;\begin{document}&#10;&#10;\[&#10;\hat y - y&#10;\]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75.9655"/>
  <p:tag name="LATEXADDIN" val="\documentclass{article}&#10;\usepackage{amsmath,amssymb}&#10;\usepackage{olo}&#10;\pagestyle{empty}&#10;\begin{document}&#10;&#10;\[&#10;\hat y - y&#10;\]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4"/>
  <p:tag name="IGUANATEXCURSOR" val="110"/>
</p:tagLst>
</file>

<file path=ppt/theme/theme1.xml><?xml version="1.0" encoding="utf-8"?>
<a:theme xmlns:a="http://schemas.openxmlformats.org/drawingml/2006/main" name="MLC-gold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60B1F2"/>
      </a:hlink>
      <a:folHlink>
        <a:srgbClr val="F03B5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LC-gold" id="{A32AEB50-6930-43BE-AF91-EC2A96F639DE}" vid="{F593CA47-3193-4F2F-AF17-9D2EF6BF85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MLC-gold</Template>
  <TotalTime>27</TotalTime>
  <Words>2851</Words>
  <Application>Microsoft Office PowerPoint</Application>
  <PresentationFormat>Widescreen</PresentationFormat>
  <Paragraphs>266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Wingdings</vt:lpstr>
      <vt:lpstr>MLC-gold</vt:lpstr>
      <vt:lpstr>Loss and Regularization</vt:lpstr>
      <vt:lpstr>Regression Problems</vt:lpstr>
      <vt:lpstr>Loss Functions for Regression Problems</vt:lpstr>
      <vt:lpstr>Loss Functions for Regression Problems</vt:lpstr>
      <vt:lpstr>Finding good parameters</vt:lpstr>
      <vt:lpstr>Ridge Regression</vt:lpstr>
      <vt:lpstr>Behind the scenes: GD for Ridge Regression</vt:lpstr>
      <vt:lpstr>Regularization</vt:lpstr>
      <vt:lpstr>Regularization by adding a regularizer</vt:lpstr>
      <vt:lpstr>Other popular regularizers</vt:lpstr>
      <vt:lpstr>Regularization by Early Stopping</vt:lpstr>
      <vt:lpstr>Regularization by adding noise</vt:lpstr>
      <vt:lpstr>Other forms of regularization</vt:lpstr>
      <vt:lpstr>Multiclass Learning</vt:lpstr>
      <vt:lpstr>Classification Loss Functions</vt:lpstr>
      <vt:lpstr>Multiclass Classification</vt:lpstr>
      <vt:lpstr>OVA – Reduce to C binary problems</vt:lpstr>
      <vt:lpstr>OVA – Learn the C models together</vt:lpstr>
      <vt:lpstr>OVA via Softmax</vt:lpstr>
      <vt:lpstr>Multiclassification – popular techniques</vt:lpstr>
      <vt:lpstr>Multiclass via DT</vt:lpstr>
    </vt:vector>
  </TitlesOfParts>
  <Company>Indian Institute of Technology Kanpur, Kanpur, U.P.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Multiclass Learning</dc:title>
  <dc:creator>Purushottam Kar</dc:creator>
  <cp:lastModifiedBy>Purushottam Kar</cp:lastModifiedBy>
  <cp:revision>11</cp:revision>
  <dcterms:created xsi:type="dcterms:W3CDTF">2023-06-15T15:35:28Z</dcterms:created>
  <dcterms:modified xsi:type="dcterms:W3CDTF">2023-06-15T18:44:31Z</dcterms:modified>
</cp:coreProperties>
</file>