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Ex1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Ex2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8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7" r:id="rId6"/>
    <p:sldId id="288" r:id="rId7"/>
    <p:sldId id="286" r:id="rId8"/>
    <p:sldId id="291" r:id="rId9"/>
    <p:sldId id="297" r:id="rId10"/>
    <p:sldId id="298" r:id="rId11"/>
    <p:sldId id="299" r:id="rId12"/>
    <p:sldId id="296" r:id="rId13"/>
    <p:sldId id="29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EBE8"/>
    <a:srgbClr val="E9C46A"/>
    <a:srgbClr val="282828"/>
    <a:srgbClr val="97EFD3"/>
    <a:srgbClr val="F15574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720" y="7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sus\Downloads\BlinkIT%20Grocery%20Data%20Excel%20(Recovered)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BlinkIT%20Grocery%20Data%20Excel%20(Recover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BlinkIT%20Grocery%20Data%20Excel%20(Recovered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BlinkIT%20Grocery%20Data%20Excel%20(Recovered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BlinkIT%20Grocery%20Data%20Excel%20(Recovered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BlinkIT%20Grocery%20Data%20Excel%20(Recovered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BlinkIT%20Grocery%20Data%20Excel%20(Recovered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ownloads\BlinkIT%20Grocery%20Data%20Excel%20(Recovered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Asus\Downloads\BlinkIT%20Grocery%20Data%20Excel%20(Recovered).xlsx" TargetMode="External"/></Relationships>
</file>

<file path=ppt/charts/_rels/chartEx2.xml.rels><?xml version="1.0" encoding="UTF-8" standalone="yes"?>
<Relationships xmlns="http://schemas.openxmlformats.org/package/2006/relationships"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Grocery Data Excel (Recovered).xlsx]Sheets Design!PivotTable2</c:name>
    <c:fmtId val="16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overflow" horzOverflow="overflow" vert="horz" wrap="square" anchor="ctr" anchorCtr="0">
              <a:noAutofit/>
            </a:bodyPr>
            <a:lstStyle/>
            <a:p>
              <a:pPr algn="ctr"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5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0904115984127394E-2"/>
              <c:y val="-0.20308312478602805"/>
            </c:manualLayout>
          </c:layout>
          <c:tx>
            <c:rich>
              <a:bodyPr rot="0" spcFirstLastPara="1" vertOverflow="overflow" horzOverflow="overflow" vert="horz" wrap="square" anchor="ctr" anchorCtr="0">
                <a:noAutofit/>
              </a:bodyPr>
              <a:lstStyle/>
              <a:p>
                <a:pPr algn="ctr">
                  <a:def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defRPr>
                </a:pPr>
                <a:fld id="{4B61AFBD-D03D-480B-9BF4-35B5BBF0D781}" type="VALUE">
                  <a: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pPr algn="ctr">
                    <a:defRPr lang="en-US" sz="10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@" sourceLinked="0"/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5366470420416527"/>
                  <c:h val="0.28732225260021121"/>
                </c:manualLayout>
              </c15:layout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6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7835109923835711E-2"/>
              <c:y val="-9.185725238322559E-2"/>
            </c:manualLayout>
          </c:layout>
          <c:tx>
            <c:rich>
              <a:bodyPr rot="0" spcFirstLastPara="1" vertOverflow="ellipsis" vert="horz" wrap="square" anchor="ctr" anchorCtr="0"/>
              <a:lstStyle/>
              <a:p>
                <a:pPr algn="ctr">
                  <a:def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defRPr>
                </a:pPr>
                <a:fld id="{5F003A35-33D4-47B7-9EA5-4640C2B6FCDA}" type="VALUE">
                  <a: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pPr algn="ctr">
                    <a:defRPr lang="en-US" sz="10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403031010365602"/>
                  <c:h val="0.29066817110040649"/>
                </c:manualLayout>
              </c15:layout>
              <c15:dlblFieldTable/>
              <c15:showDataLabelsRange val="0"/>
            </c:ext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overflow" horzOverflow="overflow" vert="horz" wrap="square" anchor="ctr" anchorCtr="0">
              <a:noAutofit/>
            </a:bodyPr>
            <a:lstStyle/>
            <a:p>
              <a:pPr algn="ctr"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8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0904115984127394E-2"/>
              <c:y val="-0.20308312478602805"/>
            </c:manualLayout>
          </c:layout>
          <c:tx>
            <c:rich>
              <a:bodyPr rot="0" spcFirstLastPara="1" vertOverflow="overflow" horzOverflow="overflow" vert="horz" wrap="square" anchor="ctr" anchorCtr="0">
                <a:noAutofit/>
              </a:bodyPr>
              <a:lstStyle/>
              <a:p>
                <a:pPr algn="ctr">
                  <a:def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defRPr>
                </a:pPr>
                <a:fld id="{4B61AFBD-D03D-480B-9BF4-35B5BBF0D781}" type="VALUE">
                  <a: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pPr algn="ctr">
                    <a:defRPr lang="en-US" sz="10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@" sourceLinked="0"/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5366470420416527"/>
                  <c:h val="0.28732225260021121"/>
                </c:manualLayout>
              </c15:layout>
              <c15:dlblFieldTable/>
              <c15:showDataLabelsRange val="0"/>
            </c:ext>
          </c:extLst>
        </c:dLbl>
      </c:pivotFmt>
      <c:pivotFmt>
        <c:idx val="9"/>
        <c:spPr>
          <a:solidFill>
            <a:schemeClr val="accent6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7835109923835711E-2"/>
              <c:y val="-9.185725238322559E-2"/>
            </c:manualLayout>
          </c:layout>
          <c:tx>
            <c:rich>
              <a:bodyPr rot="0" spcFirstLastPara="1" vertOverflow="ellipsis" vert="horz" wrap="square" anchor="ctr" anchorCtr="0"/>
              <a:lstStyle/>
              <a:p>
                <a:pPr algn="ctr">
                  <a:def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defRPr>
                </a:pPr>
                <a:fld id="{5F003A35-33D4-47B7-9EA5-4640C2B6FCDA}" type="VALUE">
                  <a: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pPr algn="ctr">
                    <a:defRPr lang="en-US" sz="10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403031010365602"/>
                  <c:h val="0.29066817110040649"/>
                </c:manualLayout>
              </c15:layout>
              <c15:dlblFieldTable/>
              <c15:showDataLabelsRange val="0"/>
            </c:ext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overflow" horzOverflow="overflow" vert="horz" wrap="square" anchor="ctr" anchorCtr="0">
              <a:noAutofit/>
            </a:bodyPr>
            <a:lstStyle/>
            <a:p>
              <a:pPr algn="ctr"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</c15:spPr>
            </c:ext>
          </c:extLst>
        </c:dLbl>
      </c:pivotFmt>
      <c:pivotFmt>
        <c:idx val="11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0904115984127394E-2"/>
              <c:y val="-0.20308312478602805"/>
            </c:manualLayout>
          </c:layout>
          <c:tx>
            <c:rich>
              <a:bodyPr rot="0" spcFirstLastPara="1" vertOverflow="overflow" horzOverflow="overflow" vert="horz" wrap="square" anchor="ctr" anchorCtr="0">
                <a:noAutofit/>
              </a:bodyPr>
              <a:lstStyle/>
              <a:p>
                <a:pPr algn="ctr">
                  <a:def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defRPr>
                </a:pPr>
                <a:fld id="{4B61AFBD-D03D-480B-9BF4-35B5BBF0D781}" type="VALUE">
                  <a: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pPr algn="ctr">
                    <a:defRPr lang="en-US" sz="10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@" sourceLinked="0"/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45366470420416527"/>
                  <c:h val="0.28732225260021121"/>
                </c:manualLayout>
              </c15:layout>
              <c15:dlblFieldTable/>
              <c15:showDataLabelsRange val="0"/>
            </c:ext>
          </c:extLst>
        </c:dLbl>
      </c:pivotFmt>
      <c:pivotFmt>
        <c:idx val="12"/>
        <c:spPr>
          <a:solidFill>
            <a:schemeClr val="accent6">
              <a:lumMod val="75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8.7835109923835711E-2"/>
              <c:y val="-9.185725238322559E-2"/>
            </c:manualLayout>
          </c:layout>
          <c:tx>
            <c:rich>
              <a:bodyPr rot="0" spcFirstLastPara="1" vertOverflow="ellipsis" vert="horz" wrap="square" anchor="ctr" anchorCtr="0"/>
              <a:lstStyle/>
              <a:p>
                <a:pPr algn="ctr">
                  <a:def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defRPr>
                </a:pPr>
                <a:fld id="{5F003A35-33D4-47B7-9EA5-4640C2B6FCDA}" type="VALUE">
                  <a: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rPr>
                  <a:pPr algn="ctr">
                    <a:defRPr lang="en-US" sz="1000" b="0" i="0" u="none" strike="noStrike" kern="1200" baseline="0">
                      <a:ln>
                        <a:noFill/>
                      </a:ln>
                      <a:solidFill>
                        <a:schemeClr val="tx1"/>
                      </a:solidFill>
                      <a:latin typeface="Segoe UI Black" panose="020B0A02040204020203" pitchFamily="34" charset="0"/>
                      <a:ea typeface="Segoe UI Black" panose="020B0A02040204020203" pitchFamily="34" charset="0"/>
                      <a:cs typeface="+mn-cs"/>
                    </a:defRPr>
                  </a:pPr>
                  <a:t>[VALUE]</a:t>
                </a:fld>
                <a:endParaRPr lang="en-IN"/>
              </a:p>
            </c:rich>
          </c:tx>
          <c:numFmt formatCode="0.00%" sourceLinked="0"/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0.26403031010365602"/>
                  <c:h val="0.29066817110040649"/>
                </c:manualLayout>
              </c15:layout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4317604085260935"/>
          <c:y val="0.15785492651630453"/>
          <c:w val="0.7301533185813871"/>
          <c:h val="0.81933992279508794"/>
        </c:manualLayout>
      </c:layout>
      <c:doughnutChart>
        <c:varyColors val="1"/>
        <c:ser>
          <c:idx val="0"/>
          <c:order val="0"/>
          <c:tx>
            <c:strRef>
              <c:f>'Sheets Design'!$B$11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FFD2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622-4DD7-A825-FBCABE031A6D}"/>
              </c:ext>
            </c:extLst>
          </c:dPt>
          <c:dPt>
            <c:idx val="1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622-4DD7-A825-FBCABE031A6D}"/>
              </c:ext>
            </c:extLst>
          </c:dPt>
          <c:dLbls>
            <c:dLbl>
              <c:idx val="0"/>
              <c:layout>
                <c:manualLayout>
                  <c:x val="-7.0904115984127394E-2"/>
                  <c:y val="-0.20308312478602805"/>
                </c:manualLayout>
              </c:layout>
              <c:tx>
                <c:rich>
                  <a:bodyPr rot="0" spcFirstLastPara="1" vertOverflow="overflow" horzOverflow="overflow" vert="horz" wrap="square" anchor="ctr" anchorCtr="0">
                    <a:noAutofit/>
                  </a:bodyPr>
                  <a:lstStyle/>
                  <a:p>
                    <a:pPr algn="ctr">
                      <a:defRPr lang="en-US" sz="1000" b="0" i="0" u="none" strike="noStrike" kern="120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+mn-cs"/>
                      </a:defRPr>
                    </a:pPr>
                    <a:fld id="{4B61AFBD-D03D-480B-9BF4-35B5BBF0D781}" type="VALUE">
                      <a:rPr lang="en-US" sz="1000" b="0" i="0" u="none" strike="noStrike" kern="120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+mn-cs"/>
                      </a:rPr>
                      <a:pPr algn="ctr">
                        <a:defRPr lang="en-US" sz="1000" b="0" i="0" u="none" strike="noStrike" kern="120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@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45366470420416527"/>
                      <c:h val="0.28732225260021121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E622-4DD7-A825-FBCABE031A6D}"/>
                </c:ext>
              </c:extLst>
            </c:dLbl>
            <c:dLbl>
              <c:idx val="1"/>
              <c:layout>
                <c:manualLayout>
                  <c:x val="-8.7835109923835711E-2"/>
                  <c:y val="-9.185725238322559E-2"/>
                </c:manualLayout>
              </c:layout>
              <c:tx>
                <c:rich>
                  <a:bodyPr rot="0" spcFirstLastPara="1" vertOverflow="ellipsis" vert="horz" wrap="square" anchor="ctr" anchorCtr="0"/>
                  <a:lstStyle/>
                  <a:p>
                    <a:pPr algn="ctr">
                      <a:defRPr lang="en-US" sz="1000" b="0" i="0" u="none" strike="noStrike" kern="120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+mn-cs"/>
                      </a:defRPr>
                    </a:pPr>
                    <a:fld id="{5F003A35-33D4-47B7-9EA5-4640C2B6FCDA}" type="VALUE">
                      <a:rPr lang="en-US" sz="1000" b="0" i="0" u="none" strike="noStrike" kern="1200" baseline="0">
                        <a:ln>
                          <a:noFill/>
                        </a:ln>
                        <a:solidFill>
                          <a:schemeClr val="tx1"/>
                        </a:solidFill>
                        <a:latin typeface="Segoe UI Black" panose="020B0A02040204020203" pitchFamily="34" charset="0"/>
                        <a:ea typeface="Segoe UI Black" panose="020B0A02040204020203" pitchFamily="34" charset="0"/>
                        <a:cs typeface="+mn-cs"/>
                      </a:rPr>
                      <a:pPr algn="ctr">
                        <a:defRPr lang="en-US" sz="1000" b="0" i="0" u="none" strike="noStrike" kern="120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Segoe UI Black" panose="020B0A02040204020203" pitchFamily="34" charset="0"/>
                          <a:ea typeface="Segoe UI Black" panose="020B0A02040204020203" pitchFamily="34" charset="0"/>
                          <a:cs typeface="+mn-cs"/>
                        </a:defRPr>
                      </a:pPr>
                      <a:t>[VALUE]</a:t>
                    </a:fld>
                    <a:endParaRPr lang="en-IN"/>
                  </a:p>
                </c:rich>
              </c:tx>
              <c:numFmt formatCode="0.00%" sourceLinked="0"/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403031010365602"/>
                      <c:h val="0.29066817110040649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E622-4DD7-A825-FBCABE031A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anchor="ctr" anchorCtr="0">
                <a:noAutofit/>
              </a:bodyPr>
              <a:lstStyle/>
              <a:p>
                <a:pPr algn="ctr">
                  <a:def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</c:ext>
            </c:extLst>
          </c:dLbls>
          <c:cat>
            <c:strRef>
              <c:f>'Sheets Design'!$A$12:$A$13</c:f>
              <c:strCache>
                <c:ptCount val="2"/>
                <c:pt idx="0">
                  <c:v>Low Fat</c:v>
                </c:pt>
                <c:pt idx="1">
                  <c:v>Regular</c:v>
                </c:pt>
              </c:strCache>
            </c:strRef>
          </c:cat>
          <c:val>
            <c:numRef>
              <c:f>'Sheets Design'!$B$12:$B$13</c:f>
              <c:numCache>
                <c:formatCode>"$"0,"K"</c:formatCode>
                <c:ptCount val="2"/>
                <c:pt idx="0">
                  <c:v>776319.68840000057</c:v>
                </c:pt>
                <c:pt idx="1">
                  <c:v>425361.8043999995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22-4DD7-A825-FBCABE031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t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55337299146247"/>
          <c:y val="0"/>
          <c:w val="0.612301788774543"/>
          <c:h val="0.202960153573704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ln>
                <a:noFill/>
              </a:ln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n>
            <a:noFill/>
          </a:ln>
          <a:solidFill>
            <a:schemeClr val="tx1"/>
          </a:solidFill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Grocery Data Excel (Recovered).xlsx]Sheets Design!PivotTable5</c:name>
    <c:fmtId val="2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3662807148876503"/>
          <c:y val="2.9231959047636584E-2"/>
          <c:w val="0.49495854951378299"/>
          <c:h val="0.90911978532819304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'Sheets Design'!$B$40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D2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'Sheets Design'!$A$41:$A$56</c:f>
              <c:strCache>
                <c:ptCount val="16"/>
                <c:pt idx="0">
                  <c:v>Seafood</c:v>
                </c:pt>
                <c:pt idx="1">
                  <c:v>Breakfast</c:v>
                </c:pt>
                <c:pt idx="2">
                  <c:v>Starchy Foods</c:v>
                </c:pt>
                <c:pt idx="3">
                  <c:v>Others</c:v>
                </c:pt>
                <c:pt idx="4">
                  <c:v>Hard Drinks</c:v>
                </c:pt>
                <c:pt idx="5">
                  <c:v>Breads</c:v>
                </c:pt>
                <c:pt idx="6">
                  <c:v>Soft Drinks</c:v>
                </c:pt>
                <c:pt idx="7">
                  <c:v>Meat</c:v>
                </c:pt>
                <c:pt idx="8">
                  <c:v>Health and Hygiene</c:v>
                </c:pt>
                <c:pt idx="9">
                  <c:v>Baking Goods</c:v>
                </c:pt>
                <c:pt idx="10">
                  <c:v>Canned</c:v>
                </c:pt>
                <c:pt idx="11">
                  <c:v>Dairy</c:v>
                </c:pt>
                <c:pt idx="12">
                  <c:v>Frozen Foods</c:v>
                </c:pt>
                <c:pt idx="13">
                  <c:v>Household</c:v>
                </c:pt>
                <c:pt idx="14">
                  <c:v>Snack Foods</c:v>
                </c:pt>
                <c:pt idx="15">
                  <c:v>Fruits and Vegetables</c:v>
                </c:pt>
              </c:strCache>
            </c:strRef>
          </c:cat>
          <c:val>
            <c:numRef>
              <c:f>'Sheets Design'!$B$41:$B$56</c:f>
              <c:numCache>
                <c:formatCode>"$"0,"K"</c:formatCode>
                <c:ptCount val="16"/>
                <c:pt idx="0">
                  <c:v>9077.869999999999</c:v>
                </c:pt>
                <c:pt idx="1">
                  <c:v>15596.696600000001</c:v>
                </c:pt>
                <c:pt idx="2">
                  <c:v>21880.027399999992</c:v>
                </c:pt>
                <c:pt idx="3">
                  <c:v>22451.891599999999</c:v>
                </c:pt>
                <c:pt idx="4">
                  <c:v>29334.680599999996</c:v>
                </c:pt>
                <c:pt idx="5">
                  <c:v>35379.119800000015</c:v>
                </c:pt>
                <c:pt idx="6">
                  <c:v>58514.166999999987</c:v>
                </c:pt>
                <c:pt idx="7">
                  <c:v>59449.863799999992</c:v>
                </c:pt>
                <c:pt idx="8">
                  <c:v>68025.838800000012</c:v>
                </c:pt>
                <c:pt idx="9">
                  <c:v>81894.736400000009</c:v>
                </c:pt>
                <c:pt idx="10">
                  <c:v>90706.728999999992</c:v>
                </c:pt>
                <c:pt idx="11">
                  <c:v>101276.46159999995</c:v>
                </c:pt>
                <c:pt idx="12">
                  <c:v>118558.88140000009</c:v>
                </c:pt>
                <c:pt idx="13">
                  <c:v>135976.52539999998</c:v>
                </c:pt>
                <c:pt idx="14">
                  <c:v>175433.92240000021</c:v>
                </c:pt>
                <c:pt idx="15">
                  <c:v>178124.08099999995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0-4D86-80EC-14D2A38F11A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1453035839"/>
        <c:axId val="1453041119"/>
      </c:barChart>
      <c:catAx>
        <c:axId val="1453035839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pPr>
            <a:endParaRPr lang="en-US"/>
          </a:p>
        </c:txPr>
        <c:crossAx val="1453041119"/>
        <c:crosses val="autoZero"/>
        <c:auto val="1"/>
        <c:lblAlgn val="ctr"/>
        <c:lblOffset val="100"/>
        <c:noMultiLvlLbl val="0"/>
      </c:catAx>
      <c:valAx>
        <c:axId val="1453041119"/>
        <c:scaling>
          <c:orientation val="minMax"/>
        </c:scaling>
        <c:delete val="1"/>
        <c:axPos val="b"/>
        <c:numFmt formatCode="&quot;$&quot;0,&quot;K&quot;" sourceLinked="1"/>
        <c:majorTickMark val="out"/>
        <c:minorTickMark val="none"/>
        <c:tickLblPos val="nextTo"/>
        <c:crossAx val="1453035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Grocery Data Excel (Recovered).xlsx]Sheets Design!PivotTable6</c:name>
    <c:fmtId val="30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1.9563585697170326E-2"/>
              <c:y val="-0.23578432282632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0"/>
              <c:y val="-0.3186274632788120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9.7817928485851632E-3"/>
              <c:y val="-0.350490209606693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1.9563585697170371E-2"/>
              <c:y val="-0.3759804066689982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8.9665398623027661E-17"/>
              <c:y val="-0.36960785740342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2.9345378545755491E-2"/>
              <c:y val="-0.31225491401323585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0"/>
              <c:y val="-0.4853164049923056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1.7118137485024037E-2"/>
              <c:y val="-0.3759804066689982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4.4018067818633239E-2"/>
              <c:y val="-0.312254914013235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7.2833922026411761E-3"/>
              <c:y val="-0.2887499677903579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2.427797400880392E-3"/>
              <c:y val="-0.423499952759191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4.855594801760784E-3"/>
              <c:y val="-0.436333284660985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7.2832966200663827E-3"/>
              <c:y val="-0.404249954906501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0199857429031357E-2"/>
                  <c:h val="0.16032065140780136"/>
                </c:manualLayout>
              </c15:layout>
            </c:ext>
          </c:extLst>
        </c:dLbl>
      </c:pivotFmt>
      <c:pivotFmt>
        <c:idx val="16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0"/>
              <c:y val="-0.333666629446635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8.9018209686326524E-17"/>
              <c:y val="-0.397833288955604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2.427797400880392E-3"/>
              <c:y val="-0.4106666208573979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1.6994581806162833E-2"/>
              <c:y val="-0.429916618710088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1.6994581806162742E-2"/>
              <c:y val="-0.4363332846609853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1.6994581806162742E-2"/>
              <c:y val="-0.410666620857397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7.2833922026411761E-3"/>
              <c:y val="-0.2887499677903579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2.427797400880392E-3"/>
              <c:y val="-0.423499952759191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4.855594801760784E-3"/>
              <c:y val="-0.436333284660985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7.2832966200663827E-3"/>
              <c:y val="-0.404249954906501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0199857429031357E-2"/>
                  <c:h val="0.16032065140780136"/>
                </c:manualLayout>
              </c15:layout>
            </c:ext>
          </c:extLst>
        </c:dLbl>
      </c:pivotFmt>
      <c:pivotFmt>
        <c:idx val="27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0"/>
              <c:y val="-0.333666629446635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8.9018209686326524E-17"/>
              <c:y val="-0.397833288955604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2.427797400880392E-3"/>
              <c:y val="-0.4106666208573979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1.6994581806162833E-2"/>
              <c:y val="-0.429916618710088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1.6994581806162742E-2"/>
              <c:y val="-0.4363332846609853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1.6994581806162742E-2"/>
              <c:y val="-0.410666620857397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7.2833922026411761E-3"/>
              <c:y val="-0.2887499677903579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2.427797400880392E-3"/>
              <c:y val="-0.4234999527591916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4.855594801760784E-3"/>
              <c:y val="-0.4363332846609853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7.2832966200663827E-3"/>
              <c:y val="-0.4042499549065011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7.0199857429031357E-2"/>
                  <c:h val="0.16032065140780136"/>
                </c:manualLayout>
              </c15:layout>
            </c:ext>
          </c:extLst>
        </c:dLbl>
      </c:pivotFmt>
      <c:pivotFmt>
        <c:idx val="38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0"/>
              <c:y val="-0.3336666294466358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8.9018209686326524E-17"/>
              <c:y val="-0.3978332889556042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2.427797400880392E-3"/>
              <c:y val="-0.4106666208573979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1.6994581806162833E-2"/>
              <c:y val="-0.4299166187100884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1.6994581806162742E-2"/>
              <c:y val="-0.43633328466098537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rgbClr val="FFD200"/>
          </a:solidFill>
          <a:ln w="25400">
            <a:solidFill>
              <a:schemeClr val="accent6">
                <a:lumMod val="50000"/>
              </a:schemeClr>
            </a:solidFill>
          </a:ln>
          <a:effectLst/>
        </c:spPr>
        <c:dLbl>
          <c:idx val="0"/>
          <c:layout>
            <c:manualLayout>
              <c:x val="-1.6994581806162742E-2"/>
              <c:y val="-0.410666620857397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6975176967651922E-2"/>
          <c:y val="7.0098041921338658E-2"/>
          <c:w val="0.90159516394323325"/>
          <c:h val="0.78206985417901242"/>
        </c:manualLayout>
      </c:layout>
      <c:areaChart>
        <c:grouping val="standard"/>
        <c:varyColors val="0"/>
        <c:ser>
          <c:idx val="0"/>
          <c:order val="0"/>
          <c:tx>
            <c:strRef>
              <c:f>'Sheets Design'!$B$66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FD200"/>
            </a:solidFill>
            <a:ln w="25400">
              <a:solidFill>
                <a:schemeClr val="accent6">
                  <a:lumMod val="50000"/>
                </a:schemeClr>
              </a:solidFill>
            </a:ln>
            <a:effectLst/>
          </c:spPr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40BB-4482-9E87-822138D90FE5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40BB-4482-9E87-822138D90FE5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40BB-4482-9E87-822138D90FE5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40BB-4482-9E87-822138D90FE5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40BB-4482-9E87-822138D90FE5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40BB-4482-9E87-822138D90FE5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40BB-4482-9E87-822138D90FE5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40BB-4482-9E87-822138D90FE5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40BB-4482-9E87-822138D90FE5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40BB-4482-9E87-822138D90FE5}"/>
              </c:ext>
            </c:extLst>
          </c:dPt>
          <c:dLbls>
            <c:dLbl>
              <c:idx val="0"/>
              <c:layout>
                <c:manualLayout>
                  <c:x val="-7.2833922026411761E-3"/>
                  <c:y val="-0.2887499677903579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0BB-4482-9E87-822138D90FE5}"/>
                </c:ext>
              </c:extLst>
            </c:dLbl>
            <c:dLbl>
              <c:idx val="1"/>
              <c:layout>
                <c:manualLayout>
                  <c:x val="2.427797400880392E-3"/>
                  <c:y val="-0.4234999527591916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0BB-4482-9E87-822138D90FE5}"/>
                </c:ext>
              </c:extLst>
            </c:dLbl>
            <c:dLbl>
              <c:idx val="2"/>
              <c:layout>
                <c:manualLayout>
                  <c:x val="4.855594801760784E-3"/>
                  <c:y val="-0.4363332846609853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0BB-4482-9E87-822138D90FE5}"/>
                </c:ext>
              </c:extLst>
            </c:dLbl>
            <c:dLbl>
              <c:idx val="3"/>
              <c:layout>
                <c:manualLayout>
                  <c:x val="-7.2832966200663827E-3"/>
                  <c:y val="-0.4042499549065011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199857429031357E-2"/>
                      <c:h val="0.1603206514078013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0BB-4482-9E87-822138D90FE5}"/>
                </c:ext>
              </c:extLst>
            </c:dLbl>
            <c:dLbl>
              <c:idx val="4"/>
              <c:layout>
                <c:manualLayout>
                  <c:x val="0"/>
                  <c:y val="-0.333666629446635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0BB-4482-9E87-822138D90FE5}"/>
                </c:ext>
              </c:extLst>
            </c:dLbl>
            <c:dLbl>
              <c:idx val="5"/>
              <c:layout>
                <c:manualLayout>
                  <c:x val="-8.9018209686326524E-17"/>
                  <c:y val="-0.3978332889556042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0BB-4482-9E87-822138D90FE5}"/>
                </c:ext>
              </c:extLst>
            </c:dLbl>
            <c:dLbl>
              <c:idx val="6"/>
              <c:layout>
                <c:manualLayout>
                  <c:x val="-2.427797400880392E-3"/>
                  <c:y val="-0.4106666208573979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40BB-4482-9E87-822138D90FE5}"/>
                </c:ext>
              </c:extLst>
            </c:dLbl>
            <c:dLbl>
              <c:idx val="7"/>
              <c:layout>
                <c:manualLayout>
                  <c:x val="-1.6994581806162833E-2"/>
                  <c:y val="-0.4299166187100884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0BB-4482-9E87-822138D90FE5}"/>
                </c:ext>
              </c:extLst>
            </c:dLbl>
            <c:dLbl>
              <c:idx val="8"/>
              <c:layout>
                <c:manualLayout>
                  <c:x val="-1.6994581806162742E-2"/>
                  <c:y val="-0.436333284660985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40BB-4482-9E87-822138D90FE5}"/>
                </c:ext>
              </c:extLst>
            </c:dLbl>
            <c:dLbl>
              <c:idx val="9"/>
              <c:layout>
                <c:manualLayout>
                  <c:x val="-1.6994581806162742E-2"/>
                  <c:y val="-0.4106666208573979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0BB-4482-9E87-822138D90F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'Sheets Design'!$A$67:$A$76</c:f>
              <c:strCache>
                <c:ptCount val="10"/>
                <c:pt idx="0">
                  <c:v>OUT010</c:v>
                </c:pt>
                <c:pt idx="1">
                  <c:v>OUT013</c:v>
                </c:pt>
                <c:pt idx="2">
                  <c:v>OUT017</c:v>
                </c:pt>
                <c:pt idx="3">
                  <c:v>OUT018</c:v>
                </c:pt>
                <c:pt idx="4">
                  <c:v>OUT019</c:v>
                </c:pt>
                <c:pt idx="5">
                  <c:v>OUT027</c:v>
                </c:pt>
                <c:pt idx="6">
                  <c:v>OUT035</c:v>
                </c:pt>
                <c:pt idx="7">
                  <c:v>OUT045</c:v>
                </c:pt>
                <c:pt idx="8">
                  <c:v>OUT046</c:v>
                </c:pt>
                <c:pt idx="9">
                  <c:v>OUT049</c:v>
                </c:pt>
              </c:strCache>
            </c:strRef>
          </c:cat>
          <c:val>
            <c:numRef>
              <c:f>'Sheets Design'!$B$67:$B$76</c:f>
              <c:numCache>
                <c:formatCode>"$"0,"K"</c:formatCode>
                <c:ptCount val="10"/>
                <c:pt idx="0">
                  <c:v>78131.566599999976</c:v>
                </c:pt>
                <c:pt idx="1">
                  <c:v>131809.01560000007</c:v>
                </c:pt>
                <c:pt idx="2">
                  <c:v>129103.96039999987</c:v>
                </c:pt>
                <c:pt idx="3">
                  <c:v>131477.77639999994</c:v>
                </c:pt>
                <c:pt idx="4">
                  <c:v>73807.582399999985</c:v>
                </c:pt>
                <c:pt idx="5">
                  <c:v>130714.67460000006</c:v>
                </c:pt>
                <c:pt idx="6">
                  <c:v>133103.90699999989</c:v>
                </c:pt>
                <c:pt idx="7">
                  <c:v>130942.78019999999</c:v>
                </c:pt>
                <c:pt idx="8">
                  <c:v>132113.36980000007</c:v>
                </c:pt>
                <c:pt idx="9">
                  <c:v>130476.85979999998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0BB-4482-9E87-822138D90F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1338383"/>
        <c:axId val="1251337903"/>
      </c:areaChart>
      <c:catAx>
        <c:axId val="12513383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1337903"/>
        <c:crosses val="autoZero"/>
        <c:auto val="1"/>
        <c:lblAlgn val="ctr"/>
        <c:lblOffset val="100"/>
        <c:noMultiLvlLbl val="0"/>
      </c:catAx>
      <c:valAx>
        <c:axId val="1251337903"/>
        <c:scaling>
          <c:orientation val="minMax"/>
        </c:scaling>
        <c:delete val="1"/>
        <c:axPos val="l"/>
        <c:numFmt formatCode="&quot;$&quot;0,&quot;K&quot;" sourceLinked="1"/>
        <c:majorTickMark val="none"/>
        <c:minorTickMark val="none"/>
        <c:tickLblPos val="nextTo"/>
        <c:crossAx val="125133838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Grocery Data Excel (Recovered).xlsx]Sheets Design!PivotTable7</c:name>
    <c:fmtId val="37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43414835619365"/>
              <c:y val="-2.17543234576698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lumMod val="5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131786605704263"/>
              <c:y val="2.17543234576697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9561046444024092"/>
              <c:y val="-0.163157425932523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43414835619365"/>
              <c:y val="-2.17543234576698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5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131786605704263"/>
              <c:y val="2.17543234576697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9561046444024092"/>
              <c:y val="-0.163157425932523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6">
              <a:lumMod val="60000"/>
              <a:lumOff val="4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643414835619365"/>
              <c:y val="-2.17543234576698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>
              <a:lumMod val="50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7131786605704263"/>
              <c:y val="2.175432345766975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rgbClr val="FFD20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29561046444024092"/>
              <c:y val="-0.1631574259325239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4311163711717818E-2"/>
          <c:y val="0.11353101789678516"/>
          <c:w val="0.76587338586076115"/>
          <c:h val="0.82664459259462264"/>
        </c:manualLayout>
      </c:layout>
      <c:doughnutChart>
        <c:varyColors val="1"/>
        <c:ser>
          <c:idx val="0"/>
          <c:order val="0"/>
          <c:tx>
            <c:strRef>
              <c:f>'Sheets Design'!$B$83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22A-4E4F-BBA2-2FC0624897B2}"/>
              </c:ext>
            </c:extLst>
          </c:dPt>
          <c:dPt>
            <c:idx val="1"/>
            <c:bubble3D val="0"/>
            <c:spPr>
              <a:solidFill>
                <a:schemeClr val="accent6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22A-4E4F-BBA2-2FC0624897B2}"/>
              </c:ext>
            </c:extLst>
          </c:dPt>
          <c:dPt>
            <c:idx val="2"/>
            <c:bubble3D val="0"/>
            <c:spPr>
              <a:solidFill>
                <a:srgbClr val="FFD2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22A-4E4F-BBA2-2FC0624897B2}"/>
              </c:ext>
            </c:extLst>
          </c:dPt>
          <c:dLbls>
            <c:dLbl>
              <c:idx val="0"/>
              <c:layout>
                <c:manualLayout>
                  <c:x val="0.18643414835619365"/>
                  <c:y val="-2.1754323457669856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22A-4E4F-BBA2-2FC0624897B2}"/>
                </c:ext>
              </c:extLst>
            </c:dLbl>
            <c:dLbl>
              <c:idx val="1"/>
              <c:layout>
                <c:manualLayout>
                  <c:x val="0.17131786605704263"/>
                  <c:y val="2.1754323457669755E-2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22A-4E4F-BBA2-2FC0624897B2}"/>
                </c:ext>
              </c:extLst>
            </c:dLbl>
            <c:dLbl>
              <c:idx val="2"/>
              <c:layout>
                <c:manualLayout>
                  <c:x val="-0.29561046444024092"/>
                  <c:y val="-0.16315742593252391"/>
                </c:manualLayout>
              </c:layout>
              <c:showLegendKey val="0"/>
              <c:showVal val="1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22A-4E4F-BBA2-2FC0624897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'Sheets Design'!$A$84:$A$86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Small</c:v>
                </c:pt>
              </c:strCache>
            </c:strRef>
          </c:cat>
          <c:val>
            <c:numRef>
              <c:f>'Sheets Design'!$B$84:$B$86</c:f>
              <c:numCache>
                <c:formatCode>"$"0,"K"</c:formatCode>
                <c:ptCount val="3"/>
                <c:pt idx="0">
                  <c:v>248991.58600000024</c:v>
                </c:pt>
                <c:pt idx="1">
                  <c:v>507895.7363999993</c:v>
                </c:pt>
                <c:pt idx="2">
                  <c:v>444794.17039999936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2A-4E4F-BBA2-2FC0624897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4577035732206128"/>
          <c:y val="3.2982115642569088E-2"/>
          <c:w val="0.68843532802971685"/>
          <c:h val="9.81230925451329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ln>
                <a:noFill/>
              </a:ln>
              <a:solidFill>
                <a:schemeClr val="tx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 algn="ctr">
        <a:defRPr lang="en-US" sz="900" b="0" i="0" u="none" strike="noStrike" kern="1200" baseline="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Grocery Data Excel (Recovered).xlsx]Sheets Design!PivotTable4</c:name>
    <c:fmtId val="1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FFD20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614353420380373"/>
          <c:y val="7.9092916909408881E-2"/>
          <c:w val="0.81184901405047294"/>
          <c:h val="0.7541053866409402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'Sheets Design'!$B$29:$B$30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'Sheets Design'!$A$31:$A$33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'Sheets Design'!$B$31:$B$33</c:f>
              <c:numCache>
                <c:formatCode>"$"0,"K"</c:formatCode>
                <c:ptCount val="3"/>
                <c:pt idx="0">
                  <c:v>121349.89940000001</c:v>
                </c:pt>
                <c:pt idx="1">
                  <c:v>138685.86819999994</c:v>
                </c:pt>
                <c:pt idx="2">
                  <c:v>165326.0368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74-4734-84D6-B55FF3C6D513}"/>
            </c:ext>
          </c:extLst>
        </c:ser>
        <c:ser>
          <c:idx val="1"/>
          <c:order val="1"/>
          <c:tx>
            <c:strRef>
              <c:f>'Sheets Design'!$C$29:$C$30</c:f>
              <c:strCache>
                <c:ptCount val="1"/>
                <c:pt idx="0">
                  <c:v>Low Fat</c:v>
                </c:pt>
              </c:strCache>
            </c:strRef>
          </c:tx>
          <c:spPr>
            <a:solidFill>
              <a:srgbClr val="FFD2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'Sheets Design'!$A$31:$A$33</c:f>
              <c:strCache>
                <c:ptCount val="3"/>
                <c:pt idx="0">
                  <c:v>Tier 1</c:v>
                </c:pt>
                <c:pt idx="1">
                  <c:v>Tier 2</c:v>
                </c:pt>
                <c:pt idx="2">
                  <c:v>Tier 3</c:v>
                </c:pt>
              </c:strCache>
            </c:strRef>
          </c:cat>
          <c:val>
            <c:numRef>
              <c:f>'Sheets Design'!$C$31:$C$33</c:f>
              <c:numCache>
                <c:formatCode>"$"0,"K"</c:formatCode>
                <c:ptCount val="3"/>
                <c:pt idx="0">
                  <c:v>215047.9126000001</c:v>
                </c:pt>
                <c:pt idx="1">
                  <c:v>254464.77940000014</c:v>
                </c:pt>
                <c:pt idx="2">
                  <c:v>306806.99640000012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74-4734-84D6-B55FF3C6D51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3"/>
        <c:axId val="1242070111"/>
        <c:axId val="1242066751"/>
      </c:barChart>
      <c:catAx>
        <c:axId val="124207011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066751"/>
        <c:crosses val="autoZero"/>
        <c:auto val="1"/>
        <c:lblAlgn val="ctr"/>
        <c:lblOffset val="100"/>
        <c:noMultiLvlLbl val="0"/>
      </c:catAx>
      <c:valAx>
        <c:axId val="1242066751"/>
        <c:scaling>
          <c:orientation val="minMax"/>
        </c:scaling>
        <c:delete val="0"/>
        <c:axPos val="b"/>
        <c:numFmt formatCode="&quot;$&quot;0,&quot;K&quot;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2070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Grocery Data Excel (Recovered).xlsx]Sheets Design!PivotTable11</c:name>
    <c:fmtId val="4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66B5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F66B5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F66B5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48538893365386537"/>
          <c:y val="7.4549463410933714E-2"/>
          <c:w val="0.4258054921076756"/>
          <c:h val="0.8738393696122660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'Sheets Design'!$B$111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F66B5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'Sheets Design'!$A$112:$A$115</c:f>
              <c:strCache>
                <c:ptCount val="4"/>
                <c:pt idx="0">
                  <c:v>Grocery Store</c:v>
                </c:pt>
                <c:pt idx="1">
                  <c:v>Supermarket Type1</c:v>
                </c:pt>
                <c:pt idx="2">
                  <c:v>Supermarket Type2</c:v>
                </c:pt>
                <c:pt idx="3">
                  <c:v>Supermarket Type3</c:v>
                </c:pt>
              </c:strCache>
            </c:strRef>
          </c:cat>
          <c:val>
            <c:numRef>
              <c:f>'Sheets Design'!$B$112:$B$115</c:f>
              <c:numCache>
                <c:formatCode>"$"0,"K"</c:formatCode>
                <c:ptCount val="4"/>
                <c:pt idx="0">
                  <c:v>151939.149</c:v>
                </c:pt>
                <c:pt idx="1">
                  <c:v>787549.89280000131</c:v>
                </c:pt>
                <c:pt idx="2">
                  <c:v>131477.77639999994</c:v>
                </c:pt>
                <c:pt idx="3">
                  <c:v>130714.67460000006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D7-41E1-8978-F4E9DC92DB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2"/>
        <c:axId val="1256145647"/>
        <c:axId val="1247576127"/>
      </c:barChart>
      <c:catAx>
        <c:axId val="12561456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7576127"/>
        <c:crosses val="autoZero"/>
        <c:auto val="1"/>
        <c:lblAlgn val="ctr"/>
        <c:lblOffset val="100"/>
        <c:noMultiLvlLbl val="0"/>
      </c:catAx>
      <c:valAx>
        <c:axId val="1247576127"/>
        <c:scaling>
          <c:orientation val="minMax"/>
        </c:scaling>
        <c:delete val="1"/>
        <c:axPos val="b"/>
        <c:numFmt formatCode="&quot;$&quot;0,&quot;K&quot;" sourceLinked="1"/>
        <c:majorTickMark val="none"/>
        <c:minorTickMark val="none"/>
        <c:tickLblPos val="nextTo"/>
        <c:crossAx val="12561456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Grocery Data Excel (Recovered).xlsx]Sheets Design!PivotTable12</c:name>
    <c:fmtId val="5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0"/>
            <a:lstStyle/>
            <a:p>
              <a:pPr algn="ctr"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0"/>
            <a:lstStyle/>
            <a:p>
              <a:pPr algn="ctr"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0"/>
            <a:lstStyle/>
            <a:p>
              <a:pPr algn="ctr"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"/>
          <c:y val="7.480894308943091E-2"/>
          <c:w val="0.8540225365461368"/>
          <c:h val="0.8734756166591947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'Sheets Design'!$B$121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'Sheets Design'!$A$122:$A$125</c:f>
              <c:strCache>
                <c:ptCount val="4"/>
                <c:pt idx="0">
                  <c:v>Grocery Store</c:v>
                </c:pt>
                <c:pt idx="1">
                  <c:v>Supermarket Type1</c:v>
                </c:pt>
                <c:pt idx="2">
                  <c:v>Supermarket Type2</c:v>
                </c:pt>
                <c:pt idx="3">
                  <c:v>Supermarket Type3</c:v>
                </c:pt>
              </c:strCache>
            </c:strRef>
          </c:cat>
          <c:val>
            <c:numRef>
              <c:f>'Sheets Design'!$B$122:$B$125</c:f>
              <c:numCache>
                <c:formatCode>"$"0</c:formatCode>
                <c:ptCount val="4"/>
                <c:pt idx="0">
                  <c:v>140.29468975069253</c:v>
                </c:pt>
                <c:pt idx="1">
                  <c:v>141.21389506903375</c:v>
                </c:pt>
                <c:pt idx="2">
                  <c:v>141.67863836206891</c:v>
                </c:pt>
                <c:pt idx="3">
                  <c:v>139.80179101604284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68-41B6-B243-AE5F9C24A7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axId val="1453166335"/>
        <c:axId val="1453170175"/>
      </c:barChart>
      <c:catAx>
        <c:axId val="1453166335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453170175"/>
        <c:crosses val="autoZero"/>
        <c:auto val="1"/>
        <c:lblAlgn val="ctr"/>
        <c:lblOffset val="100"/>
        <c:noMultiLvlLbl val="0"/>
      </c:catAx>
      <c:valAx>
        <c:axId val="1453170175"/>
        <c:scaling>
          <c:orientation val="minMax"/>
        </c:scaling>
        <c:delete val="1"/>
        <c:axPos val="b"/>
        <c:numFmt formatCode="&quot;$&quot;0" sourceLinked="1"/>
        <c:majorTickMark val="out"/>
        <c:minorTickMark val="none"/>
        <c:tickLblPos val="nextTo"/>
        <c:crossAx val="1453166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[BlinkIT Grocery Data Excel (Recovered).xlsx]Sheets Design!PivotTable3</c:name>
    <c:fmtId val="5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470586857868093"/>
          <c:y val="4.561402721128139E-2"/>
          <c:w val="0.76464053726226644"/>
          <c:h val="0.874561425168976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'Sheets Design'!$B$131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'Sheets Design'!$A$132:$A$135</c:f>
              <c:strCache>
                <c:ptCount val="4"/>
                <c:pt idx="0">
                  <c:v>Grocery Store</c:v>
                </c:pt>
                <c:pt idx="1">
                  <c:v>Supermarket Type1</c:v>
                </c:pt>
                <c:pt idx="2">
                  <c:v>Supermarket Type2</c:v>
                </c:pt>
                <c:pt idx="3">
                  <c:v>Supermarket Type3</c:v>
                </c:pt>
              </c:strCache>
            </c:strRef>
          </c:cat>
          <c:val>
            <c:numRef>
              <c:f>'Sheets Design'!$B$132:$B$135</c:f>
              <c:numCache>
                <c:formatCode>0</c:formatCode>
                <c:ptCount val="4"/>
                <c:pt idx="0">
                  <c:v>1083</c:v>
                </c:pt>
                <c:pt idx="1">
                  <c:v>5577</c:v>
                </c:pt>
                <c:pt idx="2">
                  <c:v>928</c:v>
                </c:pt>
                <c:pt idx="3">
                  <c:v>935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A8-4E43-A402-B269F658D6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2"/>
        <c:axId val="1069852720"/>
        <c:axId val="1069869520"/>
      </c:barChart>
      <c:catAx>
        <c:axId val="106985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69869520"/>
        <c:crosses val="autoZero"/>
        <c:auto val="1"/>
        <c:lblAlgn val="ctr"/>
        <c:lblOffset val="100"/>
        <c:noMultiLvlLbl val="0"/>
      </c:catAx>
      <c:valAx>
        <c:axId val="1069869520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106985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'Sheets Design'!$C$96:$C$98</cx:f>
        <cx:lvl ptCount="3">
          <cx:pt idx="0">Tier 3</cx:pt>
          <cx:pt idx="1">Tier 2</cx:pt>
          <cx:pt idx="2">Tier 1</cx:pt>
        </cx:lvl>
      </cx:strDim>
      <cx:numDim type="val">
        <cx:f>'Sheets Design'!$D$96:$D$98</cx:f>
        <cx:lvl ptCount="3" formatCode="&quot;$&quot;0,&quot;K&quot;">
          <cx:pt idx="0">472133.03319999954</cx:pt>
          <cx:pt idx="1">393150.64759999956</cx:pt>
          <cx:pt idx="2">336397.81199999945</cx:pt>
        </cx:lvl>
      </cx:numDim>
    </cx:data>
  </cx:chartData>
  <cx:chart>
    <cx:plotArea>
      <cx:plotAreaRegion>
        <cx:plotSurface>
          <cx:spPr>
            <a:noFill/>
          </cx:spPr>
        </cx:plotSurface>
        <cx:series layoutId="funnel" uniqueId="{8337273A-D998-4A4E-A246-CA6B44DEC4CB}">
          <cx:spPr>
            <a:solidFill>
              <a:srgbClr val="FFC000"/>
            </a:solidFill>
            <a:ln>
              <a:noFill/>
            </a:ln>
          </cx:spPr>
          <cx:dataPt idx="1">
            <cx:spPr>
              <a:solidFill>
                <a:srgbClr val="FFC000">
                  <a:lumMod val="40000"/>
                  <a:lumOff val="60000"/>
                </a:srgbClr>
              </a:solidFill>
            </cx:spPr>
          </cx:dataPt>
          <cx:dataPt idx="2">
            <cx:spPr>
              <a:solidFill>
                <a:srgbClr val="E9C369">
                  <a:lumMod val="75000"/>
                </a:srgbClr>
              </a:solidFill>
            </cx:spPr>
          </cx:dataPt>
          <cx:dataLabels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</cx:axis>
    </cx:plotArea>
  </cx:chart>
  <cx:spPr>
    <a:noFill/>
    <a:ln>
      <a:noFill/>
    </a:ln>
  </cx:spPr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>
    <cx:plotArea>
      <cx:plotAreaRegion>
        <cx:plotSurface>
          <cx:spPr>
            <a:noFill/>
          </cx:spPr>
        </cx:plotSurface>
      </cx:plotAreaRegion>
    </cx:plotArea>
  </cx:chart>
  <cx:spPr>
    <a:noFill/>
    <a:ln>
      <a:noFill/>
    </a:ln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3DFC-11A7-4DDF-8AEE-A5ACE051EBF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26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Microsoft_Exc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businessoutreach.in/the-success-story-of-blinkit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eller.blinkit.com/onboardin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goodreturns.in/news/zomato-arm-blinkit-introduces-10-minute-return-exchange-feature-for-clothing-footwear-check-1382509.htm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2.xml"/><Relationship Id="rId1" Type="http://schemas.openxmlformats.org/officeDocument/2006/relationships/slideLayout" Target="../slideLayouts/slideLayout8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21FAA7-7801-E770-C950-EED2129491C8}"/>
              </a:ext>
            </a:extLst>
          </p:cNvPr>
          <p:cNvSpPr/>
          <p:nvPr/>
        </p:nvSpPr>
        <p:spPr>
          <a:xfrm>
            <a:off x="1058540" y="5752290"/>
            <a:ext cx="10228891" cy="266602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568" y="1473364"/>
            <a:ext cx="5449037" cy="1709928"/>
          </a:xfrm>
        </p:spPr>
        <p:txBody>
          <a:bodyPr/>
          <a:lstStyle/>
          <a:p>
            <a:r>
              <a:rPr lang="en-IN" b="1" dirty="0" err="1"/>
              <a:t>Blink</a:t>
            </a:r>
            <a:r>
              <a:rPr lang="en-IN" b="1" dirty="0" err="1">
                <a:solidFill>
                  <a:srgbClr val="00B050"/>
                </a:solidFill>
              </a:rPr>
              <a:t>it</a:t>
            </a:r>
            <a:br>
              <a:rPr lang="en-IN" dirty="0"/>
            </a:br>
            <a:r>
              <a:rPr lang="en-IN" sz="4400" dirty="0"/>
              <a:t>Sales Data Analysis</a:t>
            </a:r>
            <a:endParaRPr lang="en-US" dirty="0"/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3070320"/>
            <a:ext cx="4873752" cy="630936"/>
          </a:xfrm>
        </p:spPr>
        <p:txBody>
          <a:bodyPr/>
          <a:lstStyle/>
          <a:p>
            <a:r>
              <a:rPr lang="en-US" dirty="0"/>
              <a:t>BY:- Akash Panwar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D3244F-C952-EB72-0C17-2F456E782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1212" y="4690978"/>
            <a:ext cx="924232" cy="860306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9518500-D23B-57F4-188B-FE108FDE0E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434"/>
          <a:stretch/>
        </p:blipFill>
        <p:spPr>
          <a:xfrm>
            <a:off x="7246779" y="812292"/>
            <a:ext cx="3834628" cy="492861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F3F7BF-EF75-D792-8652-5AA4A6D90B97}"/>
              </a:ext>
            </a:extLst>
          </p:cNvPr>
          <p:cNvSpPr/>
          <p:nvPr/>
        </p:nvSpPr>
        <p:spPr>
          <a:xfrm rot="5400000">
            <a:off x="8911520" y="3360330"/>
            <a:ext cx="4561037" cy="206025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6F05A6-3B47-778F-0454-E862BE29ED69}"/>
              </a:ext>
            </a:extLst>
          </p:cNvPr>
          <p:cNvSpPr/>
          <p:nvPr/>
        </p:nvSpPr>
        <p:spPr>
          <a:xfrm>
            <a:off x="11115041" y="5715508"/>
            <a:ext cx="172390" cy="50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C46A"/>
            </a:gs>
            <a:gs pos="63000">
              <a:schemeClr val="accent2">
                <a:lumMod val="75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5462" y="1797272"/>
            <a:ext cx="5679898" cy="3587528"/>
          </a:xfrm>
        </p:spPr>
        <p:txBody>
          <a:bodyPr/>
          <a:lstStyle/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dashboard provides a clear view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Blinkit's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sales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Insights about product sales, outlet differences, and regional performance offer pathways for strategic improvements.</a:t>
            </a:r>
          </a:p>
          <a:p>
            <a:pPr lvl="1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This analysis forms a basis for focused marketing, better resource allocation, and overall enhanced operational strategies.</a:t>
            </a:r>
          </a:p>
          <a:p>
            <a:pPr marL="457200" lvl="1" indent="0" algn="ctr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ctr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Final Note 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 for your time!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Feel free to share any questions or feedback.</a:t>
            </a: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283C2-D622-6FD0-3243-3B4CC9D68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3895344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610" y="1022851"/>
            <a:ext cx="6240870" cy="1162762"/>
          </a:xfrm>
          <a:noFill/>
          <a:effectLst>
            <a:softEdge rad="63500"/>
          </a:effectLst>
        </p:spPr>
        <p:txBody>
          <a:bodyPr/>
          <a:lstStyle/>
          <a:p>
            <a:r>
              <a:rPr lang="en-IN" sz="4800" b="1" dirty="0"/>
              <a:t>Summary of Insigh</a:t>
            </a:r>
            <a:r>
              <a:rPr lang="en-IN" sz="4800" b="1" dirty="0">
                <a:solidFill>
                  <a:srgbClr val="00B050"/>
                </a:solidFill>
              </a:rPr>
              <a:t>ts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3360" y="5894364"/>
            <a:ext cx="365760" cy="334804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4402F4-508F-9DB1-93A8-3714E83E48F3}"/>
              </a:ext>
            </a:extLst>
          </p:cNvPr>
          <p:cNvSpPr/>
          <p:nvPr/>
        </p:nvSpPr>
        <p:spPr>
          <a:xfrm rot="20653970">
            <a:off x="1746174" y="1261458"/>
            <a:ext cx="1763092" cy="4288701"/>
          </a:xfrm>
          <a:custGeom>
            <a:avLst/>
            <a:gdLst>
              <a:gd name="connsiteX0" fmla="*/ 0 w 2054942"/>
              <a:gd name="connsiteY0" fmla="*/ 342497 h 3795252"/>
              <a:gd name="connsiteX1" fmla="*/ 342497 w 2054942"/>
              <a:gd name="connsiteY1" fmla="*/ 0 h 3795252"/>
              <a:gd name="connsiteX2" fmla="*/ 1712445 w 2054942"/>
              <a:gd name="connsiteY2" fmla="*/ 0 h 3795252"/>
              <a:gd name="connsiteX3" fmla="*/ 2054942 w 2054942"/>
              <a:gd name="connsiteY3" fmla="*/ 342497 h 3795252"/>
              <a:gd name="connsiteX4" fmla="*/ 2054942 w 2054942"/>
              <a:gd name="connsiteY4" fmla="*/ 3452755 h 3795252"/>
              <a:gd name="connsiteX5" fmla="*/ 1712445 w 2054942"/>
              <a:gd name="connsiteY5" fmla="*/ 3795252 h 3795252"/>
              <a:gd name="connsiteX6" fmla="*/ 342497 w 2054942"/>
              <a:gd name="connsiteY6" fmla="*/ 3795252 h 3795252"/>
              <a:gd name="connsiteX7" fmla="*/ 0 w 2054942"/>
              <a:gd name="connsiteY7" fmla="*/ 3452755 h 3795252"/>
              <a:gd name="connsiteX8" fmla="*/ 0 w 2054942"/>
              <a:gd name="connsiteY8" fmla="*/ 342497 h 3795252"/>
              <a:gd name="connsiteX0" fmla="*/ 0 w 2114541"/>
              <a:gd name="connsiteY0" fmla="*/ 342497 h 4096378"/>
              <a:gd name="connsiteX1" fmla="*/ 342497 w 2114541"/>
              <a:gd name="connsiteY1" fmla="*/ 0 h 4096378"/>
              <a:gd name="connsiteX2" fmla="*/ 1712445 w 2114541"/>
              <a:gd name="connsiteY2" fmla="*/ 0 h 4096378"/>
              <a:gd name="connsiteX3" fmla="*/ 2054942 w 2114541"/>
              <a:gd name="connsiteY3" fmla="*/ 342497 h 4096378"/>
              <a:gd name="connsiteX4" fmla="*/ 2054942 w 2114541"/>
              <a:gd name="connsiteY4" fmla="*/ 3452755 h 4096378"/>
              <a:gd name="connsiteX5" fmla="*/ 2099217 w 2114541"/>
              <a:gd name="connsiteY5" fmla="*/ 4090321 h 4096378"/>
              <a:gd name="connsiteX6" fmla="*/ 1712445 w 2114541"/>
              <a:gd name="connsiteY6" fmla="*/ 3795252 h 4096378"/>
              <a:gd name="connsiteX7" fmla="*/ 342497 w 2114541"/>
              <a:gd name="connsiteY7" fmla="*/ 3795252 h 4096378"/>
              <a:gd name="connsiteX8" fmla="*/ 0 w 2114541"/>
              <a:gd name="connsiteY8" fmla="*/ 3452755 h 4096378"/>
              <a:gd name="connsiteX9" fmla="*/ 0 w 2114541"/>
              <a:gd name="connsiteY9" fmla="*/ 342497 h 4096378"/>
              <a:gd name="connsiteX0" fmla="*/ 0 w 2114541"/>
              <a:gd name="connsiteY0" fmla="*/ 342497 h 4107150"/>
              <a:gd name="connsiteX1" fmla="*/ 342497 w 2114541"/>
              <a:gd name="connsiteY1" fmla="*/ 0 h 4107150"/>
              <a:gd name="connsiteX2" fmla="*/ 1712445 w 2114541"/>
              <a:gd name="connsiteY2" fmla="*/ 0 h 4107150"/>
              <a:gd name="connsiteX3" fmla="*/ 2054942 w 2114541"/>
              <a:gd name="connsiteY3" fmla="*/ 342497 h 4107150"/>
              <a:gd name="connsiteX4" fmla="*/ 2054942 w 2114541"/>
              <a:gd name="connsiteY4" fmla="*/ 3452755 h 4107150"/>
              <a:gd name="connsiteX5" fmla="*/ 2099217 w 2114541"/>
              <a:gd name="connsiteY5" fmla="*/ 4090321 h 4107150"/>
              <a:gd name="connsiteX6" fmla="*/ 1721351 w 2114541"/>
              <a:gd name="connsiteY6" fmla="*/ 4053183 h 4107150"/>
              <a:gd name="connsiteX7" fmla="*/ 342497 w 2114541"/>
              <a:gd name="connsiteY7" fmla="*/ 3795252 h 4107150"/>
              <a:gd name="connsiteX8" fmla="*/ 0 w 2114541"/>
              <a:gd name="connsiteY8" fmla="*/ 3452755 h 4107150"/>
              <a:gd name="connsiteX9" fmla="*/ 0 w 2114541"/>
              <a:gd name="connsiteY9" fmla="*/ 342497 h 4107150"/>
              <a:gd name="connsiteX0" fmla="*/ 0 w 2114541"/>
              <a:gd name="connsiteY0" fmla="*/ 342497 h 4107150"/>
              <a:gd name="connsiteX1" fmla="*/ 342497 w 2114541"/>
              <a:gd name="connsiteY1" fmla="*/ 0 h 4107150"/>
              <a:gd name="connsiteX2" fmla="*/ 1712445 w 2114541"/>
              <a:gd name="connsiteY2" fmla="*/ 0 h 4107150"/>
              <a:gd name="connsiteX3" fmla="*/ 2054942 w 2114541"/>
              <a:gd name="connsiteY3" fmla="*/ 342497 h 4107150"/>
              <a:gd name="connsiteX4" fmla="*/ 2054942 w 2114541"/>
              <a:gd name="connsiteY4" fmla="*/ 3452755 h 4107150"/>
              <a:gd name="connsiteX5" fmla="*/ 2099217 w 2114541"/>
              <a:gd name="connsiteY5" fmla="*/ 4090321 h 4107150"/>
              <a:gd name="connsiteX6" fmla="*/ 1721351 w 2114541"/>
              <a:gd name="connsiteY6" fmla="*/ 4053183 h 4107150"/>
              <a:gd name="connsiteX7" fmla="*/ 342497 w 2114541"/>
              <a:gd name="connsiteY7" fmla="*/ 3795252 h 4107150"/>
              <a:gd name="connsiteX8" fmla="*/ 385687 w 2114541"/>
              <a:gd name="connsiteY8" fmla="*/ 3446845 h 4107150"/>
              <a:gd name="connsiteX9" fmla="*/ 0 w 2114541"/>
              <a:gd name="connsiteY9" fmla="*/ 342497 h 4107150"/>
              <a:gd name="connsiteX0" fmla="*/ 0 w 2114541"/>
              <a:gd name="connsiteY0" fmla="*/ 342497 h 4107150"/>
              <a:gd name="connsiteX1" fmla="*/ 342497 w 2114541"/>
              <a:gd name="connsiteY1" fmla="*/ 0 h 4107150"/>
              <a:gd name="connsiteX2" fmla="*/ 1712445 w 2114541"/>
              <a:gd name="connsiteY2" fmla="*/ 0 h 4107150"/>
              <a:gd name="connsiteX3" fmla="*/ 2054942 w 2114541"/>
              <a:gd name="connsiteY3" fmla="*/ 342497 h 4107150"/>
              <a:gd name="connsiteX4" fmla="*/ 2054942 w 2114541"/>
              <a:gd name="connsiteY4" fmla="*/ 3452755 h 4107150"/>
              <a:gd name="connsiteX5" fmla="*/ 2099217 w 2114541"/>
              <a:gd name="connsiteY5" fmla="*/ 4090321 h 4107150"/>
              <a:gd name="connsiteX6" fmla="*/ 1721351 w 2114541"/>
              <a:gd name="connsiteY6" fmla="*/ 4053183 h 4107150"/>
              <a:gd name="connsiteX7" fmla="*/ 543472 w 2114541"/>
              <a:gd name="connsiteY7" fmla="*/ 3630296 h 4107150"/>
              <a:gd name="connsiteX8" fmla="*/ 385687 w 2114541"/>
              <a:gd name="connsiteY8" fmla="*/ 3446845 h 4107150"/>
              <a:gd name="connsiteX9" fmla="*/ 0 w 2114541"/>
              <a:gd name="connsiteY9" fmla="*/ 342497 h 4107150"/>
              <a:gd name="connsiteX0" fmla="*/ 0 w 2114541"/>
              <a:gd name="connsiteY0" fmla="*/ 342497 h 4107150"/>
              <a:gd name="connsiteX1" fmla="*/ 342497 w 2114541"/>
              <a:gd name="connsiteY1" fmla="*/ 0 h 4107150"/>
              <a:gd name="connsiteX2" fmla="*/ 1712445 w 2114541"/>
              <a:gd name="connsiteY2" fmla="*/ 0 h 4107150"/>
              <a:gd name="connsiteX3" fmla="*/ 2054942 w 2114541"/>
              <a:gd name="connsiteY3" fmla="*/ 342497 h 4107150"/>
              <a:gd name="connsiteX4" fmla="*/ 2054942 w 2114541"/>
              <a:gd name="connsiteY4" fmla="*/ 3452755 h 4107150"/>
              <a:gd name="connsiteX5" fmla="*/ 2099217 w 2114541"/>
              <a:gd name="connsiteY5" fmla="*/ 4090321 h 4107150"/>
              <a:gd name="connsiteX6" fmla="*/ 1721351 w 2114541"/>
              <a:gd name="connsiteY6" fmla="*/ 4053183 h 4107150"/>
              <a:gd name="connsiteX7" fmla="*/ 543472 w 2114541"/>
              <a:gd name="connsiteY7" fmla="*/ 3630296 h 4107150"/>
              <a:gd name="connsiteX8" fmla="*/ 385687 w 2114541"/>
              <a:gd name="connsiteY8" fmla="*/ 3446845 h 4107150"/>
              <a:gd name="connsiteX9" fmla="*/ 0 w 2114541"/>
              <a:gd name="connsiteY9" fmla="*/ 342497 h 4107150"/>
              <a:gd name="connsiteX0" fmla="*/ 0 w 2114541"/>
              <a:gd name="connsiteY0" fmla="*/ 342497 h 4107150"/>
              <a:gd name="connsiteX1" fmla="*/ 342497 w 2114541"/>
              <a:gd name="connsiteY1" fmla="*/ 0 h 4107150"/>
              <a:gd name="connsiteX2" fmla="*/ 1712445 w 2114541"/>
              <a:gd name="connsiteY2" fmla="*/ 0 h 4107150"/>
              <a:gd name="connsiteX3" fmla="*/ 2054942 w 2114541"/>
              <a:gd name="connsiteY3" fmla="*/ 342497 h 4107150"/>
              <a:gd name="connsiteX4" fmla="*/ 2054942 w 2114541"/>
              <a:gd name="connsiteY4" fmla="*/ 3452755 h 4107150"/>
              <a:gd name="connsiteX5" fmla="*/ 2099217 w 2114541"/>
              <a:gd name="connsiteY5" fmla="*/ 4090321 h 4107150"/>
              <a:gd name="connsiteX6" fmla="*/ 1721351 w 2114541"/>
              <a:gd name="connsiteY6" fmla="*/ 4053183 h 4107150"/>
              <a:gd name="connsiteX7" fmla="*/ 607099 w 2114541"/>
              <a:gd name="connsiteY7" fmla="*/ 3727441 h 4107150"/>
              <a:gd name="connsiteX8" fmla="*/ 385687 w 2114541"/>
              <a:gd name="connsiteY8" fmla="*/ 3446845 h 4107150"/>
              <a:gd name="connsiteX9" fmla="*/ 0 w 2114541"/>
              <a:gd name="connsiteY9" fmla="*/ 342497 h 4107150"/>
              <a:gd name="connsiteX0" fmla="*/ 0 w 2114541"/>
              <a:gd name="connsiteY0" fmla="*/ 342497 h 4107150"/>
              <a:gd name="connsiteX1" fmla="*/ 342497 w 2114541"/>
              <a:gd name="connsiteY1" fmla="*/ 0 h 4107150"/>
              <a:gd name="connsiteX2" fmla="*/ 1712445 w 2114541"/>
              <a:gd name="connsiteY2" fmla="*/ 0 h 4107150"/>
              <a:gd name="connsiteX3" fmla="*/ 2054942 w 2114541"/>
              <a:gd name="connsiteY3" fmla="*/ 342497 h 4107150"/>
              <a:gd name="connsiteX4" fmla="*/ 2054942 w 2114541"/>
              <a:gd name="connsiteY4" fmla="*/ 3452755 h 4107150"/>
              <a:gd name="connsiteX5" fmla="*/ 2099217 w 2114541"/>
              <a:gd name="connsiteY5" fmla="*/ 4090321 h 4107150"/>
              <a:gd name="connsiteX6" fmla="*/ 1721351 w 2114541"/>
              <a:gd name="connsiteY6" fmla="*/ 4053183 h 4107150"/>
              <a:gd name="connsiteX7" fmla="*/ 607099 w 2114541"/>
              <a:gd name="connsiteY7" fmla="*/ 3727441 h 4107150"/>
              <a:gd name="connsiteX8" fmla="*/ 385687 w 2114541"/>
              <a:gd name="connsiteY8" fmla="*/ 3446845 h 4107150"/>
              <a:gd name="connsiteX9" fmla="*/ 0 w 2114541"/>
              <a:gd name="connsiteY9" fmla="*/ 342497 h 4107150"/>
              <a:gd name="connsiteX0" fmla="*/ 0 w 2114541"/>
              <a:gd name="connsiteY0" fmla="*/ 342497 h 4107150"/>
              <a:gd name="connsiteX1" fmla="*/ 342497 w 2114541"/>
              <a:gd name="connsiteY1" fmla="*/ 0 h 4107150"/>
              <a:gd name="connsiteX2" fmla="*/ 1712445 w 2114541"/>
              <a:gd name="connsiteY2" fmla="*/ 0 h 4107150"/>
              <a:gd name="connsiteX3" fmla="*/ 2054942 w 2114541"/>
              <a:gd name="connsiteY3" fmla="*/ 342497 h 4107150"/>
              <a:gd name="connsiteX4" fmla="*/ 2054942 w 2114541"/>
              <a:gd name="connsiteY4" fmla="*/ 3452755 h 4107150"/>
              <a:gd name="connsiteX5" fmla="*/ 2099217 w 2114541"/>
              <a:gd name="connsiteY5" fmla="*/ 4090321 h 4107150"/>
              <a:gd name="connsiteX6" fmla="*/ 1721351 w 2114541"/>
              <a:gd name="connsiteY6" fmla="*/ 4053183 h 4107150"/>
              <a:gd name="connsiteX7" fmla="*/ 607099 w 2114541"/>
              <a:gd name="connsiteY7" fmla="*/ 3727441 h 4107150"/>
              <a:gd name="connsiteX8" fmla="*/ 385687 w 2114541"/>
              <a:gd name="connsiteY8" fmla="*/ 3446845 h 4107150"/>
              <a:gd name="connsiteX9" fmla="*/ 0 w 2114541"/>
              <a:gd name="connsiteY9" fmla="*/ 342497 h 4107150"/>
              <a:gd name="connsiteX0" fmla="*/ 0 w 2114541"/>
              <a:gd name="connsiteY0" fmla="*/ 342497 h 4107150"/>
              <a:gd name="connsiteX1" fmla="*/ 342497 w 2114541"/>
              <a:gd name="connsiteY1" fmla="*/ 0 h 4107150"/>
              <a:gd name="connsiteX2" fmla="*/ 1712445 w 2114541"/>
              <a:gd name="connsiteY2" fmla="*/ 0 h 4107150"/>
              <a:gd name="connsiteX3" fmla="*/ 2054942 w 2114541"/>
              <a:gd name="connsiteY3" fmla="*/ 342497 h 4107150"/>
              <a:gd name="connsiteX4" fmla="*/ 2054942 w 2114541"/>
              <a:gd name="connsiteY4" fmla="*/ 3452755 h 4107150"/>
              <a:gd name="connsiteX5" fmla="*/ 2099217 w 2114541"/>
              <a:gd name="connsiteY5" fmla="*/ 4090321 h 4107150"/>
              <a:gd name="connsiteX6" fmla="*/ 1721351 w 2114541"/>
              <a:gd name="connsiteY6" fmla="*/ 4053183 h 4107150"/>
              <a:gd name="connsiteX7" fmla="*/ 683624 w 2114541"/>
              <a:gd name="connsiteY7" fmla="*/ 3764884 h 4107150"/>
              <a:gd name="connsiteX8" fmla="*/ 385687 w 2114541"/>
              <a:gd name="connsiteY8" fmla="*/ 3446845 h 4107150"/>
              <a:gd name="connsiteX9" fmla="*/ 0 w 2114541"/>
              <a:gd name="connsiteY9" fmla="*/ 342497 h 4107150"/>
              <a:gd name="connsiteX0" fmla="*/ 0 w 2114541"/>
              <a:gd name="connsiteY0" fmla="*/ 342497 h 4104576"/>
              <a:gd name="connsiteX1" fmla="*/ 342497 w 2114541"/>
              <a:gd name="connsiteY1" fmla="*/ 0 h 4104576"/>
              <a:gd name="connsiteX2" fmla="*/ 1712445 w 2114541"/>
              <a:gd name="connsiteY2" fmla="*/ 0 h 4104576"/>
              <a:gd name="connsiteX3" fmla="*/ 2054942 w 2114541"/>
              <a:gd name="connsiteY3" fmla="*/ 342497 h 4104576"/>
              <a:gd name="connsiteX4" fmla="*/ 2054942 w 2114541"/>
              <a:gd name="connsiteY4" fmla="*/ 3452755 h 4104576"/>
              <a:gd name="connsiteX5" fmla="*/ 2099217 w 2114541"/>
              <a:gd name="connsiteY5" fmla="*/ 4090321 h 4104576"/>
              <a:gd name="connsiteX6" fmla="*/ 1712896 w 2114541"/>
              <a:gd name="connsiteY6" fmla="*/ 4027042 h 4104576"/>
              <a:gd name="connsiteX7" fmla="*/ 683624 w 2114541"/>
              <a:gd name="connsiteY7" fmla="*/ 3764884 h 4104576"/>
              <a:gd name="connsiteX8" fmla="*/ 385687 w 2114541"/>
              <a:gd name="connsiteY8" fmla="*/ 3446845 h 4104576"/>
              <a:gd name="connsiteX9" fmla="*/ 0 w 2114541"/>
              <a:gd name="connsiteY9" fmla="*/ 342497 h 4104576"/>
              <a:gd name="connsiteX0" fmla="*/ 0 w 2114541"/>
              <a:gd name="connsiteY0" fmla="*/ 342497 h 4108795"/>
              <a:gd name="connsiteX1" fmla="*/ 342497 w 2114541"/>
              <a:gd name="connsiteY1" fmla="*/ 0 h 4108795"/>
              <a:gd name="connsiteX2" fmla="*/ 1712445 w 2114541"/>
              <a:gd name="connsiteY2" fmla="*/ 0 h 4108795"/>
              <a:gd name="connsiteX3" fmla="*/ 2054942 w 2114541"/>
              <a:gd name="connsiteY3" fmla="*/ 342497 h 4108795"/>
              <a:gd name="connsiteX4" fmla="*/ 2054942 w 2114541"/>
              <a:gd name="connsiteY4" fmla="*/ 3452755 h 4108795"/>
              <a:gd name="connsiteX5" fmla="*/ 2099217 w 2114541"/>
              <a:gd name="connsiteY5" fmla="*/ 4090321 h 4108795"/>
              <a:gd name="connsiteX6" fmla="*/ 1712896 w 2114541"/>
              <a:gd name="connsiteY6" fmla="*/ 4027042 h 4108795"/>
              <a:gd name="connsiteX7" fmla="*/ 683624 w 2114541"/>
              <a:gd name="connsiteY7" fmla="*/ 3764884 h 4108795"/>
              <a:gd name="connsiteX8" fmla="*/ 385687 w 2114541"/>
              <a:gd name="connsiteY8" fmla="*/ 3446845 h 4108795"/>
              <a:gd name="connsiteX9" fmla="*/ 0 w 2114541"/>
              <a:gd name="connsiteY9" fmla="*/ 342497 h 4108795"/>
              <a:gd name="connsiteX0" fmla="*/ 0 w 2114541"/>
              <a:gd name="connsiteY0" fmla="*/ 342497 h 4109608"/>
              <a:gd name="connsiteX1" fmla="*/ 342497 w 2114541"/>
              <a:gd name="connsiteY1" fmla="*/ 0 h 4109608"/>
              <a:gd name="connsiteX2" fmla="*/ 1712445 w 2114541"/>
              <a:gd name="connsiteY2" fmla="*/ 0 h 4109608"/>
              <a:gd name="connsiteX3" fmla="*/ 2054942 w 2114541"/>
              <a:gd name="connsiteY3" fmla="*/ 342497 h 4109608"/>
              <a:gd name="connsiteX4" fmla="*/ 2054942 w 2114541"/>
              <a:gd name="connsiteY4" fmla="*/ 3452755 h 4109608"/>
              <a:gd name="connsiteX5" fmla="*/ 2099217 w 2114541"/>
              <a:gd name="connsiteY5" fmla="*/ 4090321 h 4109608"/>
              <a:gd name="connsiteX6" fmla="*/ 1712896 w 2114541"/>
              <a:gd name="connsiteY6" fmla="*/ 4027042 h 4109608"/>
              <a:gd name="connsiteX7" fmla="*/ 683624 w 2114541"/>
              <a:gd name="connsiteY7" fmla="*/ 3764884 h 4109608"/>
              <a:gd name="connsiteX8" fmla="*/ 385687 w 2114541"/>
              <a:gd name="connsiteY8" fmla="*/ 3446845 h 4109608"/>
              <a:gd name="connsiteX9" fmla="*/ 0 w 2114541"/>
              <a:gd name="connsiteY9" fmla="*/ 342497 h 4109608"/>
              <a:gd name="connsiteX0" fmla="*/ 0 w 2123717"/>
              <a:gd name="connsiteY0" fmla="*/ 342497 h 4041574"/>
              <a:gd name="connsiteX1" fmla="*/ 342497 w 2123717"/>
              <a:gd name="connsiteY1" fmla="*/ 0 h 4041574"/>
              <a:gd name="connsiteX2" fmla="*/ 1712445 w 2123717"/>
              <a:gd name="connsiteY2" fmla="*/ 0 h 4041574"/>
              <a:gd name="connsiteX3" fmla="*/ 2054942 w 2123717"/>
              <a:gd name="connsiteY3" fmla="*/ 342497 h 4041574"/>
              <a:gd name="connsiteX4" fmla="*/ 2054942 w 2123717"/>
              <a:gd name="connsiteY4" fmla="*/ 3452755 h 4041574"/>
              <a:gd name="connsiteX5" fmla="*/ 2109311 w 2123717"/>
              <a:gd name="connsiteY5" fmla="*/ 3970444 h 4041574"/>
              <a:gd name="connsiteX6" fmla="*/ 1712896 w 2123717"/>
              <a:gd name="connsiteY6" fmla="*/ 4027042 h 4041574"/>
              <a:gd name="connsiteX7" fmla="*/ 683624 w 2123717"/>
              <a:gd name="connsiteY7" fmla="*/ 3764884 h 4041574"/>
              <a:gd name="connsiteX8" fmla="*/ 385687 w 2123717"/>
              <a:gd name="connsiteY8" fmla="*/ 3446845 h 4041574"/>
              <a:gd name="connsiteX9" fmla="*/ 0 w 2123717"/>
              <a:gd name="connsiteY9" fmla="*/ 342497 h 4041574"/>
              <a:gd name="connsiteX0" fmla="*/ 0 w 2123717"/>
              <a:gd name="connsiteY0" fmla="*/ 342497 h 4045959"/>
              <a:gd name="connsiteX1" fmla="*/ 342497 w 2123717"/>
              <a:gd name="connsiteY1" fmla="*/ 0 h 4045959"/>
              <a:gd name="connsiteX2" fmla="*/ 1712445 w 2123717"/>
              <a:gd name="connsiteY2" fmla="*/ 0 h 4045959"/>
              <a:gd name="connsiteX3" fmla="*/ 2054942 w 2123717"/>
              <a:gd name="connsiteY3" fmla="*/ 342497 h 4045959"/>
              <a:gd name="connsiteX4" fmla="*/ 2054942 w 2123717"/>
              <a:gd name="connsiteY4" fmla="*/ 3452755 h 4045959"/>
              <a:gd name="connsiteX5" fmla="*/ 2109311 w 2123717"/>
              <a:gd name="connsiteY5" fmla="*/ 3970444 h 4045959"/>
              <a:gd name="connsiteX6" fmla="*/ 1712896 w 2123717"/>
              <a:gd name="connsiteY6" fmla="*/ 4027042 h 4045959"/>
              <a:gd name="connsiteX7" fmla="*/ 683624 w 2123717"/>
              <a:gd name="connsiteY7" fmla="*/ 3764884 h 4045959"/>
              <a:gd name="connsiteX8" fmla="*/ 385687 w 2123717"/>
              <a:gd name="connsiteY8" fmla="*/ 3446845 h 4045959"/>
              <a:gd name="connsiteX9" fmla="*/ 0 w 2123717"/>
              <a:gd name="connsiteY9" fmla="*/ 342497 h 4045959"/>
              <a:gd name="connsiteX0" fmla="*/ 0 w 2123717"/>
              <a:gd name="connsiteY0" fmla="*/ 342497 h 4052372"/>
              <a:gd name="connsiteX1" fmla="*/ 342497 w 2123717"/>
              <a:gd name="connsiteY1" fmla="*/ 0 h 4052372"/>
              <a:gd name="connsiteX2" fmla="*/ 1712445 w 2123717"/>
              <a:gd name="connsiteY2" fmla="*/ 0 h 4052372"/>
              <a:gd name="connsiteX3" fmla="*/ 2054942 w 2123717"/>
              <a:gd name="connsiteY3" fmla="*/ 342497 h 4052372"/>
              <a:gd name="connsiteX4" fmla="*/ 2054942 w 2123717"/>
              <a:gd name="connsiteY4" fmla="*/ 3452755 h 4052372"/>
              <a:gd name="connsiteX5" fmla="*/ 2109311 w 2123717"/>
              <a:gd name="connsiteY5" fmla="*/ 3970444 h 4052372"/>
              <a:gd name="connsiteX6" fmla="*/ 1712896 w 2123717"/>
              <a:gd name="connsiteY6" fmla="*/ 4027042 h 4052372"/>
              <a:gd name="connsiteX7" fmla="*/ 683624 w 2123717"/>
              <a:gd name="connsiteY7" fmla="*/ 3764884 h 4052372"/>
              <a:gd name="connsiteX8" fmla="*/ 385687 w 2123717"/>
              <a:gd name="connsiteY8" fmla="*/ 3446845 h 4052372"/>
              <a:gd name="connsiteX9" fmla="*/ 0 w 2123717"/>
              <a:gd name="connsiteY9" fmla="*/ 342497 h 4052372"/>
              <a:gd name="connsiteX0" fmla="*/ 0 w 2148779"/>
              <a:gd name="connsiteY0" fmla="*/ 342497 h 4052372"/>
              <a:gd name="connsiteX1" fmla="*/ 342497 w 2148779"/>
              <a:gd name="connsiteY1" fmla="*/ 0 h 4052372"/>
              <a:gd name="connsiteX2" fmla="*/ 1712445 w 2148779"/>
              <a:gd name="connsiteY2" fmla="*/ 0 h 4052372"/>
              <a:gd name="connsiteX3" fmla="*/ 2054942 w 2148779"/>
              <a:gd name="connsiteY3" fmla="*/ 342497 h 4052372"/>
              <a:gd name="connsiteX4" fmla="*/ 2148779 w 2148779"/>
              <a:gd name="connsiteY4" fmla="*/ 3447578 h 4052372"/>
              <a:gd name="connsiteX5" fmla="*/ 2109311 w 2148779"/>
              <a:gd name="connsiteY5" fmla="*/ 3970444 h 4052372"/>
              <a:gd name="connsiteX6" fmla="*/ 1712896 w 2148779"/>
              <a:gd name="connsiteY6" fmla="*/ 4027042 h 4052372"/>
              <a:gd name="connsiteX7" fmla="*/ 683624 w 2148779"/>
              <a:gd name="connsiteY7" fmla="*/ 3764884 h 4052372"/>
              <a:gd name="connsiteX8" fmla="*/ 385687 w 2148779"/>
              <a:gd name="connsiteY8" fmla="*/ 3446845 h 4052372"/>
              <a:gd name="connsiteX9" fmla="*/ 0 w 2148779"/>
              <a:gd name="connsiteY9" fmla="*/ 342497 h 4052372"/>
              <a:gd name="connsiteX0" fmla="*/ 0 w 2148779"/>
              <a:gd name="connsiteY0" fmla="*/ 342497 h 4052372"/>
              <a:gd name="connsiteX1" fmla="*/ 342497 w 2148779"/>
              <a:gd name="connsiteY1" fmla="*/ 0 h 4052372"/>
              <a:gd name="connsiteX2" fmla="*/ 1712445 w 2148779"/>
              <a:gd name="connsiteY2" fmla="*/ 0 h 4052372"/>
              <a:gd name="connsiteX3" fmla="*/ 2066359 w 2148779"/>
              <a:gd name="connsiteY3" fmla="*/ 535751 h 4052372"/>
              <a:gd name="connsiteX4" fmla="*/ 2148779 w 2148779"/>
              <a:gd name="connsiteY4" fmla="*/ 3447578 h 4052372"/>
              <a:gd name="connsiteX5" fmla="*/ 2109311 w 2148779"/>
              <a:gd name="connsiteY5" fmla="*/ 3970444 h 4052372"/>
              <a:gd name="connsiteX6" fmla="*/ 1712896 w 2148779"/>
              <a:gd name="connsiteY6" fmla="*/ 4027042 h 4052372"/>
              <a:gd name="connsiteX7" fmla="*/ 683624 w 2148779"/>
              <a:gd name="connsiteY7" fmla="*/ 3764884 h 4052372"/>
              <a:gd name="connsiteX8" fmla="*/ 385687 w 2148779"/>
              <a:gd name="connsiteY8" fmla="*/ 3446845 h 4052372"/>
              <a:gd name="connsiteX9" fmla="*/ 0 w 2148779"/>
              <a:gd name="connsiteY9" fmla="*/ 342497 h 4052372"/>
              <a:gd name="connsiteX0" fmla="*/ 0 w 2148779"/>
              <a:gd name="connsiteY0" fmla="*/ 342497 h 4052372"/>
              <a:gd name="connsiteX1" fmla="*/ 342497 w 2148779"/>
              <a:gd name="connsiteY1" fmla="*/ 0 h 4052372"/>
              <a:gd name="connsiteX2" fmla="*/ 1857874 w 2148779"/>
              <a:gd name="connsiteY2" fmla="*/ 204700 h 4052372"/>
              <a:gd name="connsiteX3" fmla="*/ 2066359 w 2148779"/>
              <a:gd name="connsiteY3" fmla="*/ 535751 h 4052372"/>
              <a:gd name="connsiteX4" fmla="*/ 2148779 w 2148779"/>
              <a:gd name="connsiteY4" fmla="*/ 3447578 h 4052372"/>
              <a:gd name="connsiteX5" fmla="*/ 2109311 w 2148779"/>
              <a:gd name="connsiteY5" fmla="*/ 3970444 h 4052372"/>
              <a:gd name="connsiteX6" fmla="*/ 1712896 w 2148779"/>
              <a:gd name="connsiteY6" fmla="*/ 4027042 h 4052372"/>
              <a:gd name="connsiteX7" fmla="*/ 683624 w 2148779"/>
              <a:gd name="connsiteY7" fmla="*/ 3764884 h 4052372"/>
              <a:gd name="connsiteX8" fmla="*/ 385687 w 2148779"/>
              <a:gd name="connsiteY8" fmla="*/ 3446845 h 4052372"/>
              <a:gd name="connsiteX9" fmla="*/ 0 w 2148779"/>
              <a:gd name="connsiteY9" fmla="*/ 342497 h 4052372"/>
              <a:gd name="connsiteX0" fmla="*/ 0 w 2148779"/>
              <a:gd name="connsiteY0" fmla="*/ 342497 h 4052372"/>
              <a:gd name="connsiteX1" fmla="*/ 342497 w 2148779"/>
              <a:gd name="connsiteY1" fmla="*/ 0 h 4052372"/>
              <a:gd name="connsiteX2" fmla="*/ 1720555 w 2148779"/>
              <a:gd name="connsiteY2" fmla="*/ 139535 h 4052372"/>
              <a:gd name="connsiteX3" fmla="*/ 2066359 w 2148779"/>
              <a:gd name="connsiteY3" fmla="*/ 535751 h 4052372"/>
              <a:gd name="connsiteX4" fmla="*/ 2148779 w 2148779"/>
              <a:gd name="connsiteY4" fmla="*/ 3447578 h 4052372"/>
              <a:gd name="connsiteX5" fmla="*/ 2109311 w 2148779"/>
              <a:gd name="connsiteY5" fmla="*/ 3970444 h 4052372"/>
              <a:gd name="connsiteX6" fmla="*/ 1712896 w 2148779"/>
              <a:gd name="connsiteY6" fmla="*/ 4027042 h 4052372"/>
              <a:gd name="connsiteX7" fmla="*/ 683624 w 2148779"/>
              <a:gd name="connsiteY7" fmla="*/ 3764884 h 4052372"/>
              <a:gd name="connsiteX8" fmla="*/ 385687 w 2148779"/>
              <a:gd name="connsiteY8" fmla="*/ 3446845 h 4052372"/>
              <a:gd name="connsiteX9" fmla="*/ 0 w 2148779"/>
              <a:gd name="connsiteY9" fmla="*/ 342497 h 4052372"/>
              <a:gd name="connsiteX0" fmla="*/ 0 w 2148779"/>
              <a:gd name="connsiteY0" fmla="*/ 342497 h 4052372"/>
              <a:gd name="connsiteX1" fmla="*/ 342497 w 2148779"/>
              <a:gd name="connsiteY1" fmla="*/ 0 h 4052372"/>
              <a:gd name="connsiteX2" fmla="*/ 1720555 w 2148779"/>
              <a:gd name="connsiteY2" fmla="*/ 139535 h 4052372"/>
              <a:gd name="connsiteX3" fmla="*/ 2066359 w 2148779"/>
              <a:gd name="connsiteY3" fmla="*/ 535751 h 4052372"/>
              <a:gd name="connsiteX4" fmla="*/ 2148779 w 2148779"/>
              <a:gd name="connsiteY4" fmla="*/ 3447578 h 4052372"/>
              <a:gd name="connsiteX5" fmla="*/ 2109311 w 2148779"/>
              <a:gd name="connsiteY5" fmla="*/ 3970444 h 4052372"/>
              <a:gd name="connsiteX6" fmla="*/ 1712896 w 2148779"/>
              <a:gd name="connsiteY6" fmla="*/ 4027042 h 4052372"/>
              <a:gd name="connsiteX7" fmla="*/ 683624 w 2148779"/>
              <a:gd name="connsiteY7" fmla="*/ 3764884 h 4052372"/>
              <a:gd name="connsiteX8" fmla="*/ 385687 w 2148779"/>
              <a:gd name="connsiteY8" fmla="*/ 3446845 h 4052372"/>
              <a:gd name="connsiteX9" fmla="*/ 0 w 2148779"/>
              <a:gd name="connsiteY9" fmla="*/ 342497 h 4052372"/>
              <a:gd name="connsiteX0" fmla="*/ 0 w 2148779"/>
              <a:gd name="connsiteY0" fmla="*/ 342497 h 4052372"/>
              <a:gd name="connsiteX1" fmla="*/ 342497 w 2148779"/>
              <a:gd name="connsiteY1" fmla="*/ 0 h 4052372"/>
              <a:gd name="connsiteX2" fmla="*/ 1720555 w 2148779"/>
              <a:gd name="connsiteY2" fmla="*/ 139535 h 4052372"/>
              <a:gd name="connsiteX3" fmla="*/ 2066359 w 2148779"/>
              <a:gd name="connsiteY3" fmla="*/ 535751 h 4052372"/>
              <a:gd name="connsiteX4" fmla="*/ 2148779 w 2148779"/>
              <a:gd name="connsiteY4" fmla="*/ 3447578 h 4052372"/>
              <a:gd name="connsiteX5" fmla="*/ 2109311 w 2148779"/>
              <a:gd name="connsiteY5" fmla="*/ 3970444 h 4052372"/>
              <a:gd name="connsiteX6" fmla="*/ 1712896 w 2148779"/>
              <a:gd name="connsiteY6" fmla="*/ 4027042 h 4052372"/>
              <a:gd name="connsiteX7" fmla="*/ 683624 w 2148779"/>
              <a:gd name="connsiteY7" fmla="*/ 3764884 h 4052372"/>
              <a:gd name="connsiteX8" fmla="*/ 385687 w 2148779"/>
              <a:gd name="connsiteY8" fmla="*/ 3446845 h 4052372"/>
              <a:gd name="connsiteX9" fmla="*/ 0 w 2148779"/>
              <a:gd name="connsiteY9" fmla="*/ 342497 h 4052372"/>
              <a:gd name="connsiteX0" fmla="*/ 0 w 2148779"/>
              <a:gd name="connsiteY0" fmla="*/ 342497 h 4052372"/>
              <a:gd name="connsiteX1" fmla="*/ 342497 w 2148779"/>
              <a:gd name="connsiteY1" fmla="*/ 0 h 4052372"/>
              <a:gd name="connsiteX2" fmla="*/ 1720555 w 2148779"/>
              <a:gd name="connsiteY2" fmla="*/ 139535 h 4052372"/>
              <a:gd name="connsiteX3" fmla="*/ 2066359 w 2148779"/>
              <a:gd name="connsiteY3" fmla="*/ 535751 h 4052372"/>
              <a:gd name="connsiteX4" fmla="*/ 2148779 w 2148779"/>
              <a:gd name="connsiteY4" fmla="*/ 3447578 h 4052372"/>
              <a:gd name="connsiteX5" fmla="*/ 2109311 w 2148779"/>
              <a:gd name="connsiteY5" fmla="*/ 3970444 h 4052372"/>
              <a:gd name="connsiteX6" fmla="*/ 1712896 w 2148779"/>
              <a:gd name="connsiteY6" fmla="*/ 4027042 h 4052372"/>
              <a:gd name="connsiteX7" fmla="*/ 683624 w 2148779"/>
              <a:gd name="connsiteY7" fmla="*/ 3764884 h 4052372"/>
              <a:gd name="connsiteX8" fmla="*/ 385687 w 2148779"/>
              <a:gd name="connsiteY8" fmla="*/ 3446845 h 4052372"/>
              <a:gd name="connsiteX9" fmla="*/ 0 w 2148779"/>
              <a:gd name="connsiteY9" fmla="*/ 342497 h 4052372"/>
              <a:gd name="connsiteX0" fmla="*/ 213178 w 1862862"/>
              <a:gd name="connsiteY0" fmla="*/ 103476 h 4094720"/>
              <a:gd name="connsiteX1" fmla="*/ 56580 w 1862862"/>
              <a:gd name="connsiteY1" fmla="*/ 42348 h 4094720"/>
              <a:gd name="connsiteX2" fmla="*/ 1434638 w 1862862"/>
              <a:gd name="connsiteY2" fmla="*/ 181883 h 4094720"/>
              <a:gd name="connsiteX3" fmla="*/ 1780442 w 1862862"/>
              <a:gd name="connsiteY3" fmla="*/ 578099 h 4094720"/>
              <a:gd name="connsiteX4" fmla="*/ 1862862 w 1862862"/>
              <a:gd name="connsiteY4" fmla="*/ 3489926 h 4094720"/>
              <a:gd name="connsiteX5" fmla="*/ 1823394 w 1862862"/>
              <a:gd name="connsiteY5" fmla="*/ 4012792 h 4094720"/>
              <a:gd name="connsiteX6" fmla="*/ 1426979 w 1862862"/>
              <a:gd name="connsiteY6" fmla="*/ 4069390 h 4094720"/>
              <a:gd name="connsiteX7" fmla="*/ 397707 w 1862862"/>
              <a:gd name="connsiteY7" fmla="*/ 3807232 h 4094720"/>
              <a:gd name="connsiteX8" fmla="*/ 99770 w 1862862"/>
              <a:gd name="connsiteY8" fmla="*/ 3489193 h 4094720"/>
              <a:gd name="connsiteX9" fmla="*/ 213178 w 1862862"/>
              <a:gd name="connsiteY9" fmla="*/ 103476 h 4094720"/>
              <a:gd name="connsiteX0" fmla="*/ 113408 w 1763092"/>
              <a:gd name="connsiteY0" fmla="*/ 297663 h 4288907"/>
              <a:gd name="connsiteX1" fmla="*/ 287527 w 1763092"/>
              <a:gd name="connsiteY1" fmla="*/ 0 h 4288907"/>
              <a:gd name="connsiteX2" fmla="*/ 1334868 w 1763092"/>
              <a:gd name="connsiteY2" fmla="*/ 376070 h 4288907"/>
              <a:gd name="connsiteX3" fmla="*/ 1680672 w 1763092"/>
              <a:gd name="connsiteY3" fmla="*/ 772286 h 4288907"/>
              <a:gd name="connsiteX4" fmla="*/ 1763092 w 1763092"/>
              <a:gd name="connsiteY4" fmla="*/ 3684113 h 4288907"/>
              <a:gd name="connsiteX5" fmla="*/ 1723624 w 1763092"/>
              <a:gd name="connsiteY5" fmla="*/ 4206979 h 4288907"/>
              <a:gd name="connsiteX6" fmla="*/ 1327209 w 1763092"/>
              <a:gd name="connsiteY6" fmla="*/ 4263577 h 4288907"/>
              <a:gd name="connsiteX7" fmla="*/ 297937 w 1763092"/>
              <a:gd name="connsiteY7" fmla="*/ 4001419 h 4288907"/>
              <a:gd name="connsiteX8" fmla="*/ 0 w 1763092"/>
              <a:gd name="connsiteY8" fmla="*/ 3683380 h 4288907"/>
              <a:gd name="connsiteX9" fmla="*/ 113408 w 1763092"/>
              <a:gd name="connsiteY9" fmla="*/ 297663 h 4288907"/>
              <a:gd name="connsiteX0" fmla="*/ 113408 w 1763092"/>
              <a:gd name="connsiteY0" fmla="*/ 297663 h 4288907"/>
              <a:gd name="connsiteX1" fmla="*/ 287527 w 1763092"/>
              <a:gd name="connsiteY1" fmla="*/ 0 h 4288907"/>
              <a:gd name="connsiteX2" fmla="*/ 1334868 w 1763092"/>
              <a:gd name="connsiteY2" fmla="*/ 376070 h 4288907"/>
              <a:gd name="connsiteX3" fmla="*/ 1680672 w 1763092"/>
              <a:gd name="connsiteY3" fmla="*/ 772286 h 4288907"/>
              <a:gd name="connsiteX4" fmla="*/ 1763092 w 1763092"/>
              <a:gd name="connsiteY4" fmla="*/ 3684113 h 4288907"/>
              <a:gd name="connsiteX5" fmla="*/ 1723624 w 1763092"/>
              <a:gd name="connsiteY5" fmla="*/ 4206979 h 4288907"/>
              <a:gd name="connsiteX6" fmla="*/ 1327209 w 1763092"/>
              <a:gd name="connsiteY6" fmla="*/ 4263577 h 4288907"/>
              <a:gd name="connsiteX7" fmla="*/ 297937 w 1763092"/>
              <a:gd name="connsiteY7" fmla="*/ 4001419 h 4288907"/>
              <a:gd name="connsiteX8" fmla="*/ 0 w 1763092"/>
              <a:gd name="connsiteY8" fmla="*/ 3683380 h 4288907"/>
              <a:gd name="connsiteX9" fmla="*/ 113408 w 1763092"/>
              <a:gd name="connsiteY9" fmla="*/ 297663 h 4288907"/>
              <a:gd name="connsiteX0" fmla="*/ 113408 w 1763092"/>
              <a:gd name="connsiteY0" fmla="*/ 302901 h 4294145"/>
              <a:gd name="connsiteX1" fmla="*/ 287527 w 1763092"/>
              <a:gd name="connsiteY1" fmla="*/ 5238 h 4294145"/>
              <a:gd name="connsiteX2" fmla="*/ 677172 w 1763092"/>
              <a:gd name="connsiteY2" fmla="*/ 157821 h 4294145"/>
              <a:gd name="connsiteX3" fmla="*/ 1334868 w 1763092"/>
              <a:gd name="connsiteY3" fmla="*/ 381308 h 4294145"/>
              <a:gd name="connsiteX4" fmla="*/ 1680672 w 1763092"/>
              <a:gd name="connsiteY4" fmla="*/ 777524 h 4294145"/>
              <a:gd name="connsiteX5" fmla="*/ 1763092 w 1763092"/>
              <a:gd name="connsiteY5" fmla="*/ 3689351 h 4294145"/>
              <a:gd name="connsiteX6" fmla="*/ 1723624 w 1763092"/>
              <a:gd name="connsiteY6" fmla="*/ 4212217 h 4294145"/>
              <a:gd name="connsiteX7" fmla="*/ 1327209 w 1763092"/>
              <a:gd name="connsiteY7" fmla="*/ 4268815 h 4294145"/>
              <a:gd name="connsiteX8" fmla="*/ 297937 w 1763092"/>
              <a:gd name="connsiteY8" fmla="*/ 4006657 h 4294145"/>
              <a:gd name="connsiteX9" fmla="*/ 0 w 1763092"/>
              <a:gd name="connsiteY9" fmla="*/ 3688618 h 4294145"/>
              <a:gd name="connsiteX10" fmla="*/ 113408 w 1763092"/>
              <a:gd name="connsiteY10" fmla="*/ 302901 h 4294145"/>
              <a:gd name="connsiteX0" fmla="*/ 113408 w 1763092"/>
              <a:gd name="connsiteY0" fmla="*/ 300477 h 4291721"/>
              <a:gd name="connsiteX1" fmla="*/ 287527 w 1763092"/>
              <a:gd name="connsiteY1" fmla="*/ 2814 h 4291721"/>
              <a:gd name="connsiteX2" fmla="*/ 538357 w 1763092"/>
              <a:gd name="connsiteY2" fmla="*/ 282479 h 4291721"/>
              <a:gd name="connsiteX3" fmla="*/ 1334868 w 1763092"/>
              <a:gd name="connsiteY3" fmla="*/ 378884 h 4291721"/>
              <a:gd name="connsiteX4" fmla="*/ 1680672 w 1763092"/>
              <a:gd name="connsiteY4" fmla="*/ 775100 h 4291721"/>
              <a:gd name="connsiteX5" fmla="*/ 1763092 w 1763092"/>
              <a:gd name="connsiteY5" fmla="*/ 3686927 h 4291721"/>
              <a:gd name="connsiteX6" fmla="*/ 1723624 w 1763092"/>
              <a:gd name="connsiteY6" fmla="*/ 4209793 h 4291721"/>
              <a:gd name="connsiteX7" fmla="*/ 1327209 w 1763092"/>
              <a:gd name="connsiteY7" fmla="*/ 4266391 h 4291721"/>
              <a:gd name="connsiteX8" fmla="*/ 297937 w 1763092"/>
              <a:gd name="connsiteY8" fmla="*/ 4004233 h 4291721"/>
              <a:gd name="connsiteX9" fmla="*/ 0 w 1763092"/>
              <a:gd name="connsiteY9" fmla="*/ 3686194 h 4291721"/>
              <a:gd name="connsiteX10" fmla="*/ 113408 w 1763092"/>
              <a:gd name="connsiteY10" fmla="*/ 300477 h 4291721"/>
              <a:gd name="connsiteX0" fmla="*/ 113408 w 1763092"/>
              <a:gd name="connsiteY0" fmla="*/ 301255 h 4292499"/>
              <a:gd name="connsiteX1" fmla="*/ 287527 w 1763092"/>
              <a:gd name="connsiteY1" fmla="*/ 3592 h 4292499"/>
              <a:gd name="connsiteX2" fmla="*/ 538357 w 1763092"/>
              <a:gd name="connsiteY2" fmla="*/ 283257 h 4292499"/>
              <a:gd name="connsiteX3" fmla="*/ 1334868 w 1763092"/>
              <a:gd name="connsiteY3" fmla="*/ 379662 h 4292499"/>
              <a:gd name="connsiteX4" fmla="*/ 1680672 w 1763092"/>
              <a:gd name="connsiteY4" fmla="*/ 775878 h 4292499"/>
              <a:gd name="connsiteX5" fmla="*/ 1763092 w 1763092"/>
              <a:gd name="connsiteY5" fmla="*/ 3687705 h 4292499"/>
              <a:gd name="connsiteX6" fmla="*/ 1723624 w 1763092"/>
              <a:gd name="connsiteY6" fmla="*/ 4210571 h 4292499"/>
              <a:gd name="connsiteX7" fmla="*/ 1327209 w 1763092"/>
              <a:gd name="connsiteY7" fmla="*/ 4267169 h 4292499"/>
              <a:gd name="connsiteX8" fmla="*/ 297937 w 1763092"/>
              <a:gd name="connsiteY8" fmla="*/ 4005011 h 4292499"/>
              <a:gd name="connsiteX9" fmla="*/ 0 w 1763092"/>
              <a:gd name="connsiteY9" fmla="*/ 3686972 h 4292499"/>
              <a:gd name="connsiteX10" fmla="*/ 113408 w 1763092"/>
              <a:gd name="connsiteY10" fmla="*/ 301255 h 4292499"/>
              <a:gd name="connsiteX0" fmla="*/ 113408 w 1763092"/>
              <a:gd name="connsiteY0" fmla="*/ 274116 h 4265360"/>
              <a:gd name="connsiteX1" fmla="*/ 366813 w 1763092"/>
              <a:gd name="connsiteY1" fmla="*/ 4118 h 4265360"/>
              <a:gd name="connsiteX2" fmla="*/ 538357 w 1763092"/>
              <a:gd name="connsiteY2" fmla="*/ 256118 h 4265360"/>
              <a:gd name="connsiteX3" fmla="*/ 1334868 w 1763092"/>
              <a:gd name="connsiteY3" fmla="*/ 352523 h 4265360"/>
              <a:gd name="connsiteX4" fmla="*/ 1680672 w 1763092"/>
              <a:gd name="connsiteY4" fmla="*/ 748739 h 4265360"/>
              <a:gd name="connsiteX5" fmla="*/ 1763092 w 1763092"/>
              <a:gd name="connsiteY5" fmla="*/ 3660566 h 4265360"/>
              <a:gd name="connsiteX6" fmla="*/ 1723624 w 1763092"/>
              <a:gd name="connsiteY6" fmla="*/ 4183432 h 4265360"/>
              <a:gd name="connsiteX7" fmla="*/ 1327209 w 1763092"/>
              <a:gd name="connsiteY7" fmla="*/ 4240030 h 4265360"/>
              <a:gd name="connsiteX8" fmla="*/ 297937 w 1763092"/>
              <a:gd name="connsiteY8" fmla="*/ 3977872 h 4265360"/>
              <a:gd name="connsiteX9" fmla="*/ 0 w 1763092"/>
              <a:gd name="connsiteY9" fmla="*/ 3659833 h 4265360"/>
              <a:gd name="connsiteX10" fmla="*/ 113408 w 1763092"/>
              <a:gd name="connsiteY10" fmla="*/ 274116 h 4265360"/>
              <a:gd name="connsiteX0" fmla="*/ 113408 w 1763092"/>
              <a:gd name="connsiteY0" fmla="*/ 297268 h 4288512"/>
              <a:gd name="connsiteX1" fmla="*/ 366813 w 1763092"/>
              <a:gd name="connsiteY1" fmla="*/ 27270 h 4288512"/>
              <a:gd name="connsiteX2" fmla="*/ 538357 w 1763092"/>
              <a:gd name="connsiteY2" fmla="*/ 279270 h 4288512"/>
              <a:gd name="connsiteX3" fmla="*/ 1334868 w 1763092"/>
              <a:gd name="connsiteY3" fmla="*/ 375675 h 4288512"/>
              <a:gd name="connsiteX4" fmla="*/ 1680672 w 1763092"/>
              <a:gd name="connsiteY4" fmla="*/ 771891 h 4288512"/>
              <a:gd name="connsiteX5" fmla="*/ 1763092 w 1763092"/>
              <a:gd name="connsiteY5" fmla="*/ 3683718 h 4288512"/>
              <a:gd name="connsiteX6" fmla="*/ 1723624 w 1763092"/>
              <a:gd name="connsiteY6" fmla="*/ 4206584 h 4288512"/>
              <a:gd name="connsiteX7" fmla="*/ 1327209 w 1763092"/>
              <a:gd name="connsiteY7" fmla="*/ 4263182 h 4288512"/>
              <a:gd name="connsiteX8" fmla="*/ 297937 w 1763092"/>
              <a:gd name="connsiteY8" fmla="*/ 4001024 h 4288512"/>
              <a:gd name="connsiteX9" fmla="*/ 0 w 1763092"/>
              <a:gd name="connsiteY9" fmla="*/ 3682985 h 4288512"/>
              <a:gd name="connsiteX10" fmla="*/ 113408 w 1763092"/>
              <a:gd name="connsiteY10" fmla="*/ 297268 h 4288512"/>
              <a:gd name="connsiteX0" fmla="*/ 113408 w 1763092"/>
              <a:gd name="connsiteY0" fmla="*/ 296985 h 4288229"/>
              <a:gd name="connsiteX1" fmla="*/ 377281 w 1763092"/>
              <a:gd name="connsiteY1" fmla="*/ 27302 h 4288229"/>
              <a:gd name="connsiteX2" fmla="*/ 538357 w 1763092"/>
              <a:gd name="connsiteY2" fmla="*/ 278987 h 4288229"/>
              <a:gd name="connsiteX3" fmla="*/ 1334868 w 1763092"/>
              <a:gd name="connsiteY3" fmla="*/ 375392 h 4288229"/>
              <a:gd name="connsiteX4" fmla="*/ 1680672 w 1763092"/>
              <a:gd name="connsiteY4" fmla="*/ 771608 h 4288229"/>
              <a:gd name="connsiteX5" fmla="*/ 1763092 w 1763092"/>
              <a:gd name="connsiteY5" fmla="*/ 3683435 h 4288229"/>
              <a:gd name="connsiteX6" fmla="*/ 1723624 w 1763092"/>
              <a:gd name="connsiteY6" fmla="*/ 4206301 h 4288229"/>
              <a:gd name="connsiteX7" fmla="*/ 1327209 w 1763092"/>
              <a:gd name="connsiteY7" fmla="*/ 4262899 h 4288229"/>
              <a:gd name="connsiteX8" fmla="*/ 297937 w 1763092"/>
              <a:gd name="connsiteY8" fmla="*/ 4000741 h 4288229"/>
              <a:gd name="connsiteX9" fmla="*/ 0 w 1763092"/>
              <a:gd name="connsiteY9" fmla="*/ 3682702 h 4288229"/>
              <a:gd name="connsiteX10" fmla="*/ 113408 w 1763092"/>
              <a:gd name="connsiteY10" fmla="*/ 296985 h 4288229"/>
              <a:gd name="connsiteX0" fmla="*/ 113408 w 1763092"/>
              <a:gd name="connsiteY0" fmla="*/ 296985 h 4288229"/>
              <a:gd name="connsiteX1" fmla="*/ 377281 w 1763092"/>
              <a:gd name="connsiteY1" fmla="*/ 27302 h 4288229"/>
              <a:gd name="connsiteX2" fmla="*/ 538357 w 1763092"/>
              <a:gd name="connsiteY2" fmla="*/ 278987 h 4288229"/>
              <a:gd name="connsiteX3" fmla="*/ 1334868 w 1763092"/>
              <a:gd name="connsiteY3" fmla="*/ 375392 h 4288229"/>
              <a:gd name="connsiteX4" fmla="*/ 1680672 w 1763092"/>
              <a:gd name="connsiteY4" fmla="*/ 771608 h 4288229"/>
              <a:gd name="connsiteX5" fmla="*/ 1763092 w 1763092"/>
              <a:gd name="connsiteY5" fmla="*/ 3683435 h 4288229"/>
              <a:gd name="connsiteX6" fmla="*/ 1723624 w 1763092"/>
              <a:gd name="connsiteY6" fmla="*/ 4206301 h 4288229"/>
              <a:gd name="connsiteX7" fmla="*/ 1327209 w 1763092"/>
              <a:gd name="connsiteY7" fmla="*/ 4262899 h 4288229"/>
              <a:gd name="connsiteX8" fmla="*/ 297937 w 1763092"/>
              <a:gd name="connsiteY8" fmla="*/ 4000741 h 4288229"/>
              <a:gd name="connsiteX9" fmla="*/ 0 w 1763092"/>
              <a:gd name="connsiteY9" fmla="*/ 3682702 h 4288229"/>
              <a:gd name="connsiteX10" fmla="*/ 113408 w 1763092"/>
              <a:gd name="connsiteY10" fmla="*/ 296985 h 4288229"/>
              <a:gd name="connsiteX0" fmla="*/ 113408 w 1763092"/>
              <a:gd name="connsiteY0" fmla="*/ 296985 h 4288229"/>
              <a:gd name="connsiteX1" fmla="*/ 377281 w 1763092"/>
              <a:gd name="connsiteY1" fmla="*/ 27302 h 4288229"/>
              <a:gd name="connsiteX2" fmla="*/ 535797 w 1763092"/>
              <a:gd name="connsiteY2" fmla="*/ 241314 h 4288229"/>
              <a:gd name="connsiteX3" fmla="*/ 1334868 w 1763092"/>
              <a:gd name="connsiteY3" fmla="*/ 375392 h 4288229"/>
              <a:gd name="connsiteX4" fmla="*/ 1680672 w 1763092"/>
              <a:gd name="connsiteY4" fmla="*/ 771608 h 4288229"/>
              <a:gd name="connsiteX5" fmla="*/ 1763092 w 1763092"/>
              <a:gd name="connsiteY5" fmla="*/ 3683435 h 4288229"/>
              <a:gd name="connsiteX6" fmla="*/ 1723624 w 1763092"/>
              <a:gd name="connsiteY6" fmla="*/ 4206301 h 4288229"/>
              <a:gd name="connsiteX7" fmla="*/ 1327209 w 1763092"/>
              <a:gd name="connsiteY7" fmla="*/ 4262899 h 4288229"/>
              <a:gd name="connsiteX8" fmla="*/ 297937 w 1763092"/>
              <a:gd name="connsiteY8" fmla="*/ 4000741 h 4288229"/>
              <a:gd name="connsiteX9" fmla="*/ 0 w 1763092"/>
              <a:gd name="connsiteY9" fmla="*/ 3682702 h 4288229"/>
              <a:gd name="connsiteX10" fmla="*/ 113408 w 1763092"/>
              <a:gd name="connsiteY10" fmla="*/ 296985 h 4288229"/>
              <a:gd name="connsiteX0" fmla="*/ 113408 w 1763092"/>
              <a:gd name="connsiteY0" fmla="*/ 300722 h 4291966"/>
              <a:gd name="connsiteX1" fmla="*/ 362614 w 1763092"/>
              <a:gd name="connsiteY1" fmla="*/ 26897 h 4291966"/>
              <a:gd name="connsiteX2" fmla="*/ 535797 w 1763092"/>
              <a:gd name="connsiteY2" fmla="*/ 245051 h 4291966"/>
              <a:gd name="connsiteX3" fmla="*/ 1334868 w 1763092"/>
              <a:gd name="connsiteY3" fmla="*/ 379129 h 4291966"/>
              <a:gd name="connsiteX4" fmla="*/ 1680672 w 1763092"/>
              <a:gd name="connsiteY4" fmla="*/ 775345 h 4291966"/>
              <a:gd name="connsiteX5" fmla="*/ 1763092 w 1763092"/>
              <a:gd name="connsiteY5" fmla="*/ 3687172 h 4291966"/>
              <a:gd name="connsiteX6" fmla="*/ 1723624 w 1763092"/>
              <a:gd name="connsiteY6" fmla="*/ 4210038 h 4291966"/>
              <a:gd name="connsiteX7" fmla="*/ 1327209 w 1763092"/>
              <a:gd name="connsiteY7" fmla="*/ 4266636 h 4291966"/>
              <a:gd name="connsiteX8" fmla="*/ 297937 w 1763092"/>
              <a:gd name="connsiteY8" fmla="*/ 4004478 h 4291966"/>
              <a:gd name="connsiteX9" fmla="*/ 0 w 1763092"/>
              <a:gd name="connsiteY9" fmla="*/ 3686439 h 4291966"/>
              <a:gd name="connsiteX10" fmla="*/ 113408 w 1763092"/>
              <a:gd name="connsiteY10" fmla="*/ 300722 h 4291966"/>
              <a:gd name="connsiteX0" fmla="*/ 113408 w 1763092"/>
              <a:gd name="connsiteY0" fmla="*/ 289888 h 4281132"/>
              <a:gd name="connsiteX1" fmla="*/ 362614 w 1763092"/>
              <a:gd name="connsiteY1" fmla="*/ 16063 h 4281132"/>
              <a:gd name="connsiteX2" fmla="*/ 535797 w 1763092"/>
              <a:gd name="connsiteY2" fmla="*/ 234217 h 4281132"/>
              <a:gd name="connsiteX3" fmla="*/ 1334868 w 1763092"/>
              <a:gd name="connsiteY3" fmla="*/ 368295 h 4281132"/>
              <a:gd name="connsiteX4" fmla="*/ 1680672 w 1763092"/>
              <a:gd name="connsiteY4" fmla="*/ 764511 h 4281132"/>
              <a:gd name="connsiteX5" fmla="*/ 1763092 w 1763092"/>
              <a:gd name="connsiteY5" fmla="*/ 3676338 h 4281132"/>
              <a:gd name="connsiteX6" fmla="*/ 1723624 w 1763092"/>
              <a:gd name="connsiteY6" fmla="*/ 4199204 h 4281132"/>
              <a:gd name="connsiteX7" fmla="*/ 1327209 w 1763092"/>
              <a:gd name="connsiteY7" fmla="*/ 4255802 h 4281132"/>
              <a:gd name="connsiteX8" fmla="*/ 297937 w 1763092"/>
              <a:gd name="connsiteY8" fmla="*/ 3993644 h 4281132"/>
              <a:gd name="connsiteX9" fmla="*/ 0 w 1763092"/>
              <a:gd name="connsiteY9" fmla="*/ 3675605 h 4281132"/>
              <a:gd name="connsiteX10" fmla="*/ 113408 w 1763092"/>
              <a:gd name="connsiteY10" fmla="*/ 289888 h 4281132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535797 w 1763092"/>
              <a:gd name="connsiteY2" fmla="*/ 241786 h 4288701"/>
              <a:gd name="connsiteX3" fmla="*/ 1334868 w 1763092"/>
              <a:gd name="connsiteY3" fmla="*/ 375864 h 4288701"/>
              <a:gd name="connsiteX4" fmla="*/ 1680672 w 1763092"/>
              <a:gd name="connsiteY4" fmla="*/ 772080 h 4288701"/>
              <a:gd name="connsiteX5" fmla="*/ 1763092 w 1763092"/>
              <a:gd name="connsiteY5" fmla="*/ 3683907 h 4288701"/>
              <a:gd name="connsiteX6" fmla="*/ 1723624 w 1763092"/>
              <a:gd name="connsiteY6" fmla="*/ 4206773 h 4288701"/>
              <a:gd name="connsiteX7" fmla="*/ 1327209 w 1763092"/>
              <a:gd name="connsiteY7" fmla="*/ 4263371 h 4288701"/>
              <a:gd name="connsiteX8" fmla="*/ 297937 w 1763092"/>
              <a:gd name="connsiteY8" fmla="*/ 4001213 h 4288701"/>
              <a:gd name="connsiteX9" fmla="*/ 0 w 1763092"/>
              <a:gd name="connsiteY9" fmla="*/ 3683174 h 4288701"/>
              <a:gd name="connsiteX10" fmla="*/ 113408 w 1763092"/>
              <a:gd name="connsiteY10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535797 w 1763092"/>
              <a:gd name="connsiteY2" fmla="*/ 241786 h 4288701"/>
              <a:gd name="connsiteX3" fmla="*/ 1334868 w 1763092"/>
              <a:gd name="connsiteY3" fmla="*/ 375864 h 4288701"/>
              <a:gd name="connsiteX4" fmla="*/ 1680672 w 1763092"/>
              <a:gd name="connsiteY4" fmla="*/ 772080 h 4288701"/>
              <a:gd name="connsiteX5" fmla="*/ 1763092 w 1763092"/>
              <a:gd name="connsiteY5" fmla="*/ 3683907 h 4288701"/>
              <a:gd name="connsiteX6" fmla="*/ 1723624 w 1763092"/>
              <a:gd name="connsiteY6" fmla="*/ 4206773 h 4288701"/>
              <a:gd name="connsiteX7" fmla="*/ 1327209 w 1763092"/>
              <a:gd name="connsiteY7" fmla="*/ 4263371 h 4288701"/>
              <a:gd name="connsiteX8" fmla="*/ 297937 w 1763092"/>
              <a:gd name="connsiteY8" fmla="*/ 4001213 h 4288701"/>
              <a:gd name="connsiteX9" fmla="*/ 0 w 1763092"/>
              <a:gd name="connsiteY9" fmla="*/ 3683174 h 4288701"/>
              <a:gd name="connsiteX10" fmla="*/ 113408 w 1763092"/>
              <a:gd name="connsiteY10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334868 w 1763092"/>
              <a:gd name="connsiteY3" fmla="*/ 375864 h 4288701"/>
              <a:gd name="connsiteX4" fmla="*/ 1680672 w 1763092"/>
              <a:gd name="connsiteY4" fmla="*/ 772080 h 4288701"/>
              <a:gd name="connsiteX5" fmla="*/ 1763092 w 1763092"/>
              <a:gd name="connsiteY5" fmla="*/ 3683907 h 4288701"/>
              <a:gd name="connsiteX6" fmla="*/ 1723624 w 1763092"/>
              <a:gd name="connsiteY6" fmla="*/ 4206773 h 4288701"/>
              <a:gd name="connsiteX7" fmla="*/ 1327209 w 1763092"/>
              <a:gd name="connsiteY7" fmla="*/ 4263371 h 4288701"/>
              <a:gd name="connsiteX8" fmla="*/ 297937 w 1763092"/>
              <a:gd name="connsiteY8" fmla="*/ 4001213 h 4288701"/>
              <a:gd name="connsiteX9" fmla="*/ 0 w 1763092"/>
              <a:gd name="connsiteY9" fmla="*/ 3683174 h 4288701"/>
              <a:gd name="connsiteX10" fmla="*/ 113408 w 1763092"/>
              <a:gd name="connsiteY10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297367 w 1763092"/>
              <a:gd name="connsiteY3" fmla="*/ 433897 h 4288701"/>
              <a:gd name="connsiteX4" fmla="*/ 1680672 w 1763092"/>
              <a:gd name="connsiteY4" fmla="*/ 772080 h 4288701"/>
              <a:gd name="connsiteX5" fmla="*/ 1763092 w 1763092"/>
              <a:gd name="connsiteY5" fmla="*/ 3683907 h 4288701"/>
              <a:gd name="connsiteX6" fmla="*/ 1723624 w 1763092"/>
              <a:gd name="connsiteY6" fmla="*/ 4206773 h 4288701"/>
              <a:gd name="connsiteX7" fmla="*/ 1327209 w 1763092"/>
              <a:gd name="connsiteY7" fmla="*/ 4263371 h 4288701"/>
              <a:gd name="connsiteX8" fmla="*/ 297937 w 1763092"/>
              <a:gd name="connsiteY8" fmla="*/ 4001213 h 4288701"/>
              <a:gd name="connsiteX9" fmla="*/ 0 w 1763092"/>
              <a:gd name="connsiteY9" fmla="*/ 3683174 h 4288701"/>
              <a:gd name="connsiteX10" fmla="*/ 113408 w 1763092"/>
              <a:gd name="connsiteY10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300243 w 1763092"/>
              <a:gd name="connsiteY3" fmla="*/ 461102 h 4288701"/>
              <a:gd name="connsiteX4" fmla="*/ 1680672 w 1763092"/>
              <a:gd name="connsiteY4" fmla="*/ 772080 h 4288701"/>
              <a:gd name="connsiteX5" fmla="*/ 1763092 w 1763092"/>
              <a:gd name="connsiteY5" fmla="*/ 3683907 h 4288701"/>
              <a:gd name="connsiteX6" fmla="*/ 1723624 w 1763092"/>
              <a:gd name="connsiteY6" fmla="*/ 4206773 h 4288701"/>
              <a:gd name="connsiteX7" fmla="*/ 1327209 w 1763092"/>
              <a:gd name="connsiteY7" fmla="*/ 4263371 h 4288701"/>
              <a:gd name="connsiteX8" fmla="*/ 297937 w 1763092"/>
              <a:gd name="connsiteY8" fmla="*/ 4001213 h 4288701"/>
              <a:gd name="connsiteX9" fmla="*/ 0 w 1763092"/>
              <a:gd name="connsiteY9" fmla="*/ 3683174 h 4288701"/>
              <a:gd name="connsiteX10" fmla="*/ 113408 w 1763092"/>
              <a:gd name="connsiteY10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295469 w 1763092"/>
              <a:gd name="connsiteY3" fmla="*/ 496704 h 4288701"/>
              <a:gd name="connsiteX4" fmla="*/ 1680672 w 1763092"/>
              <a:gd name="connsiteY4" fmla="*/ 772080 h 4288701"/>
              <a:gd name="connsiteX5" fmla="*/ 1763092 w 1763092"/>
              <a:gd name="connsiteY5" fmla="*/ 3683907 h 4288701"/>
              <a:gd name="connsiteX6" fmla="*/ 1723624 w 1763092"/>
              <a:gd name="connsiteY6" fmla="*/ 4206773 h 4288701"/>
              <a:gd name="connsiteX7" fmla="*/ 1327209 w 1763092"/>
              <a:gd name="connsiteY7" fmla="*/ 4263371 h 4288701"/>
              <a:gd name="connsiteX8" fmla="*/ 297937 w 1763092"/>
              <a:gd name="connsiteY8" fmla="*/ 4001213 h 4288701"/>
              <a:gd name="connsiteX9" fmla="*/ 0 w 1763092"/>
              <a:gd name="connsiteY9" fmla="*/ 3683174 h 4288701"/>
              <a:gd name="connsiteX10" fmla="*/ 113408 w 1763092"/>
              <a:gd name="connsiteY10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295469 w 1763092"/>
              <a:gd name="connsiteY3" fmla="*/ 496704 h 4288701"/>
              <a:gd name="connsiteX4" fmla="*/ 1680672 w 1763092"/>
              <a:gd name="connsiteY4" fmla="*/ 772080 h 4288701"/>
              <a:gd name="connsiteX5" fmla="*/ 1763092 w 1763092"/>
              <a:gd name="connsiteY5" fmla="*/ 3683907 h 4288701"/>
              <a:gd name="connsiteX6" fmla="*/ 1723624 w 1763092"/>
              <a:gd name="connsiteY6" fmla="*/ 4206773 h 4288701"/>
              <a:gd name="connsiteX7" fmla="*/ 1327209 w 1763092"/>
              <a:gd name="connsiteY7" fmla="*/ 4263371 h 4288701"/>
              <a:gd name="connsiteX8" fmla="*/ 297937 w 1763092"/>
              <a:gd name="connsiteY8" fmla="*/ 4001213 h 4288701"/>
              <a:gd name="connsiteX9" fmla="*/ 0 w 1763092"/>
              <a:gd name="connsiteY9" fmla="*/ 3683174 h 4288701"/>
              <a:gd name="connsiteX10" fmla="*/ 113408 w 1763092"/>
              <a:gd name="connsiteY10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295469 w 1763092"/>
              <a:gd name="connsiteY3" fmla="*/ 496704 h 4288701"/>
              <a:gd name="connsiteX4" fmla="*/ 1680672 w 1763092"/>
              <a:gd name="connsiteY4" fmla="*/ 772080 h 4288701"/>
              <a:gd name="connsiteX5" fmla="*/ 1763092 w 1763092"/>
              <a:gd name="connsiteY5" fmla="*/ 3683907 h 4288701"/>
              <a:gd name="connsiteX6" fmla="*/ 1723624 w 1763092"/>
              <a:gd name="connsiteY6" fmla="*/ 4206773 h 4288701"/>
              <a:gd name="connsiteX7" fmla="*/ 1327209 w 1763092"/>
              <a:gd name="connsiteY7" fmla="*/ 4263371 h 4288701"/>
              <a:gd name="connsiteX8" fmla="*/ 297937 w 1763092"/>
              <a:gd name="connsiteY8" fmla="*/ 4001213 h 4288701"/>
              <a:gd name="connsiteX9" fmla="*/ 0 w 1763092"/>
              <a:gd name="connsiteY9" fmla="*/ 3683174 h 4288701"/>
              <a:gd name="connsiteX10" fmla="*/ 113408 w 1763092"/>
              <a:gd name="connsiteY10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286008 w 1763092"/>
              <a:gd name="connsiteY3" fmla="*/ 483475 h 4288701"/>
              <a:gd name="connsiteX4" fmla="*/ 1680672 w 1763092"/>
              <a:gd name="connsiteY4" fmla="*/ 772080 h 4288701"/>
              <a:gd name="connsiteX5" fmla="*/ 1763092 w 1763092"/>
              <a:gd name="connsiteY5" fmla="*/ 3683907 h 4288701"/>
              <a:gd name="connsiteX6" fmla="*/ 1723624 w 1763092"/>
              <a:gd name="connsiteY6" fmla="*/ 4206773 h 4288701"/>
              <a:gd name="connsiteX7" fmla="*/ 1327209 w 1763092"/>
              <a:gd name="connsiteY7" fmla="*/ 4263371 h 4288701"/>
              <a:gd name="connsiteX8" fmla="*/ 297937 w 1763092"/>
              <a:gd name="connsiteY8" fmla="*/ 4001213 h 4288701"/>
              <a:gd name="connsiteX9" fmla="*/ 0 w 1763092"/>
              <a:gd name="connsiteY9" fmla="*/ 3683174 h 4288701"/>
              <a:gd name="connsiteX10" fmla="*/ 113408 w 1763092"/>
              <a:gd name="connsiteY10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286008 w 1763092"/>
              <a:gd name="connsiteY3" fmla="*/ 483475 h 4288701"/>
              <a:gd name="connsiteX4" fmla="*/ 1680672 w 1763092"/>
              <a:gd name="connsiteY4" fmla="*/ 772080 h 4288701"/>
              <a:gd name="connsiteX5" fmla="*/ 1763092 w 1763092"/>
              <a:gd name="connsiteY5" fmla="*/ 3683907 h 4288701"/>
              <a:gd name="connsiteX6" fmla="*/ 1723624 w 1763092"/>
              <a:gd name="connsiteY6" fmla="*/ 4206773 h 4288701"/>
              <a:gd name="connsiteX7" fmla="*/ 1327209 w 1763092"/>
              <a:gd name="connsiteY7" fmla="*/ 4263371 h 4288701"/>
              <a:gd name="connsiteX8" fmla="*/ 297937 w 1763092"/>
              <a:gd name="connsiteY8" fmla="*/ 4001213 h 4288701"/>
              <a:gd name="connsiteX9" fmla="*/ 0 w 1763092"/>
              <a:gd name="connsiteY9" fmla="*/ 3683174 h 4288701"/>
              <a:gd name="connsiteX10" fmla="*/ 113408 w 1763092"/>
              <a:gd name="connsiteY10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286008 w 1763092"/>
              <a:gd name="connsiteY3" fmla="*/ 483475 h 4288701"/>
              <a:gd name="connsiteX4" fmla="*/ 1358221 w 1763092"/>
              <a:gd name="connsiteY4" fmla="*/ 376344 h 4288701"/>
              <a:gd name="connsiteX5" fmla="*/ 1680672 w 1763092"/>
              <a:gd name="connsiteY5" fmla="*/ 772080 h 4288701"/>
              <a:gd name="connsiteX6" fmla="*/ 1763092 w 1763092"/>
              <a:gd name="connsiteY6" fmla="*/ 3683907 h 4288701"/>
              <a:gd name="connsiteX7" fmla="*/ 1723624 w 1763092"/>
              <a:gd name="connsiteY7" fmla="*/ 4206773 h 4288701"/>
              <a:gd name="connsiteX8" fmla="*/ 1327209 w 1763092"/>
              <a:gd name="connsiteY8" fmla="*/ 4263371 h 4288701"/>
              <a:gd name="connsiteX9" fmla="*/ 297937 w 1763092"/>
              <a:gd name="connsiteY9" fmla="*/ 4001213 h 4288701"/>
              <a:gd name="connsiteX10" fmla="*/ 0 w 1763092"/>
              <a:gd name="connsiteY10" fmla="*/ 3683174 h 4288701"/>
              <a:gd name="connsiteX11" fmla="*/ 113408 w 1763092"/>
              <a:gd name="connsiteY11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286008 w 1763092"/>
              <a:gd name="connsiteY3" fmla="*/ 483475 h 4288701"/>
              <a:gd name="connsiteX4" fmla="*/ 1358221 w 1763092"/>
              <a:gd name="connsiteY4" fmla="*/ 376344 h 4288701"/>
              <a:gd name="connsiteX5" fmla="*/ 1680672 w 1763092"/>
              <a:gd name="connsiteY5" fmla="*/ 772080 h 4288701"/>
              <a:gd name="connsiteX6" fmla="*/ 1763092 w 1763092"/>
              <a:gd name="connsiteY6" fmla="*/ 3683907 h 4288701"/>
              <a:gd name="connsiteX7" fmla="*/ 1723624 w 1763092"/>
              <a:gd name="connsiteY7" fmla="*/ 4206773 h 4288701"/>
              <a:gd name="connsiteX8" fmla="*/ 1327209 w 1763092"/>
              <a:gd name="connsiteY8" fmla="*/ 4263371 h 4288701"/>
              <a:gd name="connsiteX9" fmla="*/ 297937 w 1763092"/>
              <a:gd name="connsiteY9" fmla="*/ 4001213 h 4288701"/>
              <a:gd name="connsiteX10" fmla="*/ 0 w 1763092"/>
              <a:gd name="connsiteY10" fmla="*/ 3683174 h 4288701"/>
              <a:gd name="connsiteX11" fmla="*/ 113408 w 1763092"/>
              <a:gd name="connsiteY11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286008 w 1763092"/>
              <a:gd name="connsiteY3" fmla="*/ 483475 h 4288701"/>
              <a:gd name="connsiteX4" fmla="*/ 1351894 w 1763092"/>
              <a:gd name="connsiteY4" fmla="*/ 361361 h 4288701"/>
              <a:gd name="connsiteX5" fmla="*/ 1680672 w 1763092"/>
              <a:gd name="connsiteY5" fmla="*/ 772080 h 4288701"/>
              <a:gd name="connsiteX6" fmla="*/ 1763092 w 1763092"/>
              <a:gd name="connsiteY6" fmla="*/ 3683907 h 4288701"/>
              <a:gd name="connsiteX7" fmla="*/ 1723624 w 1763092"/>
              <a:gd name="connsiteY7" fmla="*/ 4206773 h 4288701"/>
              <a:gd name="connsiteX8" fmla="*/ 1327209 w 1763092"/>
              <a:gd name="connsiteY8" fmla="*/ 4263371 h 4288701"/>
              <a:gd name="connsiteX9" fmla="*/ 297937 w 1763092"/>
              <a:gd name="connsiteY9" fmla="*/ 4001213 h 4288701"/>
              <a:gd name="connsiteX10" fmla="*/ 0 w 1763092"/>
              <a:gd name="connsiteY10" fmla="*/ 3683174 h 4288701"/>
              <a:gd name="connsiteX11" fmla="*/ 113408 w 1763092"/>
              <a:gd name="connsiteY11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87541 w 1763092"/>
              <a:gd name="connsiteY2" fmla="*/ 207046 h 4288701"/>
              <a:gd name="connsiteX3" fmla="*/ 1237810 w 1763092"/>
              <a:gd name="connsiteY3" fmla="*/ 467226 h 4288701"/>
              <a:gd name="connsiteX4" fmla="*/ 1351894 w 1763092"/>
              <a:gd name="connsiteY4" fmla="*/ 361361 h 4288701"/>
              <a:gd name="connsiteX5" fmla="*/ 1680672 w 1763092"/>
              <a:gd name="connsiteY5" fmla="*/ 772080 h 4288701"/>
              <a:gd name="connsiteX6" fmla="*/ 1763092 w 1763092"/>
              <a:gd name="connsiteY6" fmla="*/ 3683907 h 4288701"/>
              <a:gd name="connsiteX7" fmla="*/ 1723624 w 1763092"/>
              <a:gd name="connsiteY7" fmla="*/ 4206773 h 4288701"/>
              <a:gd name="connsiteX8" fmla="*/ 1327209 w 1763092"/>
              <a:gd name="connsiteY8" fmla="*/ 4263371 h 4288701"/>
              <a:gd name="connsiteX9" fmla="*/ 297937 w 1763092"/>
              <a:gd name="connsiteY9" fmla="*/ 4001213 h 4288701"/>
              <a:gd name="connsiteX10" fmla="*/ 0 w 1763092"/>
              <a:gd name="connsiteY10" fmla="*/ 3683174 h 4288701"/>
              <a:gd name="connsiteX11" fmla="*/ 113408 w 1763092"/>
              <a:gd name="connsiteY11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94501 w 1763092"/>
              <a:gd name="connsiteY2" fmla="*/ 201093 h 4288701"/>
              <a:gd name="connsiteX3" fmla="*/ 1237810 w 1763092"/>
              <a:gd name="connsiteY3" fmla="*/ 467226 h 4288701"/>
              <a:gd name="connsiteX4" fmla="*/ 1351894 w 1763092"/>
              <a:gd name="connsiteY4" fmla="*/ 361361 h 4288701"/>
              <a:gd name="connsiteX5" fmla="*/ 1680672 w 1763092"/>
              <a:gd name="connsiteY5" fmla="*/ 772080 h 4288701"/>
              <a:gd name="connsiteX6" fmla="*/ 1763092 w 1763092"/>
              <a:gd name="connsiteY6" fmla="*/ 3683907 h 4288701"/>
              <a:gd name="connsiteX7" fmla="*/ 1723624 w 1763092"/>
              <a:gd name="connsiteY7" fmla="*/ 4206773 h 4288701"/>
              <a:gd name="connsiteX8" fmla="*/ 1327209 w 1763092"/>
              <a:gd name="connsiteY8" fmla="*/ 4263371 h 4288701"/>
              <a:gd name="connsiteX9" fmla="*/ 297937 w 1763092"/>
              <a:gd name="connsiteY9" fmla="*/ 4001213 h 4288701"/>
              <a:gd name="connsiteX10" fmla="*/ 0 w 1763092"/>
              <a:gd name="connsiteY10" fmla="*/ 3683174 h 4288701"/>
              <a:gd name="connsiteX11" fmla="*/ 113408 w 1763092"/>
              <a:gd name="connsiteY11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93437 w 1763092"/>
              <a:gd name="connsiteY2" fmla="*/ 195514 h 4288701"/>
              <a:gd name="connsiteX3" fmla="*/ 1237810 w 1763092"/>
              <a:gd name="connsiteY3" fmla="*/ 467226 h 4288701"/>
              <a:gd name="connsiteX4" fmla="*/ 1351894 w 1763092"/>
              <a:gd name="connsiteY4" fmla="*/ 361361 h 4288701"/>
              <a:gd name="connsiteX5" fmla="*/ 1680672 w 1763092"/>
              <a:gd name="connsiteY5" fmla="*/ 772080 h 4288701"/>
              <a:gd name="connsiteX6" fmla="*/ 1763092 w 1763092"/>
              <a:gd name="connsiteY6" fmla="*/ 3683907 h 4288701"/>
              <a:gd name="connsiteX7" fmla="*/ 1723624 w 1763092"/>
              <a:gd name="connsiteY7" fmla="*/ 4206773 h 4288701"/>
              <a:gd name="connsiteX8" fmla="*/ 1327209 w 1763092"/>
              <a:gd name="connsiteY8" fmla="*/ 4263371 h 4288701"/>
              <a:gd name="connsiteX9" fmla="*/ 297937 w 1763092"/>
              <a:gd name="connsiteY9" fmla="*/ 4001213 h 4288701"/>
              <a:gd name="connsiteX10" fmla="*/ 0 w 1763092"/>
              <a:gd name="connsiteY10" fmla="*/ 3683174 h 4288701"/>
              <a:gd name="connsiteX11" fmla="*/ 113408 w 1763092"/>
              <a:gd name="connsiteY11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93437 w 1763092"/>
              <a:gd name="connsiteY2" fmla="*/ 195514 h 4288701"/>
              <a:gd name="connsiteX3" fmla="*/ 1237810 w 1763092"/>
              <a:gd name="connsiteY3" fmla="*/ 467226 h 4288701"/>
              <a:gd name="connsiteX4" fmla="*/ 1351894 w 1763092"/>
              <a:gd name="connsiteY4" fmla="*/ 361361 h 4288701"/>
              <a:gd name="connsiteX5" fmla="*/ 1680672 w 1763092"/>
              <a:gd name="connsiteY5" fmla="*/ 772080 h 4288701"/>
              <a:gd name="connsiteX6" fmla="*/ 1763092 w 1763092"/>
              <a:gd name="connsiteY6" fmla="*/ 3683907 h 4288701"/>
              <a:gd name="connsiteX7" fmla="*/ 1723624 w 1763092"/>
              <a:gd name="connsiteY7" fmla="*/ 4206773 h 4288701"/>
              <a:gd name="connsiteX8" fmla="*/ 1327209 w 1763092"/>
              <a:gd name="connsiteY8" fmla="*/ 4263371 h 4288701"/>
              <a:gd name="connsiteX9" fmla="*/ 297937 w 1763092"/>
              <a:gd name="connsiteY9" fmla="*/ 4001213 h 4288701"/>
              <a:gd name="connsiteX10" fmla="*/ 0 w 1763092"/>
              <a:gd name="connsiteY10" fmla="*/ 3683174 h 4288701"/>
              <a:gd name="connsiteX11" fmla="*/ 113408 w 1763092"/>
              <a:gd name="connsiteY11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93437 w 1763092"/>
              <a:gd name="connsiteY2" fmla="*/ 195514 h 4288701"/>
              <a:gd name="connsiteX3" fmla="*/ 1237810 w 1763092"/>
              <a:gd name="connsiteY3" fmla="*/ 467226 h 4288701"/>
              <a:gd name="connsiteX4" fmla="*/ 1351894 w 1763092"/>
              <a:gd name="connsiteY4" fmla="*/ 361361 h 4288701"/>
              <a:gd name="connsiteX5" fmla="*/ 1680672 w 1763092"/>
              <a:gd name="connsiteY5" fmla="*/ 772080 h 4288701"/>
              <a:gd name="connsiteX6" fmla="*/ 1763092 w 1763092"/>
              <a:gd name="connsiteY6" fmla="*/ 3683907 h 4288701"/>
              <a:gd name="connsiteX7" fmla="*/ 1723624 w 1763092"/>
              <a:gd name="connsiteY7" fmla="*/ 4206773 h 4288701"/>
              <a:gd name="connsiteX8" fmla="*/ 1327209 w 1763092"/>
              <a:gd name="connsiteY8" fmla="*/ 4263371 h 4288701"/>
              <a:gd name="connsiteX9" fmla="*/ 297937 w 1763092"/>
              <a:gd name="connsiteY9" fmla="*/ 4001213 h 4288701"/>
              <a:gd name="connsiteX10" fmla="*/ 0 w 1763092"/>
              <a:gd name="connsiteY10" fmla="*/ 3683174 h 4288701"/>
              <a:gd name="connsiteX11" fmla="*/ 113408 w 1763092"/>
              <a:gd name="connsiteY11" fmla="*/ 297457 h 4288701"/>
              <a:gd name="connsiteX0" fmla="*/ 113408 w 1763092"/>
              <a:gd name="connsiteY0" fmla="*/ 297457 h 4288701"/>
              <a:gd name="connsiteX1" fmla="*/ 362614 w 1763092"/>
              <a:gd name="connsiteY1" fmla="*/ 23632 h 4288701"/>
              <a:gd name="connsiteX2" fmla="*/ 493437 w 1763092"/>
              <a:gd name="connsiteY2" fmla="*/ 195514 h 4288701"/>
              <a:gd name="connsiteX3" fmla="*/ 1237810 w 1763092"/>
              <a:gd name="connsiteY3" fmla="*/ 467226 h 4288701"/>
              <a:gd name="connsiteX4" fmla="*/ 1351894 w 1763092"/>
              <a:gd name="connsiteY4" fmla="*/ 361361 h 4288701"/>
              <a:gd name="connsiteX5" fmla="*/ 1680672 w 1763092"/>
              <a:gd name="connsiteY5" fmla="*/ 772080 h 4288701"/>
              <a:gd name="connsiteX6" fmla="*/ 1763092 w 1763092"/>
              <a:gd name="connsiteY6" fmla="*/ 3683907 h 4288701"/>
              <a:gd name="connsiteX7" fmla="*/ 1723624 w 1763092"/>
              <a:gd name="connsiteY7" fmla="*/ 4206773 h 4288701"/>
              <a:gd name="connsiteX8" fmla="*/ 1327209 w 1763092"/>
              <a:gd name="connsiteY8" fmla="*/ 4263371 h 4288701"/>
              <a:gd name="connsiteX9" fmla="*/ 297937 w 1763092"/>
              <a:gd name="connsiteY9" fmla="*/ 4001213 h 4288701"/>
              <a:gd name="connsiteX10" fmla="*/ 0 w 1763092"/>
              <a:gd name="connsiteY10" fmla="*/ 3683174 h 4288701"/>
              <a:gd name="connsiteX11" fmla="*/ 113408 w 1763092"/>
              <a:gd name="connsiteY11" fmla="*/ 297457 h 4288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63092" h="4288701">
                <a:moveTo>
                  <a:pt x="113408" y="297457"/>
                </a:moveTo>
                <a:cubicBezTo>
                  <a:pt x="113408" y="108301"/>
                  <a:pt x="95379" y="-64397"/>
                  <a:pt x="362614" y="23632"/>
                </a:cubicBezTo>
                <a:cubicBezTo>
                  <a:pt x="439229" y="12589"/>
                  <a:pt x="505001" y="71898"/>
                  <a:pt x="493437" y="195514"/>
                </a:cubicBezTo>
                <a:cubicBezTo>
                  <a:pt x="667994" y="258192"/>
                  <a:pt x="1056722" y="383351"/>
                  <a:pt x="1237810" y="467226"/>
                </a:cubicBezTo>
                <a:cubicBezTo>
                  <a:pt x="1394350" y="504827"/>
                  <a:pt x="1286117" y="313260"/>
                  <a:pt x="1351894" y="361361"/>
                </a:cubicBezTo>
                <a:cubicBezTo>
                  <a:pt x="1391530" y="417917"/>
                  <a:pt x="1708391" y="354150"/>
                  <a:pt x="1680672" y="772080"/>
                </a:cubicBezTo>
                <a:lnTo>
                  <a:pt x="1763092" y="3683907"/>
                </a:lnTo>
                <a:cubicBezTo>
                  <a:pt x="1742140" y="4246056"/>
                  <a:pt x="1780707" y="4149690"/>
                  <a:pt x="1723624" y="4206773"/>
                </a:cubicBezTo>
                <a:cubicBezTo>
                  <a:pt x="1716926" y="4309754"/>
                  <a:pt x="1542100" y="4299409"/>
                  <a:pt x="1327209" y="4263371"/>
                </a:cubicBezTo>
                <a:cubicBezTo>
                  <a:pt x="955792" y="4154790"/>
                  <a:pt x="656198" y="4086285"/>
                  <a:pt x="297937" y="4001213"/>
                </a:cubicBezTo>
                <a:cubicBezTo>
                  <a:pt x="232153" y="3956868"/>
                  <a:pt x="0" y="3872330"/>
                  <a:pt x="0" y="3683174"/>
                </a:cubicBezTo>
                <a:lnTo>
                  <a:pt x="113408" y="2974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isometricOffAxis2Left"/>
              <a:lightRig rig="threePt" dir="t"/>
            </a:scene3d>
          </a:bodyPr>
          <a:lstStyle/>
          <a:p>
            <a:pPr>
              <a:buNone/>
            </a:pPr>
            <a:r>
              <a:rPr lang="en-US" sz="2800" b="1" dirty="0" err="1">
                <a:solidFill>
                  <a:sysClr val="windowText" lastClr="000000"/>
                </a:solidFill>
              </a:rPr>
              <a:t>Introducti</a:t>
            </a:r>
            <a:r>
              <a:rPr lang="en-US" sz="2800" b="1" dirty="0" err="1">
                <a:solidFill>
                  <a:srgbClr val="00B050"/>
                </a:solidFill>
              </a:rPr>
              <a:t>on</a:t>
            </a:r>
            <a:r>
              <a:rPr lang="en-US" sz="1000" b="1" dirty="0" err="1">
                <a:solidFill>
                  <a:sysClr val="windowText" lastClr="000000"/>
                </a:solidFill>
              </a:rPr>
              <a:t>About</a:t>
            </a:r>
            <a:r>
              <a:rPr lang="en-US" sz="1000" b="1" dirty="0">
                <a:solidFill>
                  <a:sysClr val="windowText" lastClr="000000"/>
                </a:solidFill>
              </a:rPr>
              <a:t> </a:t>
            </a:r>
            <a:r>
              <a:rPr lang="en-US" sz="1000" b="1" dirty="0" err="1">
                <a:solidFill>
                  <a:sysClr val="windowText" lastClr="000000"/>
                </a:solidFill>
              </a:rPr>
              <a:t>Blink</a:t>
            </a:r>
            <a:r>
              <a:rPr lang="en-US" sz="1000" b="1" dirty="0" err="1">
                <a:solidFill>
                  <a:srgbClr val="00B050"/>
                </a:solidFill>
              </a:rPr>
              <a:t>it</a:t>
            </a:r>
            <a:r>
              <a:rPr lang="en-US" sz="1000" b="1" dirty="0">
                <a:solidFill>
                  <a:sysClr val="windowText" lastClr="000000"/>
                </a:solidFill>
              </a:rPr>
              <a:t>:</a:t>
            </a:r>
            <a:r>
              <a:rPr lang="en-US" sz="1000" dirty="0">
                <a:solidFill>
                  <a:sysClr val="windowText" lastClr="000000"/>
                </a:solidFill>
              </a:rPr>
              <a:t> </a:t>
            </a:r>
            <a:r>
              <a:rPr lang="en-US" sz="1000" dirty="0" err="1">
                <a:solidFill>
                  <a:sysClr val="windowText" lastClr="000000"/>
                </a:solidFill>
              </a:rPr>
              <a:t>Blinkit</a:t>
            </a:r>
            <a:r>
              <a:rPr lang="en-US" sz="1000" dirty="0">
                <a:solidFill>
                  <a:sysClr val="windowText" lastClr="000000"/>
                </a:solidFill>
              </a:rPr>
              <a:t> is an Indian quick-delivery app that serves many outlets with various product items.</a:t>
            </a:r>
          </a:p>
          <a:p>
            <a:pPr>
              <a:buNone/>
            </a:pPr>
            <a:r>
              <a:rPr lang="en-US" sz="1000" b="1" dirty="0">
                <a:solidFill>
                  <a:sysClr val="windowText" lastClr="000000"/>
                </a:solidFill>
              </a:rPr>
              <a:t>Purpose of Analysis:</a:t>
            </a:r>
            <a:r>
              <a:rPr lang="en-US" sz="1000" dirty="0">
                <a:solidFill>
                  <a:sysClr val="windowText" lastClr="000000"/>
                </a:solidFill>
              </a:rPr>
              <a:t> To look at key data points from item sales and outlet details, and find simple insights that can guide future decisions.</a:t>
            </a:r>
          </a:p>
          <a:p>
            <a:r>
              <a:rPr lang="en-US" sz="1000" b="1" dirty="0">
                <a:solidFill>
                  <a:sysClr val="windowText" lastClr="000000"/>
                </a:solidFill>
              </a:rPr>
              <a:t>Data </a:t>
            </a:r>
            <a:r>
              <a:rPr lang="en-US" sz="1000" b="1" dirty="0" err="1">
                <a:solidFill>
                  <a:sysClr val="windowText" lastClr="000000"/>
                </a:solidFill>
              </a:rPr>
              <a:t>Source:</a:t>
            </a:r>
            <a:r>
              <a:rPr lang="en-US" sz="1000" dirty="0" err="1">
                <a:solidFill>
                  <a:sysClr val="windowText" lastClr="000000"/>
                </a:solidFill>
              </a:rPr>
              <a:t>The</a:t>
            </a:r>
            <a:r>
              <a:rPr lang="en-US" sz="1000" dirty="0">
                <a:solidFill>
                  <a:sysClr val="windowText" lastClr="000000"/>
                </a:solidFill>
              </a:rPr>
              <a:t> analysis is based on a sample table that includes product items, Rating, outlet details, and sales numbers.</a:t>
            </a:r>
          </a:p>
          <a:p>
            <a:endParaRPr lang="en-US" sz="1000" dirty="0">
              <a:solidFill>
                <a:sysClr val="windowText" lastClr="000000"/>
              </a:solidFill>
            </a:endParaRPr>
          </a:p>
          <a:p>
            <a:pPr algn="ctr"/>
            <a:endParaRPr lang="en-IN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805F5AA-7902-CFAC-A929-469AE171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Figur</a:t>
            </a:r>
            <a:r>
              <a:rPr lang="en-IN" b="1" dirty="0">
                <a:solidFill>
                  <a:srgbClr val="00B050"/>
                </a:solidFill>
              </a:rPr>
              <a:t>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60562" y="2539770"/>
            <a:ext cx="1622425" cy="1622425"/>
          </a:xfrm>
          <a:solidFill>
            <a:srgbClr val="00B050"/>
          </a:solidFill>
        </p:spPr>
        <p:txBody>
          <a:bodyPr/>
          <a:lstStyle/>
          <a:p>
            <a:r>
              <a:rPr lang="en-IN" sz="2000" dirty="0"/>
              <a:t>$1.20M</a:t>
            </a: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28516" y="2539770"/>
            <a:ext cx="1622425" cy="1622425"/>
          </a:xfrm>
          <a:solidFill>
            <a:srgbClr val="00B050"/>
          </a:solidFill>
        </p:spPr>
        <p:txBody>
          <a:bodyPr/>
          <a:lstStyle/>
          <a:p>
            <a:r>
              <a:rPr lang="en-US" sz="2000" dirty="0"/>
              <a:t>$141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04788" y="2539770"/>
            <a:ext cx="1622425" cy="1622425"/>
          </a:xfrm>
          <a:solidFill>
            <a:srgbClr val="00B050"/>
          </a:solidFill>
        </p:spPr>
        <p:txBody>
          <a:bodyPr/>
          <a:lstStyle/>
          <a:p>
            <a:r>
              <a:rPr lang="en-IN" sz="2000" dirty="0"/>
              <a:t>8523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17052" y="2539770"/>
            <a:ext cx="1622425" cy="1622425"/>
          </a:xfrm>
          <a:solidFill>
            <a:srgbClr val="00B050"/>
          </a:solidFill>
        </p:spPr>
        <p:txBody>
          <a:bodyPr/>
          <a:lstStyle/>
          <a:p>
            <a:r>
              <a:rPr lang="en-IN" sz="2000" dirty="0"/>
              <a:t>4.0</a:t>
            </a:r>
            <a:endParaRPr lang="en-US" sz="6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97938" y="4423434"/>
            <a:ext cx="1947672" cy="630936"/>
          </a:xfrm>
        </p:spPr>
        <p:txBody>
          <a:bodyPr/>
          <a:lstStyle/>
          <a:p>
            <a:r>
              <a:rPr lang="en-IN" b="1" dirty="0"/>
              <a:t>Total Sales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65892" y="4425024"/>
            <a:ext cx="2176272" cy="630936"/>
          </a:xfrm>
        </p:spPr>
        <p:txBody>
          <a:bodyPr/>
          <a:lstStyle/>
          <a:p>
            <a:r>
              <a:rPr lang="en-US" b="1" dirty="0"/>
              <a:t>Average Sales per order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42164" y="4411964"/>
            <a:ext cx="1947672" cy="630936"/>
          </a:xfrm>
        </p:spPr>
        <p:txBody>
          <a:bodyPr/>
          <a:lstStyle/>
          <a:p>
            <a:r>
              <a:rPr lang="en-IN" sz="2000" b="1" dirty="0"/>
              <a:t>Number of Items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53694" y="4418266"/>
            <a:ext cx="1947672" cy="630936"/>
          </a:xfrm>
        </p:spPr>
        <p:txBody>
          <a:bodyPr/>
          <a:lstStyle/>
          <a:p>
            <a:r>
              <a:rPr lang="en-IN" b="1" dirty="0"/>
              <a:t>Average Rating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F32902-5065-9AA4-98A1-D2C7E2009244}"/>
              </a:ext>
            </a:extLst>
          </p:cNvPr>
          <p:cNvSpPr/>
          <p:nvPr/>
        </p:nvSpPr>
        <p:spPr>
          <a:xfrm>
            <a:off x="0" y="6248400"/>
            <a:ext cx="12192000" cy="497840"/>
          </a:xfrm>
          <a:prstGeom prst="rect">
            <a:avLst/>
          </a:prstGeom>
          <a:solidFill>
            <a:srgbClr val="E9C4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  <p:bldP spid="6" grpId="0" build="p" animBg="1"/>
      <p:bldP spid="8" grpId="0" build="p"/>
      <p:bldP spid="9" grpId="0" build="p"/>
      <p:bldP spid="10" grpId="0" build="p"/>
      <p:bldP spid="1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9AD1FFD-26EC-20AA-59E3-D323636BC1D7}"/>
              </a:ext>
            </a:extLst>
          </p:cNvPr>
          <p:cNvSpPr>
            <a:spLocks noChangeAspect="1"/>
          </p:cNvSpPr>
          <p:nvPr/>
        </p:nvSpPr>
        <p:spPr>
          <a:xfrm>
            <a:off x="530942" y="1818968"/>
            <a:ext cx="11454581" cy="4709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7B6F09E7-5E06-F5C3-4B30-C3F1EBC0C563}"/>
              </a:ext>
            </a:extLst>
          </p:cNvPr>
          <p:cNvSpPr>
            <a:spLocks noChangeAspect="1"/>
          </p:cNvSpPr>
          <p:nvPr/>
        </p:nvSpPr>
        <p:spPr>
          <a:xfrm>
            <a:off x="334297" y="1527048"/>
            <a:ext cx="5329083" cy="5149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58808F2-A164-0270-C135-7547AE380A41}"/>
              </a:ext>
            </a:extLst>
          </p:cNvPr>
          <p:cNvSpPr>
            <a:spLocks noChangeAspect="1"/>
          </p:cNvSpPr>
          <p:nvPr/>
        </p:nvSpPr>
        <p:spPr>
          <a:xfrm>
            <a:off x="6440129" y="1527048"/>
            <a:ext cx="5279925" cy="5149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27FB49D-70BC-8BD7-DD62-C2868B0C2313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185263" y="138438"/>
            <a:ext cx="9912096" cy="1014984"/>
          </a:xfrm>
        </p:spPr>
        <p:txBody>
          <a:bodyPr/>
          <a:lstStyle/>
          <a:p>
            <a:r>
              <a:rPr lang="en-IN" sz="2800" b="1" dirty="0"/>
              <a:t>Fat Content Breakdo</a:t>
            </a:r>
            <a:r>
              <a:rPr lang="en-IN" sz="2800" b="1" dirty="0">
                <a:solidFill>
                  <a:srgbClr val="00B050"/>
                </a:solidFill>
              </a:rPr>
              <a:t>wn</a:t>
            </a:r>
            <a:br>
              <a:rPr lang="en-IN" sz="2800" b="1" dirty="0">
                <a:solidFill>
                  <a:srgbClr val="00B050"/>
                </a:solidFill>
              </a:rPr>
            </a:br>
            <a:r>
              <a:rPr lang="en-IN" sz="2800" b="1" dirty="0"/>
              <a:t>&amp;</a:t>
            </a:r>
            <a:br>
              <a:rPr lang="en-IN" sz="2800" b="1" dirty="0">
                <a:solidFill>
                  <a:srgbClr val="00B050"/>
                </a:solidFill>
              </a:rPr>
            </a:br>
            <a:r>
              <a:rPr lang="en-IN" sz="2800" b="1" dirty="0"/>
              <a:t>Sales by Item Ty</a:t>
            </a:r>
            <a:r>
              <a:rPr lang="en-IN" sz="2800" b="1" dirty="0">
                <a:solidFill>
                  <a:srgbClr val="00B050"/>
                </a:solidFill>
              </a:rPr>
              <a:t>pe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92" name="Rectangle 3">
            <a:extLst>
              <a:ext uri="{FF2B5EF4-FFF2-40B4-BE49-F238E27FC236}">
                <a16:creationId xmlns:a16="http://schemas.microsoft.com/office/drawing/2014/main" id="{4C47B586-01E8-B1D5-C9E5-1101E4B41C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944" y="1570895"/>
            <a:ext cx="532908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promotions or inventory adjustments based on which fat content drives more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5" name="Chart 194">
            <a:extLst>
              <a:ext uri="{FF2B5EF4-FFF2-40B4-BE49-F238E27FC236}">
                <a16:creationId xmlns:a16="http://schemas.microsoft.com/office/drawing/2014/main" id="{6E738E40-4959-402E-BAEF-2B898354C3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769161"/>
              </p:ext>
            </p:extLst>
          </p:nvPr>
        </p:nvGraphicFramePr>
        <p:xfrm>
          <a:off x="1109098" y="3614660"/>
          <a:ext cx="3862174" cy="2800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7" name="Rectangle 3">
            <a:extLst>
              <a:ext uri="{FF2B5EF4-FFF2-40B4-BE49-F238E27FC236}">
                <a16:creationId xmlns:a16="http://schemas.microsoft.com/office/drawing/2014/main" id="{CD930034-DB1C-4AD5-6857-9FA68AAB8A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0129" y="1570895"/>
            <a:ext cx="52799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Categories like Fruits &amp; Vegetables, Snack Foods, and Household items are top sellers. Consider strategic focus on these groups.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9" name="Chart 198">
            <a:extLst>
              <a:ext uri="{FF2B5EF4-FFF2-40B4-BE49-F238E27FC236}">
                <a16:creationId xmlns:a16="http://schemas.microsoft.com/office/drawing/2014/main" id="{F51608C6-1162-4DDD-B68B-B22F311DF8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409573"/>
              </p:ext>
            </p:extLst>
          </p:nvPr>
        </p:nvGraphicFramePr>
        <p:xfrm>
          <a:off x="6135326" y="3202111"/>
          <a:ext cx="5338919" cy="3326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7619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F4208-C4BD-8ABB-45A6-E41305FF6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82BDF617-A6B3-B5F3-7561-C145CEC15D70}"/>
              </a:ext>
            </a:extLst>
          </p:cNvPr>
          <p:cNvSpPr>
            <a:spLocks noChangeAspect="1"/>
          </p:cNvSpPr>
          <p:nvPr/>
        </p:nvSpPr>
        <p:spPr>
          <a:xfrm>
            <a:off x="530942" y="1818968"/>
            <a:ext cx="11454581" cy="4709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89CE9AA-360F-E75B-1165-AD0E2C830979}"/>
              </a:ext>
            </a:extLst>
          </p:cNvPr>
          <p:cNvSpPr>
            <a:spLocks noChangeAspect="1"/>
          </p:cNvSpPr>
          <p:nvPr/>
        </p:nvSpPr>
        <p:spPr>
          <a:xfrm>
            <a:off x="334297" y="1527048"/>
            <a:ext cx="5329083" cy="5149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E22330D-E7E5-00CC-72F1-E0B0AB6507CD}"/>
              </a:ext>
            </a:extLst>
          </p:cNvPr>
          <p:cNvSpPr>
            <a:spLocks noChangeAspect="1"/>
          </p:cNvSpPr>
          <p:nvPr/>
        </p:nvSpPr>
        <p:spPr>
          <a:xfrm>
            <a:off x="6440129" y="1527048"/>
            <a:ext cx="5279925" cy="5149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D775FF72-7A04-37AB-C8A4-28E4BEB71BD2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185263" y="138438"/>
            <a:ext cx="9912096" cy="1388610"/>
          </a:xfrm>
        </p:spPr>
        <p:txBody>
          <a:bodyPr/>
          <a:lstStyle/>
          <a:p>
            <a:r>
              <a:rPr lang="en-IN" sz="2800" b="1" dirty="0"/>
              <a:t>Sales By Outl</a:t>
            </a:r>
            <a:r>
              <a:rPr lang="en-IN" sz="2800" b="1" dirty="0">
                <a:solidFill>
                  <a:srgbClr val="00B050"/>
                </a:solidFill>
              </a:rPr>
              <a:t>et</a:t>
            </a:r>
            <a:br>
              <a:rPr lang="en-IN" sz="2800" b="1" dirty="0">
                <a:solidFill>
                  <a:srgbClr val="00B050"/>
                </a:solidFill>
              </a:rPr>
            </a:br>
            <a:r>
              <a:rPr lang="en-IN" sz="2800" b="1" dirty="0"/>
              <a:t>&amp;</a:t>
            </a:r>
            <a:br>
              <a:rPr lang="en-IN" sz="2800" b="1" dirty="0">
                <a:solidFill>
                  <a:srgbClr val="00B050"/>
                </a:solidFill>
              </a:rPr>
            </a:br>
            <a:r>
              <a:rPr lang="en-US" sz="2800" b="1" dirty="0"/>
              <a:t>Outlet Size and Their Contributi</a:t>
            </a:r>
            <a:r>
              <a:rPr lang="en-US" sz="2800" b="1" dirty="0">
                <a:solidFill>
                  <a:srgbClr val="00B050"/>
                </a:solidFill>
              </a:rPr>
              <a:t>on</a:t>
            </a:r>
          </a:p>
        </p:txBody>
      </p:sp>
      <p:sp>
        <p:nvSpPr>
          <p:cNvPr id="192" name="Rectangle 3">
            <a:extLst>
              <a:ext uri="{FF2B5EF4-FFF2-40B4-BE49-F238E27FC236}">
                <a16:creationId xmlns:a16="http://schemas.microsoft.com/office/drawing/2014/main" id="{DF8606F1-F85C-EFE2-E041-0C04BC481A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944" y="1403747"/>
            <a:ext cx="532908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Investigate why OUT019 &amp; OUT010 is lagging and consider targeted initiatives there.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CA1AE946-4197-5E68-BC3F-64B4A21BAF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0129" y="1557635"/>
            <a:ext cx="52799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Tailor marketing strategies based on outlet size. Ensure small and high outlets both receive adequate attention.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C5ACB57-6F0D-4268-B20C-0B87FE4176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8912279"/>
              </p:ext>
            </p:extLst>
          </p:nvPr>
        </p:nvGraphicFramePr>
        <p:xfrm>
          <a:off x="334297" y="3241440"/>
          <a:ext cx="5454942" cy="2126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7A4441F-917F-46AF-8CF3-ED3C4C57A1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882385"/>
              </p:ext>
            </p:extLst>
          </p:nvPr>
        </p:nvGraphicFramePr>
        <p:xfrm>
          <a:off x="7334866" y="3241440"/>
          <a:ext cx="3102978" cy="25595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44852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E3264-C838-4DB4-0A71-4E91E99C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697233B4-8A55-8E28-913A-43BD4E394242}"/>
              </a:ext>
            </a:extLst>
          </p:cNvPr>
          <p:cNvSpPr>
            <a:spLocks noChangeAspect="1"/>
          </p:cNvSpPr>
          <p:nvPr/>
        </p:nvSpPr>
        <p:spPr>
          <a:xfrm>
            <a:off x="530942" y="1818968"/>
            <a:ext cx="11454581" cy="4709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95F1C37D-76DA-79EB-0AC8-7CCF147C622B}"/>
              </a:ext>
            </a:extLst>
          </p:cNvPr>
          <p:cNvSpPr>
            <a:spLocks noChangeAspect="1"/>
          </p:cNvSpPr>
          <p:nvPr/>
        </p:nvSpPr>
        <p:spPr>
          <a:xfrm>
            <a:off x="334297" y="1527048"/>
            <a:ext cx="5329083" cy="5149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13ABAC89-F3F2-FE65-44AF-76A1E320F4B9}"/>
              </a:ext>
            </a:extLst>
          </p:cNvPr>
          <p:cNvSpPr>
            <a:spLocks noChangeAspect="1"/>
          </p:cNvSpPr>
          <p:nvPr/>
        </p:nvSpPr>
        <p:spPr>
          <a:xfrm>
            <a:off x="6440129" y="1527048"/>
            <a:ext cx="5279925" cy="5149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D0BDE01-23A9-03EC-F745-EFF82D02D95D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185263" y="138438"/>
            <a:ext cx="9912096" cy="10149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800" b="1" dirty="0"/>
              <a:t>Sales by Outlet Locati</a:t>
            </a:r>
            <a:r>
              <a:rPr lang="en-IN" sz="2800" b="1" dirty="0">
                <a:solidFill>
                  <a:srgbClr val="00B050"/>
                </a:solidFill>
              </a:rPr>
              <a:t>on</a:t>
            </a:r>
            <a:br>
              <a:rPr lang="en-IN" sz="2800" b="1" dirty="0"/>
            </a:br>
            <a:r>
              <a:rPr lang="en-IN" sz="2800" b="1" dirty="0"/>
              <a:t> &amp;</a:t>
            </a:r>
            <a:br>
              <a:rPr lang="en-IN" sz="2800" b="1" dirty="0"/>
            </a:br>
            <a:r>
              <a:rPr lang="en-US" sz="2800" b="1" dirty="0"/>
              <a:t>Fat Sales by Outlet Locati</a:t>
            </a:r>
            <a:r>
              <a:rPr lang="en-US" sz="2800" b="1" dirty="0">
                <a:solidFill>
                  <a:srgbClr val="00B050"/>
                </a:solidFill>
              </a:rPr>
              <a:t>on</a:t>
            </a:r>
          </a:p>
        </p:txBody>
      </p:sp>
      <p:sp>
        <p:nvSpPr>
          <p:cNvPr id="192" name="Rectangle 3">
            <a:extLst>
              <a:ext uri="{FF2B5EF4-FFF2-40B4-BE49-F238E27FC236}">
                <a16:creationId xmlns:a16="http://schemas.microsoft.com/office/drawing/2014/main" id="{3870F91A-6705-6189-FA71-E2A4F4B040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944" y="1570895"/>
            <a:ext cx="532908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Tier 3 has the highest sales; strategies may be needed to uplift performance in Tier 1 locations.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79F23917-95F4-02F2-FC32-76C1ACA1B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40129" y="1570895"/>
            <a:ext cx="52799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Regular Fat consistently outperform low fat in all tiers, indicating consumer preferences across regions.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1A3F40D0-2C96-4C37-BE97-A09DFC9C7F9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36625853"/>
                  </p:ext>
                </p:extLst>
              </p:nvPr>
            </p:nvGraphicFramePr>
            <p:xfrm>
              <a:off x="1290074" y="3218570"/>
              <a:ext cx="3419578" cy="284472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1A3F40D0-2C96-4C37-BE97-A09DFC9C7F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074" y="3218570"/>
                <a:ext cx="3419578" cy="284472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F8A710B-89F4-4E97-B40F-677EBEFA6F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8166970"/>
              </p:ext>
            </p:extLst>
          </p:nvPr>
        </p:nvGraphicFramePr>
        <p:xfrm>
          <a:off x="7074468" y="3300433"/>
          <a:ext cx="3934401" cy="2972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439642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5DBE1-C1CE-2296-BF27-6A7356323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E3A95338-15F3-B179-CEF0-0B1CE09FB05B}"/>
              </a:ext>
            </a:extLst>
          </p:cNvPr>
          <p:cNvSpPr>
            <a:spLocks noChangeAspect="1"/>
          </p:cNvSpPr>
          <p:nvPr/>
        </p:nvSpPr>
        <p:spPr>
          <a:xfrm>
            <a:off x="530942" y="1818968"/>
            <a:ext cx="11454581" cy="47096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223066E-8556-027D-E210-69FFEC2C9E61}"/>
              </a:ext>
            </a:extLst>
          </p:cNvPr>
          <p:cNvSpPr>
            <a:spLocks noChangeAspect="1"/>
          </p:cNvSpPr>
          <p:nvPr/>
        </p:nvSpPr>
        <p:spPr>
          <a:xfrm>
            <a:off x="924560" y="1488349"/>
            <a:ext cx="10302239" cy="5149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DF9A566B-1CBC-33E5-538E-A08337F474A8}"/>
              </a:ext>
            </a:extLst>
          </p:cNvPr>
          <p:cNvSpPr>
            <a:spLocks noGrp="1" noChangeAspect="1"/>
          </p:cNvSpPr>
          <p:nvPr>
            <p:ph type="title"/>
          </p:nvPr>
        </p:nvSpPr>
        <p:spPr>
          <a:xfrm>
            <a:off x="1185263" y="473365"/>
            <a:ext cx="9912096" cy="10149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800" b="1" dirty="0"/>
              <a:t>Sales by Outlet Ty</a:t>
            </a:r>
            <a:r>
              <a:rPr lang="en-IN" sz="2800" b="1" dirty="0">
                <a:solidFill>
                  <a:srgbClr val="00B050"/>
                </a:solidFill>
              </a:rPr>
              <a:t>pe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97" name="Rectangle 3">
            <a:extLst>
              <a:ext uri="{FF2B5EF4-FFF2-40B4-BE49-F238E27FC236}">
                <a16:creationId xmlns:a16="http://schemas.microsoft.com/office/drawing/2014/main" id="{008230C8-2EF3-387F-85AD-2B238B268D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05281" y="1417007"/>
            <a:ext cx="900176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Outlet type impacts overall revenue. It may be worthwhile to analyze customer behavior in each outlet type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Supermarket Type 1 leads in total sales due to a larger number of items, even though average sales are similar across types..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" name="Chart 1">
                <a:extLst>
                  <a:ext uri="{FF2B5EF4-FFF2-40B4-BE49-F238E27FC236}">
                    <a16:creationId xmlns:a16="http://schemas.microsoft.com/office/drawing/2014/main" id="{CF7DBB35-769F-0D02-7650-7FE898B15F9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74326651"/>
                  </p:ext>
                </p:extLst>
              </p:nvPr>
            </p:nvGraphicFramePr>
            <p:xfrm>
              <a:off x="1290074" y="3218570"/>
              <a:ext cx="3419578" cy="284472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Chart 1">
                <a:extLst>
                  <a:ext uri="{FF2B5EF4-FFF2-40B4-BE49-F238E27FC236}">
                    <a16:creationId xmlns:a16="http://schemas.microsoft.com/office/drawing/2014/main" id="{CF7DBB35-769F-0D02-7650-7FE898B15F9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90074" y="3218570"/>
                <a:ext cx="3419578" cy="284472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290D169-EFD7-43AA-8B34-32389F31F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981131"/>
              </p:ext>
            </p:extLst>
          </p:nvPr>
        </p:nvGraphicFramePr>
        <p:xfrm>
          <a:off x="832046" y="2944176"/>
          <a:ext cx="3882670" cy="3080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F0853C-A78F-4998-8397-CD0754A43A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005370"/>
              </p:ext>
            </p:extLst>
          </p:nvPr>
        </p:nvGraphicFramePr>
        <p:xfrm>
          <a:off x="4406899" y="2929918"/>
          <a:ext cx="2712666" cy="3079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AA307E0-0CDF-42E1-B4BB-F61CC8F880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928415"/>
              </p:ext>
            </p:extLst>
          </p:nvPr>
        </p:nvGraphicFramePr>
        <p:xfrm>
          <a:off x="6447514" y="2989210"/>
          <a:ext cx="3682006" cy="309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TextBox 30">
            <a:extLst>
              <a:ext uri="{FF2B5EF4-FFF2-40B4-BE49-F238E27FC236}">
                <a16:creationId xmlns:a16="http://schemas.microsoft.com/office/drawing/2014/main" id="{BBD3E179-3237-0CF3-76F2-37E25A12238A}"/>
              </a:ext>
            </a:extLst>
          </p:cNvPr>
          <p:cNvSpPr txBox="1"/>
          <p:nvPr/>
        </p:nvSpPr>
        <p:spPr>
          <a:xfrm>
            <a:off x="2366988" y="5852679"/>
            <a:ext cx="6869552" cy="4212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>
                <a:solidFill>
                  <a:srgbClr val="00B050"/>
                </a:solidFill>
                <a:latin typeface="Aptos Display" panose="020B0004020202020204" pitchFamily="34" charset="0"/>
                <a:ea typeface="Segoe UI Black" panose="020B0A02040204020203" pitchFamily="34" charset="0"/>
              </a:rPr>
              <a:t>Total</a:t>
            </a:r>
            <a:r>
              <a:rPr lang="en-IN" sz="1200" baseline="0">
                <a:solidFill>
                  <a:srgbClr val="00B050"/>
                </a:solidFill>
                <a:latin typeface="Aptos Display" panose="020B0004020202020204" pitchFamily="34" charset="0"/>
                <a:ea typeface="Segoe UI Black" panose="020B0A02040204020203" pitchFamily="34" charset="0"/>
              </a:rPr>
              <a:t> Sales</a:t>
            </a:r>
            <a:endParaRPr lang="en-IN" sz="1200">
              <a:solidFill>
                <a:srgbClr val="00B050"/>
              </a:solidFill>
              <a:latin typeface="Aptos Display" panose="020B0004020202020204" pitchFamily="34" charset="0"/>
              <a:ea typeface="Segoe UI Black" panose="020B0A02040204020203" pitchFamily="34" charset="0"/>
            </a:endParaRPr>
          </a:p>
        </p:txBody>
      </p:sp>
      <p:sp>
        <p:nvSpPr>
          <p:cNvPr id="11" name="TextBox 31">
            <a:extLst>
              <a:ext uri="{FF2B5EF4-FFF2-40B4-BE49-F238E27FC236}">
                <a16:creationId xmlns:a16="http://schemas.microsoft.com/office/drawing/2014/main" id="{895DC2A8-5453-90CD-D84C-8BCA8FF41D96}"/>
              </a:ext>
            </a:extLst>
          </p:cNvPr>
          <p:cNvSpPr txBox="1"/>
          <p:nvPr/>
        </p:nvSpPr>
        <p:spPr>
          <a:xfrm>
            <a:off x="4709652" y="5880221"/>
            <a:ext cx="6899010" cy="4212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 err="1">
                <a:solidFill>
                  <a:srgbClr val="00B050"/>
                </a:solidFill>
                <a:latin typeface="Aptos Display" panose="020B0004020202020204" pitchFamily="34" charset="0"/>
                <a:ea typeface="Segoe UI Black" panose="020B0A02040204020203" pitchFamily="34" charset="0"/>
              </a:rPr>
              <a:t>Avg</a:t>
            </a:r>
            <a:r>
              <a:rPr lang="en-IN" sz="1200" baseline="0" dirty="0">
                <a:solidFill>
                  <a:srgbClr val="00B050"/>
                </a:solidFill>
                <a:latin typeface="Aptos Display" panose="020B0004020202020204" pitchFamily="34" charset="0"/>
                <a:ea typeface="Segoe UI Black" panose="020B0A02040204020203" pitchFamily="34" charset="0"/>
              </a:rPr>
              <a:t> Sales</a:t>
            </a:r>
            <a:endParaRPr lang="en-IN" sz="1200" dirty="0">
              <a:solidFill>
                <a:srgbClr val="00B050"/>
              </a:solidFill>
              <a:latin typeface="Aptos Display" panose="020B0004020202020204" pitchFamily="34" charset="0"/>
              <a:ea typeface="Segoe UI Black" panose="020B0A02040204020203" pitchFamily="34" charset="0"/>
            </a:endParaRPr>
          </a:p>
        </p:txBody>
      </p:sp>
      <p:sp>
        <p:nvSpPr>
          <p:cNvPr id="12" name="TextBox 32">
            <a:extLst>
              <a:ext uri="{FF2B5EF4-FFF2-40B4-BE49-F238E27FC236}">
                <a16:creationId xmlns:a16="http://schemas.microsoft.com/office/drawing/2014/main" id="{9FB65DC6-E993-D3D6-12C7-70726F743A06}"/>
              </a:ext>
            </a:extLst>
          </p:cNvPr>
          <p:cNvSpPr txBox="1"/>
          <p:nvPr/>
        </p:nvSpPr>
        <p:spPr>
          <a:xfrm>
            <a:off x="7119565" y="5843038"/>
            <a:ext cx="6899010" cy="4212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200" dirty="0">
                <a:solidFill>
                  <a:srgbClr val="00B050"/>
                </a:solidFill>
                <a:latin typeface="Aptos Display" panose="020B0004020202020204" pitchFamily="34" charset="0"/>
                <a:ea typeface="Segoe UI Black" panose="020B0A02040204020203" pitchFamily="34" charset="0"/>
              </a:rPr>
              <a:t>No</a:t>
            </a:r>
            <a:r>
              <a:rPr lang="en-IN" sz="1200" baseline="0" dirty="0">
                <a:solidFill>
                  <a:srgbClr val="00B050"/>
                </a:solidFill>
                <a:latin typeface="Aptos Display" panose="020B0004020202020204" pitchFamily="34" charset="0"/>
                <a:ea typeface="Segoe UI Black" panose="020B0A02040204020203" pitchFamily="34" charset="0"/>
              </a:rPr>
              <a:t> of items</a:t>
            </a:r>
            <a:endParaRPr lang="en-IN" sz="1200" dirty="0">
              <a:solidFill>
                <a:srgbClr val="00B050"/>
              </a:solidFill>
              <a:latin typeface="Aptos Display" panose="020B0004020202020204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392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C4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2369666"/>
            <a:ext cx="4216400" cy="1684174"/>
          </a:xfrm>
        </p:spPr>
        <p:txBody>
          <a:bodyPr/>
          <a:lstStyle/>
          <a:p>
            <a:r>
              <a:rPr lang="en-IN" sz="4800" b="1" dirty="0"/>
              <a:t>Recommendatio</a:t>
            </a:r>
            <a:r>
              <a:rPr lang="en-IN" sz="4800" b="1" dirty="0">
                <a:solidFill>
                  <a:srgbClr val="00B050"/>
                </a:solidFill>
              </a:rPr>
              <a:t>ns</a:t>
            </a:r>
            <a:endParaRPr lang="en-US" sz="4800" b="1" dirty="0"/>
          </a:p>
        </p:txBody>
      </p:sp>
      <p:pic>
        <p:nvPicPr>
          <p:cNvPr id="82" name="Picture Placeholder 81" descr="blueprint icon">
            <a:extLst>
              <a:ext uri="{FF2B5EF4-FFF2-40B4-BE49-F238E27FC236}">
                <a16:creationId xmlns:a16="http://schemas.microsoft.com/office/drawing/2014/main" id="{946DCADD-AD38-1B8D-01D3-9FC0FDA5D18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166C0EF-C5A6-69F2-BCD5-6F3E103229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Focus Promotions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7A2B835-2EB4-13B7-BE89-EDFBC68B96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Invest more in categories that are performing well.</a:t>
            </a:r>
          </a:p>
        </p:txBody>
      </p:sp>
      <p:pic>
        <p:nvPicPr>
          <p:cNvPr id="84" name="Picture Placeholder 83" descr="easel icon">
            <a:extLst>
              <a:ext uri="{FF2B5EF4-FFF2-40B4-BE49-F238E27FC236}">
                <a16:creationId xmlns:a16="http://schemas.microsoft.com/office/drawing/2014/main" id="{62583283-A6AD-B55E-25D4-E6CFB25B8FC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Review Underperformers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Investigate lower sales at outlets like OUT019 &amp; OUT019.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Location Strategies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Develop targeted campaigns for Tier 1 and Tier 2 locations.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EE4168-3FE3-7D58-F903-91FC215BAE4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4887976" cy="338328"/>
          </a:xfrm>
        </p:spPr>
        <p:txBody>
          <a:bodyPr/>
          <a:lstStyle/>
          <a:p>
            <a:r>
              <a:rPr lang="en-US" b="1" dirty="0"/>
              <a:t>Improve Inventory Management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192776" cy="338328"/>
          </a:xfrm>
        </p:spPr>
        <p:txBody>
          <a:bodyPr/>
          <a:lstStyle/>
          <a:p>
            <a:r>
              <a:rPr lang="en-US" dirty="0"/>
              <a:t>Optimize stock levels based on top-performing product categories.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1" dirty="0"/>
              <a:t>Expand Product Visibility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B94B1B-FC15-3A7B-A562-06B6F366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Highlight low-selling items in app banners or special sections to increase their visibility and potential sales.</a:t>
            </a:r>
          </a:p>
        </p:txBody>
      </p:sp>
      <p:pic>
        <p:nvPicPr>
          <p:cNvPr id="6" name="Picture Placeholder 5" descr="Earth Globe - Asia with solid fill">
            <a:extLst>
              <a:ext uri="{FF2B5EF4-FFF2-40B4-BE49-F238E27FC236}">
                <a16:creationId xmlns:a16="http://schemas.microsoft.com/office/drawing/2014/main" id="{84F5DA0B-41C1-7404-F140-F1E8AC36BFD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/>
      </p:pic>
      <p:pic>
        <p:nvPicPr>
          <p:cNvPr id="20" name="Picture Placeholder 19" descr="Theatre with solid fill">
            <a:extLst>
              <a:ext uri="{FF2B5EF4-FFF2-40B4-BE49-F238E27FC236}">
                <a16:creationId xmlns:a16="http://schemas.microsoft.com/office/drawing/2014/main" id="{6920283D-0725-416A-1987-35CA9493131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/>
      </p:pic>
      <p:pic>
        <p:nvPicPr>
          <p:cNvPr id="24" name="Picture Placeholder 23" descr="Shopping cart with solid fill">
            <a:extLst>
              <a:ext uri="{FF2B5EF4-FFF2-40B4-BE49-F238E27FC236}">
                <a16:creationId xmlns:a16="http://schemas.microsoft.com/office/drawing/2014/main" id="{6A09DB09-58E1-8E72-E494-A3324F30149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http://purl.org/dc/elements/1.1/"/>
    <ds:schemaRef ds:uri="16c05727-aa75-4e4a-9b5f-8a80a1165891"/>
    <ds:schemaRef ds:uri="http://schemas.microsoft.com/office/2006/documentManagement/types"/>
    <ds:schemaRef ds:uri="http://purl.org/dc/dcmitype/"/>
    <ds:schemaRef ds:uri="http://purl.org/dc/terms/"/>
    <ds:schemaRef ds:uri="230e9df3-be65-4c73-a93b-d1236ebd677e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{3456B47A-9990-4B70-ACF1-713F9ACD829A}tf11429527_win32</Template>
  <TotalTime>175</TotalTime>
  <Words>451</Words>
  <Application>Microsoft Office PowerPoint</Application>
  <PresentationFormat>Widescreen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 Display</vt:lpstr>
      <vt:lpstr>Arial</vt:lpstr>
      <vt:lpstr>Calibri</vt:lpstr>
      <vt:lpstr>Century Gothic</vt:lpstr>
      <vt:lpstr>Karla</vt:lpstr>
      <vt:lpstr>Segoe UI Black</vt:lpstr>
      <vt:lpstr>Univers Condensed Light</vt:lpstr>
      <vt:lpstr>Office Theme</vt:lpstr>
      <vt:lpstr>Blinkit Sales Data Analysis</vt:lpstr>
      <vt:lpstr>PowerPoint Presentation</vt:lpstr>
      <vt:lpstr>PowerPoint Presentation</vt:lpstr>
      <vt:lpstr>Key Figures</vt:lpstr>
      <vt:lpstr>Fat Content Breakdown &amp; Sales by Item Type</vt:lpstr>
      <vt:lpstr>Sales By Outlet &amp; Outlet Size and Their Contribution</vt:lpstr>
      <vt:lpstr>Sales by Outlet Location  &amp; Fat Sales by Outlet Location</vt:lpstr>
      <vt:lpstr>Sales by Outlet Type</vt:lpstr>
      <vt:lpstr>Recommendations</vt:lpstr>
      <vt:lpstr>Summary of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Panwar</dc:creator>
  <cp:lastModifiedBy>Akash Panwar</cp:lastModifiedBy>
  <cp:revision>2</cp:revision>
  <dcterms:created xsi:type="dcterms:W3CDTF">2025-03-26T13:24:44Z</dcterms:created>
  <dcterms:modified xsi:type="dcterms:W3CDTF">2025-03-27T07:18:54Z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