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Cavea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ave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f4e5a40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f4e5a40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bf4e5a4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bf4e5a4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f4e5a4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f4e5a4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bf4e5a40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bf4e5a40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bf4e5a4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f4e5a4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f4e5a4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f4e5a4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bf4e5a4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bf4e5a4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a1681ef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1681e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f4e5a40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bf4e5a40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0e5fb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e0e5fb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e0e5fbb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e0e5fbb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e0e5fbb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e0e5fbb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e0e5fbb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e0e5fbb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bf4e5a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bf4e5a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bf4e5a4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f4e5a4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f4e5a4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f4e5a4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bf4e5a4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bf4e5a4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86" name="Google Shape;86;p13"/>
          <p:cNvSpPr txBox="1"/>
          <p:nvPr>
            <p:ph idx="1" type="subTitle"/>
          </p:nvPr>
        </p:nvSpPr>
        <p:spPr>
          <a:xfrm>
            <a:off x="598100" y="3091417"/>
            <a:ext cx="8222100" cy="194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Fire Detection using </a:t>
            </a:r>
            <a:r>
              <a:rPr lang="en"/>
              <a:t>Surveillance</a:t>
            </a:r>
            <a:r>
              <a:rPr lang="en"/>
              <a:t> camera on roads</a:t>
            </a:r>
            <a:endParaRPr/>
          </a:p>
          <a:p>
            <a:pPr indent="0" lvl="0" marL="0" rtl="0" algn="r">
              <a:spcBef>
                <a:spcPts val="0"/>
              </a:spcBef>
              <a:spcAft>
                <a:spcPts val="0"/>
              </a:spcAft>
              <a:buNone/>
            </a:pPr>
            <a:r>
              <a:rPr lang="en"/>
              <a:t>IIIT Lucknow</a:t>
            </a:r>
            <a:endParaRPr/>
          </a:p>
          <a:p>
            <a:pPr indent="0" lvl="0" marL="0" rtl="0" algn="r">
              <a:spcBef>
                <a:spcPts val="0"/>
              </a:spcBef>
              <a:spcAft>
                <a:spcPts val="0"/>
              </a:spcAft>
              <a:buNone/>
            </a:pPr>
            <a:r>
              <a:rPr lang="en"/>
              <a:t>Submitted by: Akash Papnai</a:t>
            </a:r>
            <a:endParaRPr/>
          </a:p>
          <a:p>
            <a:pPr indent="0" lvl="0" marL="0" rtl="0" algn="r">
              <a:spcBef>
                <a:spcPts val="0"/>
              </a:spcBef>
              <a:spcAft>
                <a:spcPts val="0"/>
              </a:spcAft>
              <a:buNone/>
            </a:pPr>
            <a:r>
              <a:rPr lang="en"/>
              <a:t>Project </a:t>
            </a:r>
            <a:r>
              <a:rPr lang="en"/>
              <a:t>Partner</a:t>
            </a:r>
            <a:r>
              <a:rPr lang="en"/>
              <a:t>: Vipul Chandra</a:t>
            </a:r>
            <a:endParaRPr/>
          </a:p>
          <a:p>
            <a:pPr indent="0" lvl="0" marL="0" rtl="0" algn="r">
              <a:spcBef>
                <a:spcPts val="0"/>
              </a:spcBef>
              <a:spcAft>
                <a:spcPts val="0"/>
              </a:spcAft>
              <a:buNone/>
            </a:pPr>
            <a:r>
              <a:rPr lang="en"/>
              <a:t>Submitted to: Dr. Deepak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Motion detection due to frame difference</a:t>
            </a:r>
            <a:endParaRPr/>
          </a:p>
        </p:txBody>
      </p:sp>
      <p:pic>
        <p:nvPicPr>
          <p:cNvPr id="139" name="Google Shape;139;p22"/>
          <p:cNvPicPr preferRelativeResize="0"/>
          <p:nvPr/>
        </p:nvPicPr>
        <p:blipFill rotWithShape="1">
          <a:blip r:embed="rId3">
            <a:alphaModFix/>
          </a:blip>
          <a:srcRect b="28504" l="21544" r="13465" t="19156"/>
          <a:stretch/>
        </p:blipFill>
        <p:spPr>
          <a:xfrm>
            <a:off x="311700" y="1225750"/>
            <a:ext cx="7370822" cy="3339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RGB color model based the fire detection algorithm in video sequences on wireless sensor network</a:t>
            </a:r>
            <a:endParaRPr sz="1800"/>
          </a:p>
          <a:p>
            <a:pPr indent="0" lvl="0" marL="0" rtl="0" algn="l">
              <a:spcBef>
                <a:spcPts val="0"/>
              </a:spcBef>
              <a:spcAft>
                <a:spcPts val="0"/>
              </a:spcAft>
              <a:buNone/>
            </a:pPr>
            <a:r>
              <a:t/>
            </a:r>
            <a:endParaRPr sz="1800"/>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was given by Y.-H. Kim, A. Kim, and H.-Y. Jeong.</a:t>
            </a:r>
            <a:endParaRPr/>
          </a:p>
          <a:p>
            <a:pPr indent="0" lvl="0" marL="0" rtl="0" algn="l">
              <a:spcBef>
                <a:spcPts val="1600"/>
              </a:spcBef>
              <a:spcAft>
                <a:spcPts val="0"/>
              </a:spcAft>
              <a:buNone/>
            </a:pPr>
            <a:r>
              <a:rPr lang="en"/>
              <a:t>This is more stable than flame difference and particle filtering model.</a:t>
            </a:r>
            <a:endParaRPr/>
          </a:p>
          <a:p>
            <a:pPr indent="0" lvl="0" marL="0" rtl="0" algn="l">
              <a:spcBef>
                <a:spcPts val="1600"/>
              </a:spcBef>
              <a:spcAft>
                <a:spcPts val="0"/>
              </a:spcAft>
              <a:buNone/>
            </a:pPr>
            <a:r>
              <a:rPr lang="en"/>
              <a:t>T</a:t>
            </a:r>
            <a:r>
              <a:rPr lang="en"/>
              <a:t>aking into the account the spatial variability, the area variability, boundary complexity, and shape variability properties, the characteristics of the flame are determined by using the number of flame pixel points, the convex hull, and the centroid.</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Machine vision based indoor fire detection using static and dynamic features</a:t>
            </a:r>
            <a:endParaRPr sz="1800"/>
          </a:p>
          <a:p>
            <a:pPr indent="0" lvl="0" marL="0" rtl="0" algn="l">
              <a:spcBef>
                <a:spcPts val="0"/>
              </a:spcBef>
              <a:spcAft>
                <a:spcPts val="0"/>
              </a:spcAft>
              <a:buNone/>
            </a:pPr>
            <a:r>
              <a:t/>
            </a:r>
            <a:endParaRPr sz="1800"/>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was given by R. A. Khan, J. Uddin, S. Corraya, and J. Kim.</a:t>
            </a:r>
            <a:endParaRPr/>
          </a:p>
          <a:p>
            <a:pPr indent="0" lvl="0" marL="0" rtl="0" algn="l">
              <a:spcBef>
                <a:spcPts val="1600"/>
              </a:spcBef>
              <a:spcAft>
                <a:spcPts val="0"/>
              </a:spcAft>
              <a:buNone/>
            </a:pPr>
            <a:r>
              <a:rPr lang="en"/>
              <a:t>They </a:t>
            </a:r>
            <a:r>
              <a:rPr lang="en"/>
              <a:t>proposed a method based on video using flame dynamics and static indoor flame detection, using the color, perimeter, area, and roundness of the flame.</a:t>
            </a:r>
            <a:endParaRPr/>
          </a:p>
          <a:p>
            <a:pPr indent="0" lvl="0" marL="0" rtl="0" algn="l">
              <a:spcBef>
                <a:spcPts val="1600"/>
              </a:spcBef>
              <a:spcAft>
                <a:spcPts val="0"/>
              </a:spcAft>
              <a:buNone/>
            </a:pPr>
            <a:r>
              <a:rPr lang="en"/>
              <a:t>But this is totally ineffective.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 Detection Preprocessing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Flame Features</a:t>
            </a:r>
            <a:endParaRPr/>
          </a:p>
        </p:txBody>
      </p:sp>
      <p:sp>
        <p:nvSpPr>
          <p:cNvPr id="162" name="Google Shape;16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flame has no fixed shape.</a:t>
            </a:r>
            <a:endParaRPr/>
          </a:p>
          <a:p>
            <a:pPr indent="-342900" lvl="0" marL="457200" rtl="0" algn="l">
              <a:spcBef>
                <a:spcPts val="0"/>
              </a:spcBef>
              <a:spcAft>
                <a:spcPts val="0"/>
              </a:spcAft>
              <a:buSzPts val="1800"/>
              <a:buChar char="●"/>
            </a:pPr>
            <a:r>
              <a:rPr lang="en"/>
              <a:t>There is disorder in the boundaries of the flame.</a:t>
            </a:r>
            <a:endParaRPr/>
          </a:p>
          <a:p>
            <a:pPr indent="-342900" lvl="0" marL="457200" rtl="0" algn="l">
              <a:spcBef>
                <a:spcPts val="0"/>
              </a:spcBef>
              <a:spcAft>
                <a:spcPts val="0"/>
              </a:spcAft>
              <a:buSzPts val="1800"/>
              <a:buChar char="●"/>
            </a:pPr>
            <a:r>
              <a:rPr lang="en"/>
              <a:t>The fire location has a certain similarity in the continuous image.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a:t>
            </a:r>
            <a:r>
              <a:rPr lang="en"/>
              <a:t> Used</a:t>
            </a:r>
            <a:endParaRPr/>
          </a:p>
        </p:txBody>
      </p:sp>
      <p:sp>
        <p:nvSpPr>
          <p:cNvPr id="168" name="Google Shape;168;p27"/>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merged coordinates of the region are passed to the flame color detection phase: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Where,</a:t>
            </a:r>
            <a:endParaRPr/>
          </a:p>
          <a:p>
            <a:pPr indent="0" lvl="0" marL="0" rtl="0" algn="l">
              <a:spcBef>
                <a:spcPts val="1600"/>
              </a:spcBef>
              <a:spcAft>
                <a:spcPts val="0"/>
              </a:spcAft>
              <a:buNone/>
            </a:pPr>
            <a:r>
              <a:rPr lang="en"/>
              <a:t>Current Frame</a:t>
            </a:r>
            <a:endParaRPr/>
          </a:p>
          <a:p>
            <a:pPr indent="0" lvl="0" marL="0" rtl="0" algn="l">
              <a:spcBef>
                <a:spcPts val="1600"/>
              </a:spcBef>
              <a:spcAft>
                <a:spcPts val="1600"/>
              </a:spcAft>
              <a:buNone/>
            </a:pPr>
            <a:r>
              <a:rPr lang="en"/>
              <a:t>Previous Frame</a:t>
            </a:r>
            <a:endParaRPr/>
          </a:p>
        </p:txBody>
      </p:sp>
      <p:pic>
        <p:nvPicPr>
          <p:cNvPr id="169" name="Google Shape;169;p27"/>
          <p:cNvPicPr preferRelativeResize="0"/>
          <p:nvPr/>
        </p:nvPicPr>
        <p:blipFill rotWithShape="1">
          <a:blip r:embed="rId3">
            <a:alphaModFix/>
          </a:blip>
          <a:srcRect b="52941" l="62439" r="14822" t="40120"/>
          <a:stretch/>
        </p:blipFill>
        <p:spPr>
          <a:xfrm>
            <a:off x="311700" y="1829849"/>
            <a:ext cx="3768974" cy="646925"/>
          </a:xfrm>
          <a:prstGeom prst="rect">
            <a:avLst/>
          </a:prstGeom>
          <a:noFill/>
          <a:ln>
            <a:noFill/>
          </a:ln>
        </p:spPr>
      </p:pic>
      <p:sp>
        <p:nvSpPr>
          <p:cNvPr id="170" name="Google Shape;170;p27"/>
          <p:cNvSpPr/>
          <p:nvPr/>
        </p:nvSpPr>
        <p:spPr>
          <a:xfrm>
            <a:off x="1909088" y="2335700"/>
            <a:ext cx="574200" cy="9153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2117900" y="2373925"/>
            <a:ext cx="1730100" cy="1668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Denoising formula,</a:t>
            </a:r>
            <a:endParaRPr/>
          </a:p>
        </p:txBody>
      </p:sp>
      <p:pic>
        <p:nvPicPr>
          <p:cNvPr id="177" name="Google Shape;177;p28"/>
          <p:cNvPicPr preferRelativeResize="0"/>
          <p:nvPr/>
        </p:nvPicPr>
        <p:blipFill rotWithShape="1">
          <a:blip r:embed="rId3">
            <a:alphaModFix/>
          </a:blip>
          <a:srcRect b="22624" l="56844" r="10322" t="66816"/>
          <a:stretch/>
        </p:blipFill>
        <p:spPr>
          <a:xfrm>
            <a:off x="311700" y="1881550"/>
            <a:ext cx="5467248" cy="988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3" name="Google Shape;183;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[1] </a:t>
            </a:r>
            <a:r>
              <a:rPr lang="en" sz="1400">
                <a:solidFill>
                  <a:srgbClr val="000000"/>
                </a:solidFill>
              </a:rPr>
              <a:t>Realization of moving object detection and tracking algorithm based on frame difference method and particle filter algorithm</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July 2017</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 RGB color model based the fire detection algorithm in video sequences on wireless sensor network</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April 2014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 Machine vision based indoor fire detection using static and dynamic features.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May 2018</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veat"/>
                <a:ea typeface="Caveat"/>
                <a:cs typeface="Caveat"/>
                <a:sym typeface="Caveat"/>
              </a:rPr>
              <a:t>Thank you</a:t>
            </a:r>
            <a:endParaRPr>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Fire causes serious harm to humans, trees as well as animals.</a:t>
            </a:r>
            <a:endParaRPr/>
          </a:p>
          <a:p>
            <a:pPr indent="-342900" lvl="0" marL="457200" rtl="0" algn="l">
              <a:spcBef>
                <a:spcPts val="0"/>
              </a:spcBef>
              <a:spcAft>
                <a:spcPts val="0"/>
              </a:spcAft>
              <a:buSzPts val="1800"/>
              <a:buChar char="●"/>
            </a:pPr>
            <a:r>
              <a:rPr lang="en"/>
              <a:t>It can happen anywhere, inside or outside.</a:t>
            </a:r>
            <a:endParaRPr/>
          </a:p>
          <a:p>
            <a:pPr indent="-342900" lvl="0" marL="457200" rtl="0" algn="l">
              <a:spcBef>
                <a:spcPts val="0"/>
              </a:spcBef>
              <a:spcAft>
                <a:spcPts val="0"/>
              </a:spcAft>
              <a:buSzPts val="1800"/>
              <a:buChar char="●"/>
            </a:pPr>
            <a:r>
              <a:rPr lang="en"/>
              <a:t>It should be stopped as soon as possible.</a:t>
            </a:r>
            <a:endParaRPr/>
          </a:p>
          <a:p>
            <a:pPr indent="-342900" lvl="0" marL="457200" rtl="0" algn="l">
              <a:spcBef>
                <a:spcPts val="0"/>
              </a:spcBef>
              <a:spcAft>
                <a:spcPts val="0"/>
              </a:spcAft>
              <a:buSzPts val="1800"/>
              <a:buChar char="●"/>
            </a:pPr>
            <a:r>
              <a:rPr lang="en"/>
              <a:t>There are various options other than s</a:t>
            </a:r>
            <a:r>
              <a:rPr lang="en"/>
              <a:t>urveillance</a:t>
            </a:r>
            <a:r>
              <a:rPr lang="en"/>
              <a:t> cameras but they have some major drawbacks.</a:t>
            </a:r>
            <a:endParaRPr/>
          </a:p>
          <a:p>
            <a:pPr indent="-342900" lvl="0" marL="457200" rtl="0" algn="l">
              <a:spcBef>
                <a:spcPts val="0"/>
              </a:spcBef>
              <a:spcAft>
                <a:spcPts val="0"/>
              </a:spcAft>
              <a:buSzPts val="1800"/>
              <a:buChar char="●"/>
            </a:pPr>
            <a:r>
              <a:rPr lang="en"/>
              <a:t>There are various advantages of using </a:t>
            </a:r>
            <a:r>
              <a:rPr lang="en"/>
              <a:t>surveillance</a:t>
            </a:r>
            <a:r>
              <a:rPr lang="en"/>
              <a:t> cameras in place of others things or devices.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Project Tools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language we have used to make it work will be Python.</a:t>
            </a:r>
            <a:endParaRPr/>
          </a:p>
          <a:p>
            <a:pPr indent="-342900" lvl="0" marL="457200" rtl="0" algn="l">
              <a:spcBef>
                <a:spcPts val="0"/>
              </a:spcBef>
              <a:spcAft>
                <a:spcPts val="0"/>
              </a:spcAft>
              <a:buSzPts val="1800"/>
              <a:buChar char="●"/>
            </a:pPr>
            <a:r>
              <a:rPr lang="en"/>
              <a:t>There are two Python modules that will be used in this project:</a:t>
            </a:r>
            <a:endParaRPr/>
          </a:p>
          <a:p>
            <a:pPr indent="-342900" lvl="0" marL="914400" rtl="0" algn="l">
              <a:spcBef>
                <a:spcPts val="0"/>
              </a:spcBef>
              <a:spcAft>
                <a:spcPts val="0"/>
              </a:spcAft>
              <a:buSzPts val="1800"/>
              <a:buAutoNum type="arabicPeriod"/>
            </a:pPr>
            <a:r>
              <a:rPr lang="en"/>
              <a:t>Opencv</a:t>
            </a:r>
            <a:endParaRPr/>
          </a:p>
          <a:p>
            <a:pPr indent="-342900" lvl="0" marL="914400" rtl="0" algn="l">
              <a:spcBef>
                <a:spcPts val="0"/>
              </a:spcBef>
              <a:spcAft>
                <a:spcPts val="0"/>
              </a:spcAft>
              <a:buSzPts val="1800"/>
              <a:buAutoNum type="arabicPeriod"/>
            </a:pPr>
            <a:r>
              <a:rPr lang="en"/>
              <a:t>Tensorflow</a:t>
            </a:r>
            <a:endParaRPr/>
          </a:p>
          <a:p>
            <a:pPr indent="-342900" lvl="0" marL="457200" rtl="0" algn="l">
              <a:spcBef>
                <a:spcPts val="0"/>
              </a:spcBef>
              <a:spcAft>
                <a:spcPts val="0"/>
              </a:spcAft>
              <a:buSzPts val="1800"/>
              <a:buChar char="●"/>
            </a:pPr>
            <a:r>
              <a:rPr lang="en"/>
              <a:t>Opencv will be used to capture the video for video processing.</a:t>
            </a:r>
            <a:endParaRPr/>
          </a:p>
          <a:p>
            <a:pPr indent="-342900" lvl="0" marL="457200" rtl="0" algn="l">
              <a:spcBef>
                <a:spcPts val="0"/>
              </a:spcBef>
              <a:spcAft>
                <a:spcPts val="0"/>
              </a:spcAft>
              <a:buSzPts val="1800"/>
              <a:buChar char="●"/>
            </a:pPr>
            <a:r>
              <a:rPr lang="en"/>
              <a:t>Tensorflow will be used to train the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Tensorflow</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Tensorflow includes keras.</a:t>
            </a:r>
            <a:endParaRPr/>
          </a:p>
          <a:p>
            <a:pPr indent="-342900" lvl="0" marL="457200" rtl="0" algn="l">
              <a:spcBef>
                <a:spcPts val="0"/>
              </a:spcBef>
              <a:spcAft>
                <a:spcPts val="0"/>
              </a:spcAft>
              <a:buSzPts val="1800"/>
              <a:buChar char="●"/>
            </a:pPr>
            <a:r>
              <a:rPr lang="en"/>
              <a:t>Have more answers than torch in StackOverflow.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it work</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Flame is not constant, it is moving all the time but color of the flame is same all the time. So, we can use frame difference with RGB color detection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460950" y="1838852"/>
            <a:ext cx="8222100" cy="14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Others Contribution to same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Realization of moving object detection and tracking algorithm based on frame difference method and particle filter algorithm.</a:t>
            </a:r>
            <a:endParaRPr sz="2400"/>
          </a:p>
          <a:p>
            <a:pPr indent="0" lvl="0" marL="0" rtl="0" algn="l">
              <a:spcBef>
                <a:spcPts val="0"/>
              </a:spcBef>
              <a:spcAft>
                <a:spcPts val="0"/>
              </a:spcAft>
              <a:buNone/>
            </a:pPr>
            <a:r>
              <a:t/>
            </a:r>
            <a:endParaRPr sz="2400"/>
          </a:p>
        </p:txBody>
      </p:sp>
      <p:sp>
        <p:nvSpPr>
          <p:cNvPr id="121" name="Google Shape;121;p19"/>
          <p:cNvSpPr txBox="1"/>
          <p:nvPr>
            <p:ph idx="1" type="body"/>
          </p:nvPr>
        </p:nvSpPr>
        <p:spPr>
          <a:xfrm>
            <a:off x="355825" y="1682400"/>
            <a:ext cx="8520600" cy="23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was given by Z. Yaoming, W. Chengdong, Z. Yunzhou.</a:t>
            </a:r>
            <a:endParaRPr/>
          </a:p>
          <a:p>
            <a:pPr indent="0" lvl="0" marL="0" rtl="0" algn="l">
              <a:spcBef>
                <a:spcPts val="1600"/>
              </a:spcBef>
              <a:spcAft>
                <a:spcPts val="0"/>
              </a:spcAft>
              <a:buNone/>
            </a:pPr>
            <a:r>
              <a:rPr lang="en"/>
              <a:t>The paper proposed a fire detection method based on the multifeatures of flame, which firstly combined frame difference detection.</a:t>
            </a:r>
            <a:endParaRPr/>
          </a:p>
          <a:p>
            <a:pPr indent="0" lvl="0" marL="0" rtl="0" algn="l">
              <a:spcBef>
                <a:spcPts val="1600"/>
              </a:spcBef>
              <a:spcAft>
                <a:spcPts val="0"/>
              </a:spcAft>
              <a:buNone/>
            </a:pPr>
            <a:r>
              <a:rPr lang="en"/>
              <a:t>In this, frame difference detection operates quickly and no complex calculations are done.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 Difference Method</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method of motion detection.</a:t>
            </a:r>
            <a:endParaRPr/>
          </a:p>
          <a:p>
            <a:pPr indent="0" lvl="0" marL="0" rtl="0" algn="l">
              <a:spcBef>
                <a:spcPts val="1600"/>
              </a:spcBef>
              <a:spcAft>
                <a:spcPts val="1600"/>
              </a:spcAft>
              <a:buNone/>
            </a:pPr>
            <a:r>
              <a:rPr lang="en"/>
              <a:t>Pixel changes are used to detect the motion.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Particle Filter Algorithm is used</a:t>
            </a:r>
            <a:endParaRPr/>
          </a:p>
        </p:txBody>
      </p:sp>
      <p:sp>
        <p:nvSpPr>
          <p:cNvPr id="133" name="Google Shape;133;p21"/>
          <p:cNvSpPr txBox="1"/>
          <p:nvPr>
            <p:ph idx="1" type="body"/>
          </p:nvPr>
        </p:nvSpPr>
        <p:spPr>
          <a:xfrm>
            <a:off x="311700" y="1229875"/>
            <a:ext cx="8520600" cy="366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something we want to know.</a:t>
            </a:r>
            <a:endParaRPr/>
          </a:p>
          <a:p>
            <a:pPr indent="-342900" lvl="0" marL="457200" rtl="0" algn="l">
              <a:spcBef>
                <a:spcPts val="0"/>
              </a:spcBef>
              <a:spcAft>
                <a:spcPts val="0"/>
              </a:spcAft>
              <a:buSzPts val="1800"/>
              <a:buChar char="●"/>
            </a:pPr>
            <a:r>
              <a:rPr lang="en"/>
              <a:t>We can measure something, related to what we want to know.</a:t>
            </a:r>
            <a:endParaRPr/>
          </a:p>
          <a:p>
            <a:pPr indent="-342900" lvl="0" marL="457200" rtl="0" algn="l">
              <a:spcBef>
                <a:spcPts val="0"/>
              </a:spcBef>
              <a:spcAft>
                <a:spcPts val="0"/>
              </a:spcAft>
              <a:buSzPts val="1800"/>
              <a:buChar char="●"/>
            </a:pPr>
            <a:r>
              <a:rPr lang="en"/>
              <a:t>We know something about relationship between measurements and what we want to know.</a:t>
            </a:r>
            <a:endParaRPr/>
          </a:p>
          <a:p>
            <a:pPr indent="0" lvl="0" marL="0" rtl="0" algn="l">
              <a:spcBef>
                <a:spcPts val="1600"/>
              </a:spcBef>
              <a:spcAft>
                <a:spcPts val="0"/>
              </a:spcAft>
              <a:buNone/>
            </a:pPr>
            <a:r>
              <a:rPr lang="en"/>
              <a:t>Relating to fire detection.</a:t>
            </a:r>
            <a:endParaRPr/>
          </a:p>
          <a:p>
            <a:pPr indent="-342900" lvl="0" marL="457200" rtl="0" algn="l">
              <a:spcBef>
                <a:spcPts val="1600"/>
              </a:spcBef>
              <a:spcAft>
                <a:spcPts val="0"/>
              </a:spcAft>
              <a:buSzPts val="1800"/>
              <a:buChar char="●"/>
            </a:pPr>
            <a:r>
              <a:rPr lang="en"/>
              <a:t>We want to determine fire.</a:t>
            </a:r>
            <a:endParaRPr/>
          </a:p>
          <a:p>
            <a:pPr indent="-342900" lvl="0" marL="457200" rtl="0" algn="l">
              <a:spcBef>
                <a:spcPts val="0"/>
              </a:spcBef>
              <a:spcAft>
                <a:spcPts val="0"/>
              </a:spcAft>
              <a:buSzPts val="1800"/>
              <a:buChar char="●"/>
            </a:pPr>
            <a:r>
              <a:rPr lang="en"/>
              <a:t>We can measure distance from x and y axis of fire from origin on camera.</a:t>
            </a:r>
            <a:endParaRPr/>
          </a:p>
          <a:p>
            <a:pPr indent="-342900" lvl="0" marL="457200" rtl="0" algn="l">
              <a:spcBef>
                <a:spcPts val="0"/>
              </a:spcBef>
              <a:spcAft>
                <a:spcPts val="0"/>
              </a:spcAft>
              <a:buSzPts val="1800"/>
              <a:buChar char="●"/>
            </a:pPr>
            <a:r>
              <a:rPr lang="en"/>
              <a:t>We have the camera as source</a:t>
            </a:r>
            <a:endParaRPr/>
          </a:p>
          <a:p>
            <a:pPr indent="0" lvl="0" marL="0" rtl="0" algn="l">
              <a:spcBef>
                <a:spcPts val="1600"/>
              </a:spcBef>
              <a:spcAft>
                <a:spcPts val="1600"/>
              </a:spcAft>
              <a:buNone/>
            </a:pPr>
            <a:r>
              <a:rPr lang="en"/>
              <a:t>But we don’t know where exactly is fire on camera.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