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9" r:id="rId2"/>
    <p:sldId id="260" r:id="rId3"/>
    <p:sldId id="261" r:id="rId4"/>
    <p:sldId id="262" r:id="rId5"/>
    <p:sldId id="263"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urav Patel" userId="acbc009d308d5017" providerId="LiveId" clId="{F368C6BE-4007-4723-AFD4-E242150625EC}"/>
    <pc:docChg chg="undo custSel addSld delSld modSld sldOrd">
      <pc:chgData name="Gaurav Patel" userId="acbc009d308d5017" providerId="LiveId" clId="{F368C6BE-4007-4723-AFD4-E242150625EC}" dt="2024-08-18T05:21:40.305" v="95" actId="1076"/>
      <pc:docMkLst>
        <pc:docMk/>
      </pc:docMkLst>
      <pc:sldChg chg="modSp mod">
        <pc:chgData name="Gaurav Patel" userId="acbc009d308d5017" providerId="LiveId" clId="{F368C6BE-4007-4723-AFD4-E242150625EC}" dt="2024-08-17T16:54:59.124" v="94" actId="20577"/>
        <pc:sldMkLst>
          <pc:docMk/>
          <pc:sldMk cId="289824737" sldId="260"/>
        </pc:sldMkLst>
        <pc:spChg chg="mod">
          <ac:chgData name="Gaurav Patel" userId="acbc009d308d5017" providerId="LiveId" clId="{F368C6BE-4007-4723-AFD4-E242150625EC}" dt="2024-08-17T16:54:59.124" v="94" actId="20577"/>
          <ac:spMkLst>
            <pc:docMk/>
            <pc:sldMk cId="289824737" sldId="260"/>
            <ac:spMk id="8" creationId="{6BA5212C-3FCE-7873-8560-0689CCB61700}"/>
          </ac:spMkLst>
        </pc:spChg>
      </pc:sldChg>
      <pc:sldChg chg="modSp mod">
        <pc:chgData name="Gaurav Patel" userId="acbc009d308d5017" providerId="LiveId" clId="{F368C6BE-4007-4723-AFD4-E242150625EC}" dt="2024-08-17T16:48:28.395" v="36" actId="255"/>
        <pc:sldMkLst>
          <pc:docMk/>
          <pc:sldMk cId="3736837564" sldId="261"/>
        </pc:sldMkLst>
        <pc:spChg chg="mod">
          <ac:chgData name="Gaurav Patel" userId="acbc009d308d5017" providerId="LiveId" clId="{F368C6BE-4007-4723-AFD4-E242150625EC}" dt="2024-08-17T16:48:28.395" v="36" actId="255"/>
          <ac:spMkLst>
            <pc:docMk/>
            <pc:sldMk cId="3736837564" sldId="261"/>
            <ac:spMk id="2" creationId="{0D1F047C-C727-42A7-85C5-68C5AA1B1A93}"/>
          </ac:spMkLst>
        </pc:spChg>
        <pc:picChg chg="mod">
          <ac:chgData name="Gaurav Patel" userId="acbc009d308d5017" providerId="LiveId" clId="{F368C6BE-4007-4723-AFD4-E242150625EC}" dt="2024-08-17T14:57:08.052" v="0" actId="1036"/>
          <ac:picMkLst>
            <pc:docMk/>
            <pc:sldMk cId="3736837564" sldId="261"/>
            <ac:picMk id="5" creationId="{91BC5572-FC33-4C1C-8DEE-C2CF75A75641}"/>
          </ac:picMkLst>
        </pc:picChg>
      </pc:sldChg>
      <pc:sldChg chg="modSp mod">
        <pc:chgData name="Gaurav Patel" userId="acbc009d308d5017" providerId="LiveId" clId="{F368C6BE-4007-4723-AFD4-E242150625EC}" dt="2024-08-18T05:21:40.305" v="95" actId="1076"/>
        <pc:sldMkLst>
          <pc:docMk/>
          <pc:sldMk cId="2240923457" sldId="262"/>
        </pc:sldMkLst>
        <pc:spChg chg="mod">
          <ac:chgData name="Gaurav Patel" userId="acbc009d308d5017" providerId="LiveId" clId="{F368C6BE-4007-4723-AFD4-E242150625EC}" dt="2024-08-17T16:48:09.470" v="35" actId="255"/>
          <ac:spMkLst>
            <pc:docMk/>
            <pc:sldMk cId="2240923457" sldId="262"/>
            <ac:spMk id="2" creationId="{0D1F047C-C727-42A7-85C5-68C5AA1B1A93}"/>
          </ac:spMkLst>
        </pc:spChg>
        <pc:spChg chg="mod">
          <ac:chgData name="Gaurav Patel" userId="acbc009d308d5017" providerId="LiveId" clId="{F368C6BE-4007-4723-AFD4-E242150625EC}" dt="2024-08-17T16:49:24.539" v="41" actId="14100"/>
          <ac:spMkLst>
            <pc:docMk/>
            <pc:sldMk cId="2240923457" sldId="262"/>
            <ac:spMk id="3" creationId="{DB93FB3F-A8D4-46D3-A1C6-C79C64563729}"/>
          </ac:spMkLst>
        </pc:spChg>
        <pc:picChg chg="mod">
          <ac:chgData name="Gaurav Patel" userId="acbc009d308d5017" providerId="LiveId" clId="{F368C6BE-4007-4723-AFD4-E242150625EC}" dt="2024-08-18T05:21:40.305" v="95" actId="1076"/>
          <ac:picMkLst>
            <pc:docMk/>
            <pc:sldMk cId="2240923457" sldId="262"/>
            <ac:picMk id="5" creationId="{91BC5572-FC33-4C1C-8DEE-C2CF75A75641}"/>
          </ac:picMkLst>
        </pc:picChg>
      </pc:sldChg>
      <pc:sldChg chg="del">
        <pc:chgData name="Gaurav Patel" userId="acbc009d308d5017" providerId="LiveId" clId="{F368C6BE-4007-4723-AFD4-E242150625EC}" dt="2024-08-17T16:46:05.931" v="7" actId="2696"/>
        <pc:sldMkLst>
          <pc:docMk/>
          <pc:sldMk cId="1435532699" sldId="263"/>
        </pc:sldMkLst>
      </pc:sldChg>
      <pc:sldChg chg="modSp add mod ord">
        <pc:chgData name="Gaurav Patel" userId="acbc009d308d5017" providerId="LiveId" clId="{F368C6BE-4007-4723-AFD4-E242150625EC}" dt="2024-08-17T16:53:04.739" v="70" actId="20577"/>
        <pc:sldMkLst>
          <pc:docMk/>
          <pc:sldMk cId="2078736679" sldId="263"/>
        </pc:sldMkLst>
        <pc:spChg chg="mod">
          <ac:chgData name="Gaurav Patel" userId="acbc009d308d5017" providerId="LiveId" clId="{F368C6BE-4007-4723-AFD4-E242150625EC}" dt="2024-08-17T16:53:04.739" v="70" actId="20577"/>
          <ac:spMkLst>
            <pc:docMk/>
            <pc:sldMk cId="2078736679" sldId="263"/>
            <ac:spMk id="2" creationId="{0D1F047C-C727-42A7-85C5-68C5AA1B1A93}"/>
          </ac:spMkLst>
        </pc:spChg>
        <pc:spChg chg="mod">
          <ac:chgData name="Gaurav Patel" userId="acbc009d308d5017" providerId="LiveId" clId="{F368C6BE-4007-4723-AFD4-E242150625EC}" dt="2024-08-17T16:52:50.718" v="68" actId="14100"/>
          <ac:spMkLst>
            <pc:docMk/>
            <pc:sldMk cId="2078736679" sldId="263"/>
            <ac:spMk id="3" creationId="{DB93FB3F-A8D4-46D3-A1C6-C79C6456372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8/18/2024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8/18/2024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8/18/2024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8/18/2024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8/18/2024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8/18/2024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8/18/2024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8/18/2024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8/18/2024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8/18/2024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8/18/2024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8/18/2024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8/18/2024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8/18/2024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8/18/2024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8/18/2024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8/18/2024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8/18/2024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cup, coffee, food, beverage&#10;&#10;Description automatically generated">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370692" y="1087120"/>
            <a:ext cx="10021985" cy="2341880"/>
          </a:xfrm>
        </p:spPr>
        <p:txBody>
          <a:bodyPr>
            <a:normAutofit/>
          </a:bodyPr>
          <a:lstStyle/>
          <a:p>
            <a:r>
              <a:rPr lang="en-IN" sz="6000" b="1" i="0" dirty="0">
                <a:solidFill>
                  <a:srgbClr val="002246"/>
                </a:solidFill>
                <a:effectLst/>
                <a:highlight>
                  <a:srgbClr val="FFFFFF"/>
                </a:highlight>
                <a:latin typeface="Segoe UI Black" panose="020B0A02040204020203" pitchFamily="34" charset="0"/>
                <a:ea typeface="Segoe UI Black" panose="020B0A02040204020203" pitchFamily="34" charset="0"/>
              </a:rPr>
              <a:t>Coffee Quality  </a:t>
            </a:r>
            <a:br>
              <a:rPr lang="en-IN" sz="6000" b="0" i="0" dirty="0">
                <a:solidFill>
                  <a:srgbClr val="002246"/>
                </a:solidFill>
                <a:effectLst/>
                <a:highlight>
                  <a:srgbClr val="FFFFFF"/>
                </a:highlight>
                <a:latin typeface="Segoe UI Black" panose="020B0A02040204020203" pitchFamily="34" charset="0"/>
                <a:ea typeface="Segoe UI Black" panose="020B0A02040204020203" pitchFamily="34" charset="0"/>
              </a:rPr>
            </a:br>
            <a:endParaRPr lang="en-US" sz="6000" dirty="0">
              <a:latin typeface="Segoe UI Black" panose="020B0A02040204020203" pitchFamily="34" charset="0"/>
              <a:ea typeface="Segoe UI Black" panose="020B0A02040204020203" pitchFamily="34" charset="0"/>
            </a:endParaRP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0" y="3974841"/>
            <a:ext cx="12073811" cy="2090057"/>
          </a:xfrm>
        </p:spPr>
        <p:txBody>
          <a:bodyPr>
            <a:normAutofit fontScale="62500" lnSpcReduction="20000"/>
          </a:bodyPr>
          <a:lstStyle/>
          <a:p>
            <a:pPr algn="l"/>
            <a:r>
              <a:rPr lang="en-US" sz="2400" b="0" i="0" dirty="0">
                <a:solidFill>
                  <a:srgbClr val="002246"/>
                </a:solidFill>
                <a:effectLst/>
                <a:highlight>
                  <a:srgbClr val="FFFFFF"/>
                </a:highlight>
                <a:latin typeface="Segoe UI Variable Text Semibold" pitchFamily="2" charset="0"/>
              </a:rPr>
              <a:t>The Coffee Quality Institute (CQI) is a non-profit organization that works to improve the quality and value of coffee worldwide. It was founded in 1996 and has its headquarters in California, USA</a:t>
            </a:r>
            <a:r>
              <a:rPr lang="en-US" sz="2000" b="0" i="0" dirty="0">
                <a:solidFill>
                  <a:srgbClr val="002246"/>
                </a:solidFill>
                <a:effectLst/>
                <a:highlight>
                  <a:srgbClr val="FFFFFF"/>
                </a:highlight>
                <a:latin typeface="Segoe UI Variable Text Semibold" pitchFamily="2" charset="0"/>
              </a:rPr>
              <a:t>.</a:t>
            </a:r>
            <a:br>
              <a:rPr lang="en-US" sz="2000" b="0" i="0" dirty="0">
                <a:solidFill>
                  <a:srgbClr val="002246"/>
                </a:solidFill>
                <a:effectLst/>
                <a:highlight>
                  <a:srgbClr val="FFFFFF"/>
                </a:highlight>
                <a:latin typeface="Segoe UI Variable Text Semibold" pitchFamily="2" charset="0"/>
              </a:rPr>
            </a:br>
            <a:endParaRPr lang="en-US" sz="2000" b="0" i="0" dirty="0">
              <a:solidFill>
                <a:srgbClr val="002246"/>
              </a:solidFill>
              <a:effectLst/>
              <a:highlight>
                <a:srgbClr val="FFFFFF"/>
              </a:highlight>
              <a:latin typeface="Segoe UI Variable Text Semibold" pitchFamily="2" charset="0"/>
            </a:endParaRPr>
          </a:p>
          <a:p>
            <a:pPr algn="l" rtl="0">
              <a:spcBef>
                <a:spcPts val="0"/>
              </a:spcBef>
              <a:spcAft>
                <a:spcPts val="0"/>
              </a:spcAft>
            </a:pPr>
            <a:br>
              <a:rPr lang="en-US" sz="2000" b="0" i="0" dirty="0">
                <a:solidFill>
                  <a:srgbClr val="002246"/>
                </a:solidFill>
                <a:effectLst/>
                <a:highlight>
                  <a:srgbClr val="FFFFFF"/>
                </a:highlight>
                <a:latin typeface="Segoe UI Variable Text Semibold" pitchFamily="2" charset="0"/>
              </a:rPr>
            </a:br>
            <a:endParaRPr lang="en-US" sz="2600" b="0" i="0" dirty="0">
              <a:solidFill>
                <a:srgbClr val="002246"/>
              </a:solidFill>
              <a:effectLst/>
              <a:highlight>
                <a:srgbClr val="FFFFFF"/>
              </a:highlight>
              <a:latin typeface="Segoe UI Variable Text Semibold" pitchFamily="2" charset="0"/>
            </a:endParaRPr>
          </a:p>
          <a:p>
            <a:pPr algn="l" rtl="0">
              <a:spcBef>
                <a:spcPts val="0"/>
              </a:spcBef>
              <a:spcAft>
                <a:spcPts val="0"/>
              </a:spcAft>
            </a:pPr>
            <a:r>
              <a:rPr lang="en-US" sz="2600" b="0" i="0" dirty="0">
                <a:solidFill>
                  <a:srgbClr val="002246"/>
                </a:solidFill>
                <a:effectLst/>
                <a:highlight>
                  <a:srgbClr val="FFFFFF"/>
                </a:highlight>
                <a:latin typeface="Segoe UI Variable Text Semibold" pitchFamily="2" charset="0"/>
              </a:rPr>
              <a:t>CQI's mission is to promote coffee quality through a range of activities that include research, training, and certification programs. The organization works with coffee growers, processors, roasters, and other stakeholders to improve coffee quality standards, promote sustainability, and support the development of the specialty coffee industry.</a:t>
            </a:r>
          </a:p>
        </p:txBody>
      </p:sp>
    </p:spTree>
    <p:extLst>
      <p:ext uri="{BB962C8B-B14F-4D97-AF65-F5344CB8AC3E}">
        <p14:creationId xmlns:p14="http://schemas.microsoft.com/office/powerpoint/2010/main" val="633738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cup, coffee, food, beverage&#10;&#10;Description automatically generated">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5280" y="10"/>
            <a:ext cx="12191980"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5300" y="681135"/>
            <a:ext cx="11854368" cy="1726163"/>
          </a:xfrm>
        </p:spPr>
        <p:txBody>
          <a:bodyPr>
            <a:normAutofit/>
          </a:bodyPr>
          <a:lstStyle/>
          <a:p>
            <a:r>
              <a:rPr lang="en-US" sz="2400" b="1" dirty="0">
                <a:solidFill>
                  <a:schemeClr val="tx1"/>
                </a:solidFill>
                <a:latin typeface="Segoe UI Variable Display Semib" pitchFamily="2" charset="0"/>
              </a:rPr>
              <a:t>Objective:</a:t>
            </a:r>
            <a:r>
              <a:rPr lang="en-US" sz="2400" dirty="0">
                <a:solidFill>
                  <a:schemeClr val="tx1"/>
                </a:solidFill>
                <a:latin typeface="Segoe UI Variable Display Semib" pitchFamily="2" charset="0"/>
              </a:rPr>
              <a:t> </a:t>
            </a:r>
            <a:r>
              <a:rPr lang="en-US" sz="2000" dirty="0">
                <a:solidFill>
                  <a:schemeClr val="tx1"/>
                </a:solidFill>
                <a:latin typeface="Segoe UI Variable Display Semib" pitchFamily="2" charset="0"/>
              </a:rPr>
              <a:t>To evaluate the quality of different coffee samples based on various sensory attributes and provide insights into factors contributing to overall coffee quality.</a:t>
            </a:r>
            <a:br>
              <a:rPr lang="en-US" sz="2000" dirty="0">
                <a:solidFill>
                  <a:schemeClr val="tx1"/>
                </a:solidFill>
                <a:latin typeface="Segoe UI Variable Display Semib" pitchFamily="2" charset="0"/>
              </a:rPr>
            </a:br>
            <a:br>
              <a:rPr lang="en-US" sz="2000" dirty="0">
                <a:solidFill>
                  <a:schemeClr val="tx1"/>
                </a:solidFill>
                <a:latin typeface="Segoe UI Variable Display Semib" pitchFamily="2" charset="0"/>
              </a:rPr>
            </a:br>
            <a:endParaRPr lang="en-US" sz="2000" dirty="0">
              <a:solidFill>
                <a:schemeClr val="tx1"/>
              </a:solidFill>
              <a:latin typeface="Segoe UI Variable Display Semib" pitchFamily="2" charset="0"/>
            </a:endParaRPr>
          </a:p>
        </p:txBody>
      </p:sp>
      <p:sp>
        <p:nvSpPr>
          <p:cNvPr id="8" name="Rectangle 4">
            <a:extLst>
              <a:ext uri="{FF2B5EF4-FFF2-40B4-BE49-F238E27FC236}">
                <a16:creationId xmlns:a16="http://schemas.microsoft.com/office/drawing/2014/main" id="{6BA5212C-3FCE-7873-8560-0689CCB61700}"/>
              </a:ext>
            </a:extLst>
          </p:cNvPr>
          <p:cNvSpPr>
            <a:spLocks noGrp="1" noChangeArrowheads="1"/>
          </p:cNvSpPr>
          <p:nvPr>
            <p:ph type="subTitle" idx="1"/>
          </p:nvPr>
        </p:nvSpPr>
        <p:spPr bwMode="auto">
          <a:xfrm>
            <a:off x="145721" y="3211346"/>
            <a:ext cx="11974744"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IN" sz="2400" dirty="0">
                <a:latin typeface="Segoe UI Variable Display Semib" pitchFamily="2" charset="0"/>
              </a:rPr>
              <a:t>Explore key research questions</a:t>
            </a:r>
          </a:p>
          <a:p>
            <a:pPr marL="0" marR="0" lvl="0" indent="0" algn="l" defTabSz="914400" rtl="0" eaLnBrk="0" fontAlgn="base" latinLnBrk="0" hangingPunct="0">
              <a:lnSpc>
                <a:spcPct val="100000"/>
              </a:lnSpc>
              <a:spcBef>
                <a:spcPct val="0"/>
              </a:spcBef>
              <a:spcAft>
                <a:spcPct val="0"/>
              </a:spcAft>
              <a:buClrTx/>
              <a:buSzTx/>
              <a:buFontTx/>
              <a:buNone/>
              <a:tabLst/>
            </a:pPr>
            <a:endParaRPr lang="en-IN" sz="2800" dirty="0">
              <a:latin typeface="Segoe UI Variable Display Semib"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IN" altLang="en-US" sz="2000" b="0" i="0" u="none" strike="noStrike" cap="none" normalizeH="0" baseline="0" dirty="0">
                <a:ln>
                  <a:noFill/>
                </a:ln>
                <a:solidFill>
                  <a:schemeClr val="tx1"/>
                </a:solidFill>
                <a:effectLst/>
                <a:latin typeface="Segoe UI Variable Display Semib" pitchFamily="2" charset="0"/>
              </a:rPr>
              <a:t>1. </a:t>
            </a:r>
            <a:r>
              <a:rPr kumimoji="0" lang="en-US" altLang="en-US" sz="2000" b="0" i="0" u="none" strike="noStrike" cap="none" normalizeH="0" baseline="0" dirty="0">
                <a:ln>
                  <a:noFill/>
                </a:ln>
                <a:solidFill>
                  <a:schemeClr val="tx1"/>
                </a:solidFill>
                <a:effectLst/>
                <a:latin typeface="Segoe UI Variable Display Semib" pitchFamily="2" charset="0"/>
              </a:rPr>
              <a:t>Determinants of coffee quality through sensory attributes.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chemeClr val="tx1"/>
                </a:solidFill>
                <a:effectLst/>
                <a:latin typeface="Segoe UI Variable Display Semib" pitchFamily="2" charset="0"/>
              </a:rPr>
              <a:t> Correlation between processing methods, Country of origin regions.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chemeClr val="tx1"/>
                </a:solidFill>
                <a:effectLst/>
                <a:latin typeface="Segoe UI Variable Display Semib" pitchFamily="2" charset="0"/>
              </a:rPr>
              <a:t> Trends in defect occurrences and their impact on </a:t>
            </a:r>
            <a:r>
              <a:rPr kumimoji="0" lang="en-US" altLang="en-US" sz="2000" b="0" i="0" u="none" strike="noStrike" cap="none" normalizeH="0" baseline="0">
                <a:ln>
                  <a:noFill/>
                </a:ln>
                <a:solidFill>
                  <a:schemeClr val="tx1"/>
                </a:solidFill>
                <a:effectLst/>
                <a:latin typeface="Segoe UI Variable Display Semib" pitchFamily="2" charset="0"/>
              </a:rPr>
              <a:t>coffee quality.</a:t>
            </a:r>
            <a:endParaRPr kumimoji="0" lang="en-US" altLang="en-US" sz="2000" b="0" i="0" u="none" strike="noStrike" cap="none" normalizeH="0" baseline="0" dirty="0">
              <a:ln>
                <a:noFill/>
              </a:ln>
              <a:solidFill>
                <a:schemeClr val="tx1"/>
              </a:solidFill>
              <a:effectLst/>
              <a:latin typeface="Segoe UI Variable Display Semib" pitchFamily="2"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chemeClr val="tx1"/>
                </a:solidFill>
                <a:effectLst/>
                <a:latin typeface="Segoe UI Variable Display Semib" pitchFamily="2" charset="0"/>
              </a:rPr>
              <a:t> Interaction of variables influencing Total Cup Points.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9824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cup, coffee, food, beverage&#10;&#10;Description automatically generated">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9341"/>
            <a:ext cx="12191980"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86613" y="671804"/>
            <a:ext cx="10554760" cy="7520472"/>
          </a:xfrm>
        </p:spPr>
        <p:txBody>
          <a:bodyPr>
            <a:normAutofit fontScale="90000"/>
          </a:bodyPr>
          <a:lstStyle/>
          <a:p>
            <a:pPr algn="l">
              <a:spcBef>
                <a:spcPts val="0"/>
              </a:spcBef>
              <a:spcAft>
                <a:spcPts val="0"/>
              </a:spcAft>
            </a:pPr>
            <a:r>
              <a:rPr lang="en-US" sz="2700" b="1" dirty="0">
                <a:solidFill>
                  <a:schemeClr val="tx1"/>
                </a:solidFill>
                <a:effectLst/>
                <a:latin typeface="Segoe UI Variable Display Semib" pitchFamily="2" charset="0"/>
              </a:rPr>
              <a:t>Dataset Overview:</a:t>
            </a:r>
            <a:br>
              <a:rPr lang="en-US" sz="2800" b="1" dirty="0">
                <a:effectLst/>
              </a:rPr>
            </a:br>
            <a:br>
              <a:rPr lang="en-US" sz="2800" dirty="0">
                <a:effectLst/>
              </a:rPr>
            </a:br>
            <a:r>
              <a:rPr lang="en-US" sz="2000" dirty="0">
                <a:solidFill>
                  <a:schemeClr val="tx1"/>
                </a:solidFill>
                <a:effectLst/>
                <a:latin typeface="Segoe UI Variable Display Semib" pitchFamily="2" charset="0"/>
              </a:rPr>
              <a:t>The data includes a range of information on coffee production, processing, and sensory evaluation. It also contains data on coffee genetics, soil types, and other factors that can affect coffee quality.</a:t>
            </a:r>
            <a:br>
              <a:rPr lang="en-US" sz="2000" dirty="0">
                <a:solidFill>
                  <a:schemeClr val="tx1"/>
                </a:solidFill>
                <a:effectLst/>
                <a:latin typeface="Segoe UI Variable Display Semib" pitchFamily="2" charset="0"/>
              </a:rPr>
            </a:br>
            <a:r>
              <a:rPr lang="en-US" sz="2000" dirty="0">
                <a:solidFill>
                  <a:schemeClr val="tx1"/>
                </a:solidFill>
                <a:effectLst/>
                <a:latin typeface="Segoe UI Variable Display Semib" pitchFamily="2" charset="0"/>
              </a:rPr>
              <a:t>Sensory evaluations.</a:t>
            </a:r>
            <a:br>
              <a:rPr lang="en-US" sz="2000" dirty="0">
                <a:solidFill>
                  <a:schemeClr val="tx1"/>
                </a:solidFill>
                <a:effectLst/>
                <a:latin typeface="Segoe UI Variable Display Semib" pitchFamily="2" charset="0"/>
              </a:rPr>
            </a:br>
            <a:br>
              <a:rPr lang="en-US" sz="2000" dirty="0">
                <a:solidFill>
                  <a:schemeClr val="tx1"/>
                </a:solidFill>
                <a:effectLst/>
                <a:latin typeface="Segoe UI Variable Display Semib" pitchFamily="2" charset="0"/>
              </a:rPr>
            </a:br>
            <a:r>
              <a:rPr lang="en-US" sz="2000" dirty="0">
                <a:solidFill>
                  <a:schemeClr val="tx1"/>
                </a:solidFill>
                <a:effectLst/>
                <a:latin typeface="Segoe UI Variable Display Semib" pitchFamily="2" charset="0"/>
              </a:rPr>
              <a:t>Aroma: Refers to the scent or fragrance of the coffee.</a:t>
            </a:r>
            <a:br>
              <a:rPr lang="en-US" sz="2000" dirty="0">
                <a:solidFill>
                  <a:schemeClr val="tx1"/>
                </a:solidFill>
                <a:effectLst/>
                <a:latin typeface="Segoe UI Variable Display Semib" pitchFamily="2" charset="0"/>
              </a:rPr>
            </a:br>
            <a:br>
              <a:rPr lang="en-US" sz="2000" dirty="0">
                <a:solidFill>
                  <a:schemeClr val="tx1"/>
                </a:solidFill>
                <a:effectLst/>
                <a:latin typeface="Segoe UI Variable Display Semib" pitchFamily="2" charset="0"/>
              </a:rPr>
            </a:br>
            <a:r>
              <a:rPr lang="en-US" sz="2000" dirty="0">
                <a:solidFill>
                  <a:schemeClr val="tx1"/>
                </a:solidFill>
                <a:effectLst/>
                <a:latin typeface="Segoe UI Variable Display Semib" pitchFamily="2" charset="0"/>
              </a:rPr>
              <a:t>Flavor: The flavor of coffee is evaluated based on the taste, including any sweetness, bitterness, acidity, and other flavor notes.</a:t>
            </a:r>
            <a:br>
              <a:rPr lang="en-US" sz="2000" dirty="0">
                <a:solidFill>
                  <a:schemeClr val="tx1"/>
                </a:solidFill>
                <a:effectLst/>
                <a:latin typeface="Segoe UI Variable Display Semib" pitchFamily="2" charset="0"/>
              </a:rPr>
            </a:br>
            <a:br>
              <a:rPr lang="en-US" sz="2000" dirty="0">
                <a:solidFill>
                  <a:schemeClr val="tx1"/>
                </a:solidFill>
                <a:effectLst/>
                <a:latin typeface="Segoe UI Variable Display Semib" pitchFamily="2" charset="0"/>
              </a:rPr>
            </a:br>
            <a:r>
              <a:rPr lang="en-US" sz="2000" dirty="0">
                <a:solidFill>
                  <a:schemeClr val="tx1"/>
                </a:solidFill>
                <a:effectLst/>
                <a:latin typeface="Segoe UI Variable Display Semib" pitchFamily="2" charset="0"/>
              </a:rPr>
              <a:t>Balance: Balance refers to how well the different flavor components of the coffee work together.</a:t>
            </a:r>
            <a:br>
              <a:rPr lang="en-US" sz="2000" dirty="0">
                <a:solidFill>
                  <a:schemeClr val="tx1"/>
                </a:solidFill>
                <a:effectLst/>
                <a:latin typeface="Segoe UI Variable Display Semib" pitchFamily="2" charset="0"/>
              </a:rPr>
            </a:br>
            <a:br>
              <a:rPr lang="en-US" sz="2000" dirty="0">
                <a:solidFill>
                  <a:schemeClr val="tx1"/>
                </a:solidFill>
                <a:effectLst/>
                <a:latin typeface="Segoe UI Variable Display Semib" pitchFamily="2" charset="0"/>
              </a:rPr>
            </a:br>
            <a:r>
              <a:rPr lang="en-US" sz="2000" dirty="0">
                <a:solidFill>
                  <a:schemeClr val="tx1"/>
                </a:solidFill>
                <a:effectLst/>
                <a:latin typeface="Segoe UI Variable Display Semib" pitchFamily="2" charset="0"/>
              </a:rPr>
              <a:t>Uniformity: Uniformity refers to the consistency of the coffee from cup to cup.</a:t>
            </a:r>
            <a:br>
              <a:rPr lang="en-US" sz="2000" dirty="0">
                <a:solidFill>
                  <a:schemeClr val="tx1"/>
                </a:solidFill>
                <a:effectLst/>
                <a:latin typeface="Segoe UI Variable Display Semib" pitchFamily="2" charset="0"/>
              </a:rPr>
            </a:br>
            <a:br>
              <a:rPr lang="en-US" sz="2000" dirty="0">
                <a:solidFill>
                  <a:schemeClr val="tx1"/>
                </a:solidFill>
                <a:effectLst/>
                <a:latin typeface="Segoe UI Variable Display Semib" pitchFamily="2" charset="0"/>
              </a:rPr>
            </a:br>
            <a:r>
              <a:rPr lang="en-US" sz="2000" dirty="0">
                <a:solidFill>
                  <a:schemeClr val="tx1"/>
                </a:solidFill>
                <a:effectLst/>
                <a:latin typeface="Segoe UI Variable Display Semib" pitchFamily="2" charset="0"/>
              </a:rPr>
              <a:t>Clean Cup: A clean cup refers to a coffee that is free of any off-flavors or defects.</a:t>
            </a:r>
            <a:br>
              <a:rPr lang="en-US" sz="2000" dirty="0">
                <a:solidFill>
                  <a:schemeClr val="tx1"/>
                </a:solidFill>
                <a:effectLst/>
                <a:latin typeface="Segoe UI Variable Display Semib" pitchFamily="2" charset="0"/>
              </a:rPr>
            </a:br>
            <a:br>
              <a:rPr lang="en-US" sz="2000" dirty="0">
                <a:solidFill>
                  <a:schemeClr val="tx1"/>
                </a:solidFill>
                <a:effectLst/>
                <a:latin typeface="Segoe UI Variable Display Semib" pitchFamily="2" charset="0"/>
              </a:rPr>
            </a:br>
            <a:r>
              <a:rPr lang="en-US" sz="2000" dirty="0">
                <a:solidFill>
                  <a:schemeClr val="tx1"/>
                </a:solidFill>
                <a:effectLst/>
                <a:latin typeface="Segoe UI Variable Display Semib" pitchFamily="2" charset="0"/>
              </a:rPr>
              <a:t>Sweetness: It can be described as caramel-like, fruity, or floral, and is a desirable quality in coffee.</a:t>
            </a:r>
            <a:br>
              <a:rPr lang="en-US" sz="2000" dirty="0">
                <a:solidFill>
                  <a:schemeClr val="tx1"/>
                </a:solidFill>
                <a:effectLst/>
                <a:latin typeface="Segoe UI Variable Display Semib" pitchFamily="2" charset="0"/>
              </a:rPr>
            </a:br>
            <a:br>
              <a:rPr lang="en-US" sz="2000" dirty="0">
                <a:solidFill>
                  <a:schemeClr val="tx1"/>
                </a:solidFill>
                <a:effectLst/>
                <a:latin typeface="Segoe UI Variable Display Semib" pitchFamily="2" charset="0"/>
              </a:rPr>
            </a:br>
            <a:r>
              <a:rPr lang="en-US" sz="2200" dirty="0">
                <a:solidFill>
                  <a:schemeClr val="tx1"/>
                </a:solidFill>
                <a:effectLst/>
                <a:latin typeface="Segoe UI Variable Display Semib" pitchFamily="2" charset="0"/>
              </a:rPr>
              <a:t>Aftertaste: Refers to the lingering taste that remains in the mouth after swallowing the coffee.</a:t>
            </a:r>
            <a:br>
              <a:rPr lang="en-US" sz="2200" dirty="0">
                <a:solidFill>
                  <a:schemeClr val="tx1"/>
                </a:solidFill>
                <a:effectLst/>
                <a:latin typeface="Segoe UI Variable Display Semib" pitchFamily="2" charset="0"/>
              </a:rPr>
            </a:br>
            <a:br>
              <a:rPr lang="en-US" sz="2200" dirty="0">
                <a:solidFill>
                  <a:schemeClr val="tx1"/>
                </a:solidFill>
                <a:effectLst/>
                <a:latin typeface="Segoe UI Variable Display Semib" pitchFamily="2" charset="0"/>
              </a:rPr>
            </a:br>
            <a:r>
              <a:rPr lang="en-US" sz="2200" dirty="0">
                <a:solidFill>
                  <a:schemeClr val="tx1"/>
                </a:solidFill>
                <a:effectLst/>
                <a:latin typeface="Segoe UI Variable Display Semib" pitchFamily="2" charset="0"/>
              </a:rPr>
              <a:t>Acidity: Acidity in coffee refers to the brightness or liveliness of the taste.</a:t>
            </a:r>
            <a:br>
              <a:rPr lang="en-US" sz="2200" dirty="0">
                <a:solidFill>
                  <a:schemeClr val="tx1"/>
                </a:solidFill>
                <a:effectLst/>
                <a:latin typeface="Segoe UI Variable Display Semib" pitchFamily="2" charset="0"/>
              </a:rPr>
            </a:br>
            <a:br>
              <a:rPr lang="en-US" sz="2200" dirty="0">
                <a:solidFill>
                  <a:schemeClr val="tx1"/>
                </a:solidFill>
                <a:effectLst/>
                <a:latin typeface="Segoe UI Variable Display Semib" pitchFamily="2" charset="0"/>
              </a:rPr>
            </a:br>
            <a:r>
              <a:rPr lang="en-US" sz="2200" dirty="0">
                <a:solidFill>
                  <a:schemeClr val="tx1"/>
                </a:solidFill>
                <a:effectLst/>
                <a:latin typeface="Segoe UI Variable Display Semib" pitchFamily="2" charset="0"/>
              </a:rPr>
              <a:t>Body: The body of coffee refers to the thickness or viscosity of the coffee in the mouth.</a:t>
            </a:r>
            <a:br>
              <a:rPr lang="en-US" sz="800" dirty="0">
                <a:solidFill>
                  <a:srgbClr val="002246"/>
                </a:solidFill>
                <a:effectLst/>
                <a:latin typeface="SofiaPro"/>
              </a:rPr>
            </a:br>
            <a:br>
              <a:rPr lang="en-US" sz="800" dirty="0"/>
            </a:br>
            <a:br>
              <a:rPr lang="en-US" sz="2000" dirty="0">
                <a:solidFill>
                  <a:schemeClr val="tx1"/>
                </a:solidFill>
                <a:effectLst/>
                <a:latin typeface="Segoe UI Variable Display Semib" pitchFamily="2" charset="0"/>
              </a:rPr>
            </a:br>
            <a:br>
              <a:rPr lang="en-US" sz="2800" dirty="0">
                <a:effectLst/>
              </a:rPr>
            </a:br>
            <a:endParaRPr lang="en-US" sz="7200" dirty="0"/>
          </a:p>
        </p:txBody>
      </p:sp>
    </p:spTree>
    <p:extLst>
      <p:ext uri="{BB962C8B-B14F-4D97-AF65-F5344CB8AC3E}">
        <p14:creationId xmlns:p14="http://schemas.microsoft.com/office/powerpoint/2010/main" val="3736837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cup, coffee, food, beverage&#10;&#10;Description automatically generated">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0"/>
            <a:ext cx="12191980"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5300" y="158622"/>
            <a:ext cx="2733870" cy="793101"/>
          </a:xfrm>
        </p:spPr>
        <p:txBody>
          <a:bodyPr>
            <a:normAutofit/>
          </a:bodyPr>
          <a:lstStyle/>
          <a:p>
            <a:r>
              <a:rPr lang="en-US" sz="2400" b="1" dirty="0">
                <a:latin typeface="Segoe UI Variable Display Semib" pitchFamily="2" charset="0"/>
              </a:rPr>
              <a:t>Conclusion:</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400309" y="1242094"/>
            <a:ext cx="11654842" cy="2018955"/>
          </a:xfrm>
        </p:spPr>
        <p:txBody>
          <a:bodyPr>
            <a:noAutofit/>
          </a:bodyPr>
          <a:lstStyle/>
          <a:p>
            <a:pPr algn="l"/>
            <a:r>
              <a:rPr lang="en-US" sz="2000" dirty="0">
                <a:latin typeface="Segoe UI Variable Display Semib" pitchFamily="2" charset="0"/>
              </a:rPr>
              <a:t>The analysis of coffee quality using the provided attributes reveals critical insights into what makes a coffee sample stand out. Key attributes such as Aroma, Flavor, and Clean Cup significantly influence the overall quality. This information can guide coffee producers in improving their products and focusing on areas that contribute most to consumer satisfaction.</a:t>
            </a:r>
          </a:p>
        </p:txBody>
      </p:sp>
    </p:spTree>
    <p:extLst>
      <p:ext uri="{BB962C8B-B14F-4D97-AF65-F5344CB8AC3E}">
        <p14:creationId xmlns:p14="http://schemas.microsoft.com/office/powerpoint/2010/main" val="2240923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cup, coffee, food, beverage&#10;&#10;Description automatically generated">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5280" y="10"/>
            <a:ext cx="12191980"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5299" y="158622"/>
            <a:ext cx="11312734" cy="3666929"/>
          </a:xfrm>
        </p:spPr>
        <p:txBody>
          <a:bodyPr>
            <a:normAutofit/>
          </a:bodyPr>
          <a:lstStyle/>
          <a:p>
            <a:r>
              <a:rPr lang="en-US" sz="6000" b="1" dirty="0">
                <a:latin typeface="Segoe UI Variable Display Semib" pitchFamily="2" charset="0"/>
              </a:rPr>
              <a:t>Thank you..</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11803224" y="6652727"/>
            <a:ext cx="383475" cy="46651"/>
          </a:xfrm>
        </p:spPr>
        <p:txBody>
          <a:bodyPr>
            <a:noAutofit/>
          </a:bodyPr>
          <a:lstStyle/>
          <a:p>
            <a:pPr algn="l"/>
            <a:endParaRPr lang="en-US" sz="2000" dirty="0">
              <a:latin typeface="Segoe UI Variable Display Semib" pitchFamily="2" charset="0"/>
            </a:endParaRPr>
          </a:p>
        </p:txBody>
      </p:sp>
    </p:spTree>
    <p:extLst>
      <p:ext uri="{BB962C8B-B14F-4D97-AF65-F5344CB8AC3E}">
        <p14:creationId xmlns:p14="http://schemas.microsoft.com/office/powerpoint/2010/main" val="20787366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docProps/app.xml><?xml version="1.0" encoding="utf-8"?>
<Properties xmlns="http://schemas.openxmlformats.org/officeDocument/2006/extended-properties" xmlns:vt="http://schemas.openxmlformats.org/officeDocument/2006/docPropsVTypes">
  <Template>{16EBC449-B41C-4879-82B7-FB7CEF7C8C69}tf12214701_win32</Template>
  <TotalTime>172</TotalTime>
  <Words>465</Words>
  <Application>Microsoft Office PowerPoint</Application>
  <PresentationFormat>Widescreen</PresentationFormat>
  <Paragraphs>15</Paragraphs>
  <Slides>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Arial</vt:lpstr>
      <vt:lpstr>Goudy Old Style</vt:lpstr>
      <vt:lpstr>Segoe UI Black</vt:lpstr>
      <vt:lpstr>Segoe UI Variable Display Semib</vt:lpstr>
      <vt:lpstr>Segoe UI Variable Text Semibold</vt:lpstr>
      <vt:lpstr>SofiaPro</vt:lpstr>
      <vt:lpstr>Wingdings 2</vt:lpstr>
      <vt:lpstr>SlateVTI</vt:lpstr>
      <vt:lpstr>Coffee Quality   </vt:lpstr>
      <vt:lpstr>Objective: To evaluate the quality of different coffee samples based on various sensory attributes and provide insights into factors contributing to overall coffee quality.  </vt:lpstr>
      <vt:lpstr>Dataset Overview:  The data includes a range of information on coffee production, processing, and sensory evaluation. It also contains data on coffee genetics, soil types, and other factors that can affect coffee quality. Sensory evaluations.  Aroma: Refers to the scent or fragrance of the coffee.  Flavor: The flavor of coffee is evaluated based on the taste, including any sweetness, bitterness, acidity, and other flavor notes.  Balance: Balance refers to how well the different flavor components of the coffee work together.  Uniformity: Uniformity refers to the consistency of the coffee from cup to cup.  Clean Cup: A clean cup refers to a coffee that is free of any off-flavors or defects.  Sweetness: It can be described as caramel-like, fruity, or floral, and is a desirable quality in coffee.  Aftertaste: Refers to the lingering taste that remains in the mouth after swallowing the coffee.  Acidity: Acidity in coffee refers to the brightness or liveliness of the taste.  Body: The body of coffee refers to the thickness or viscosity of the coffee in the mouth.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Gaurav Patel</dc:creator>
  <cp:lastModifiedBy>Gaurav Patel</cp:lastModifiedBy>
  <cp:revision>1</cp:revision>
  <dcterms:created xsi:type="dcterms:W3CDTF">2024-08-17T14:02:31Z</dcterms:created>
  <dcterms:modified xsi:type="dcterms:W3CDTF">2024-08-18T05:21:42Z</dcterms:modified>
</cp:coreProperties>
</file>