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7a96b78db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7a96b78db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7a96b78db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7a96b78d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7a96b78db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7a96b78db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7a96b78db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7a96b78db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7a96b78db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f7a96b78d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7a96b78db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7a96b78db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7a96b78d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7a96b78d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7a96b78db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7a96b78db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7a96b78db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7a96b78db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7a96b78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7a96b78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7a96b78db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7a96b78db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a96b78db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7a96b78d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7a96b78d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7a96b78d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a96b78db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7a96b78db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7a96b78db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7a96b78db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7a96b78d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7a96b78d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7a96b78d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7a96b78d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/>
              <a:t>Laptop Price Prediction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57526"/>
            <a:ext cx="60816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ML Case Study, Insights and Recommendations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Case Study, Insights and Recommendations</a:t>
            </a:r>
            <a:endParaRPr sz="633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2207425" y="450050"/>
            <a:ext cx="6311700" cy="12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brand impacts the price point of the device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subTitle"/>
          </p:nvPr>
        </p:nvSpPr>
        <p:spPr>
          <a:xfrm>
            <a:off x="333900" y="900150"/>
            <a:ext cx="84762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 Nvidia is a moderately dominant brand, it commands a higher price point perhaps on account of better quality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Intel and Nvidia are more dominant in the market and higher priced compared to AMD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signifies that GPU brand does influence the price of the laptop.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5" y="1956150"/>
            <a:ext cx="3948100" cy="2672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00" y="1956150"/>
            <a:ext cx="3811025" cy="27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ctrTitle"/>
          </p:nvPr>
        </p:nvSpPr>
        <p:spPr>
          <a:xfrm>
            <a:off x="1778800" y="375050"/>
            <a:ext cx="81651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 (OS) impacts the price point of the device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subTitle"/>
          </p:nvPr>
        </p:nvSpPr>
        <p:spPr>
          <a:xfrm>
            <a:off x="668100" y="1060775"/>
            <a:ext cx="84759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macOS is the highest priced Operating System in the market, followed by Windows. Other OS are not that dominant in the market or as highly priced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 is influenced by Operating System – a more premium OS will command a higher price.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0" y="1896675"/>
            <a:ext cx="4074776" cy="29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450" y="1793675"/>
            <a:ext cx="3809875" cy="316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ctrTitle"/>
          </p:nvPr>
        </p:nvSpPr>
        <p:spPr>
          <a:xfrm>
            <a:off x="589350" y="407200"/>
            <a:ext cx="9018300" cy="16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 and SSD are the most positively correlated features with Price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425075" y="1253725"/>
            <a:ext cx="83796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heatmap shows that RAM and SSD have an above average correlation with Price of the laptop. This means that higher the RAM / SSD, the higher the price of the laptop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Conversely, existence of an HDD in the laptop has the potential to bring down its price – which aligns with the fact that HDDs are getting outdated these days</a:t>
            </a:r>
            <a:endParaRPr sz="11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PPI also has a moderate impact on the price point of the laptop</a:t>
            </a:r>
            <a:endParaRPr sz="11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Char char="●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Existence of IPS and Touchscreen are also positively correlated with the price of the laptop, however to a much lesser degree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Laptop Price Prediction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ML Case Study, Insights and Recommendations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500" y="448200"/>
            <a:ext cx="6697276" cy="42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ctrTitle"/>
          </p:nvPr>
        </p:nvSpPr>
        <p:spPr>
          <a:xfrm>
            <a:off x="546500" y="492925"/>
            <a:ext cx="8133000" cy="19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Model: Random Forest Regressor (R2 Score: 0.88)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482200" y="1296575"/>
            <a:ext cx="81972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trained and tested the dataset on 5 different models namely: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Linear Lasso Regression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K-Nearest Neighbors (KNN) Regression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Support Vector Machine Regression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Regressor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50"/>
              <a:buFont typeface="Arial"/>
              <a:buAutoNum type="arabicPeriod"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Regressor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 of these, the best fit model was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Random Forest Regressor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R^2 Score of 88% and RMSE of 0.20</a:t>
            </a:r>
            <a:endParaRPr b="1"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decided to go ahead with this model since it is </a:t>
            </a:r>
            <a:r>
              <a:rPr b="1"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neither underfit nor overfitting the data and the predictions are largely accurate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across all the tested cases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Laptop Price Prediction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ML Case Study, Insights and Recommendations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700" y="491700"/>
            <a:ext cx="5561399" cy="31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/>
        </p:nvSpPr>
        <p:spPr>
          <a:xfrm>
            <a:off x="3203975" y="3935750"/>
            <a:ext cx="5475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1C3A61"/>
                </a:solidFill>
              </a:rPr>
              <a:t>Illustrative Working of Random Forest Regression Models</a:t>
            </a:r>
            <a:endParaRPr b="1" sz="1050">
              <a:solidFill>
                <a:srgbClr val="1C3A6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ctrTitle"/>
          </p:nvPr>
        </p:nvSpPr>
        <p:spPr>
          <a:xfrm>
            <a:off x="3268275" y="460775"/>
            <a:ext cx="4648200" cy="12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Residuals Analysis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>
            <a:off x="492925" y="803675"/>
            <a:ext cx="80583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Residuals Plot for RF Regressor Model depicts the following: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Training Data R2 Score is 95%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 Data R2 Score is 88%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shows us that the model is neither overfitting nor underfitting – rather it is the best fit we could get.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t/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dispersion and distribution of residuals in the chart for train vs. test is also fairly well-distributed, which indicates that the model is able to generalize well for predicting prices of laptops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00" y="2285525"/>
            <a:ext cx="6643675" cy="24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ctrTitle"/>
          </p:nvPr>
        </p:nvSpPr>
        <p:spPr>
          <a:xfrm>
            <a:off x="1971675" y="750100"/>
            <a:ext cx="74736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11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Price &amp; Demand </a:t>
            </a:r>
            <a:r>
              <a:rPr b="1" lang="en" sz="2022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Estimation</a:t>
            </a:r>
            <a:r>
              <a:rPr b="1" lang="en" sz="1911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 Analysis/Market Basket Analysis</a:t>
            </a:r>
            <a:endParaRPr b="1" sz="1911">
              <a:solidFill>
                <a:srgbClr val="236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360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332175" y="1553775"/>
            <a:ext cx="85296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 Estimation: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Given the existing data on general prices in the retail laptop selling market and high-level competition price data, price changes could be estimated which would help forecast future sales trends as well.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Demand Estimation:</a:t>
            </a:r>
            <a:endParaRPr b="1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the help of inventory and sales data of the store, future demand trends could be forecasted, which helps in maintaining optimal stock levels of different laptops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ctrTitle"/>
          </p:nvPr>
        </p:nvSpPr>
        <p:spPr>
          <a:xfrm>
            <a:off x="1168000" y="1822825"/>
            <a:ext cx="6836400" cy="22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You..</a:t>
            </a:r>
            <a:endParaRPr b="1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ML Case Study, Insights and Recommendations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ctrTitle"/>
          </p:nvPr>
        </p:nvSpPr>
        <p:spPr>
          <a:xfrm>
            <a:off x="1200150" y="1178725"/>
            <a:ext cx="24108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Overview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1108625" y="1307300"/>
            <a:ext cx="71532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ML Case Study, Insights and Recommendations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SmartTech Co. has partnered with our data science team to develop a robust machine learning model that predicts laptop prices accurately.</a:t>
            </a:r>
            <a:endParaRPr sz="13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As the market for laptops continues to expand with a myriad of brands and specifications, having a precise pricing model becomes crucial for both consumers and manufacturers.</a:t>
            </a:r>
            <a:endParaRPr sz="13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3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With this in mind, we have worked on a ML project to come up with a model that can accurately predict prices of laptops based on the specifications entered by the user / client.</a:t>
            </a:r>
            <a:endParaRPr sz="13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ctrTitle"/>
          </p:nvPr>
        </p:nvSpPr>
        <p:spPr>
          <a:xfrm>
            <a:off x="1039425" y="1060846"/>
            <a:ext cx="2379000" cy="15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1C3A6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100">
              <a:solidFill>
                <a:srgbClr val="1C3A6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1200150" y="1553750"/>
            <a:ext cx="7254600" cy="23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A314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Accurate Pricing:</a:t>
            </a:r>
            <a:r>
              <a:rPr lang="en" sz="130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Develop a model that can accurately predict laptop prices based on various features, helping our clients stay competitive in the market.</a:t>
            </a:r>
            <a:endParaRPr sz="130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Market Positioning:</a:t>
            </a:r>
            <a:r>
              <a:rPr lang="en" sz="130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Understand how different features contribute to pricing, enabling SmartTech Co. to strategically position its laptops in the market.</a:t>
            </a:r>
            <a:endParaRPr sz="130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Brand Influence:</a:t>
            </a:r>
            <a:r>
              <a:rPr lang="en" sz="130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Assess the impact of brand reputation on pricing, providing insights into brand perception and market demand.</a:t>
            </a:r>
            <a:endParaRPr sz="130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ctrTitle"/>
          </p:nvPr>
        </p:nvSpPr>
        <p:spPr>
          <a:xfrm>
            <a:off x="1189425" y="460775"/>
            <a:ext cx="5722200" cy="1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Insights - Summary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385775" y="1146575"/>
            <a:ext cx="81438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Brand of the Laptop:</a:t>
            </a:r>
            <a:r>
              <a:rPr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Certain brands markedly demand a premium, while several others are reasonably priced.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Type of Laptop:</a:t>
            </a:r>
            <a:r>
              <a:rPr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The type of laptop (Ultrabook, Notebook, etc) influence a difference in price – certain types influence an increase in price.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Touchscreen &amp; IPS Display: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Brands that have Touchscreens and/or IPS displays are priced at a premium and are generally lesser in supply in the market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CPU Brand (Processor):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High-end processors demand a premium while low-end processors influence a price decrement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GPU Brand: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GPU brand influences a difference in price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RAM: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The higher the RAM, the more the price point of the laptop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PPI (Pixels per Inch):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The higher the PPI, the more the price of the laptop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3140"/>
              </a:buClr>
              <a:buSzPts val="1250"/>
              <a:buFont typeface="Arial"/>
              <a:buChar char="●"/>
            </a:pPr>
            <a:r>
              <a:rPr b="1" lang="en" sz="1250">
                <a:solidFill>
                  <a:srgbClr val="236080"/>
                </a:solidFill>
                <a:latin typeface="Arial"/>
                <a:ea typeface="Arial"/>
                <a:cs typeface="Arial"/>
                <a:sym typeface="Arial"/>
              </a:rPr>
              <a:t>RAM and SSD: </a:t>
            </a:r>
            <a:r>
              <a:rPr lang="en" sz="1250">
                <a:solidFill>
                  <a:srgbClr val="2A3140"/>
                </a:solidFill>
                <a:latin typeface="Arial"/>
                <a:ea typeface="Arial"/>
                <a:cs typeface="Arial"/>
                <a:sym typeface="Arial"/>
              </a:rPr>
              <a:t>The higher the RAM and SSD, the greater the Price of the laptop</a:t>
            </a:r>
            <a:endParaRPr sz="1250">
              <a:solidFill>
                <a:srgbClr val="2A31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2057400" y="857250"/>
            <a:ext cx="68154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is positively skewed (right-skewed distribution)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857250" y="1275150"/>
            <a:ext cx="7335300" cy="325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1E0E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E1E0E0"/>
                </a:solidFill>
                <a:latin typeface="Arial"/>
                <a:ea typeface="Arial"/>
                <a:cs typeface="Arial"/>
                <a:sym typeface="Arial"/>
              </a:rPr>
              <a:t>Price of laptops is a positively skewed distribution. </a:t>
            </a:r>
            <a:endParaRPr sz="1050">
              <a:solidFill>
                <a:srgbClr val="E1E0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E0E0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E1E0E0"/>
                </a:solidFill>
                <a:latin typeface="Arial"/>
                <a:ea typeface="Arial"/>
                <a:cs typeface="Arial"/>
                <a:sym typeface="Arial"/>
              </a:rPr>
              <a:t>For predicting the price-points properly, we will be using the log transformation of the price feature, which would convert the right-skewed distribution into a distribution that is more normal / standardized for the sake of better machine-learning</a:t>
            </a:r>
            <a:endParaRPr sz="1050">
              <a:solidFill>
                <a:srgbClr val="E1E0E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00" y="2389725"/>
            <a:ext cx="4051701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68300"/>
            <a:ext cx="3948551" cy="23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ctrTitle"/>
          </p:nvPr>
        </p:nvSpPr>
        <p:spPr>
          <a:xfrm>
            <a:off x="2603850" y="846525"/>
            <a:ext cx="5998500" cy="5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Price varies as the brand of the laptop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 txBox="1"/>
          <p:nvPr>
            <p:ph idx="1" type="subTitle"/>
          </p:nvPr>
        </p:nvSpPr>
        <p:spPr>
          <a:xfrm>
            <a:off x="739375" y="985850"/>
            <a:ext cx="81867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Brands like Lenovo, Dell, HP have greater market presence, but are lower priced as they are mass / masstige brands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Brands like Razer, LG, MS, MSI, and Apple have low to moderate presence but are higher priced, on account of their premiumness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Brand therefore influences price points of laptops significantly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50" y="2035975"/>
            <a:ext cx="3643325" cy="29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675" y="2068113"/>
            <a:ext cx="4661301" cy="29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2464600" y="664375"/>
            <a:ext cx="71367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Touchscreen laptops command a higher price than non-touchscreen laptops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237600" y="1071550"/>
            <a:ext cx="8668800" cy="34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Touchscreen laptops are the least stocked laptops; however they command a premium price compared to the non-touchscreen laptops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Price is therefore influenced by whether a laptop has a touchscreen display or not – If it has, it will be higher priced than the model which does not have a touchscreen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ML Case Study, Insights and Recommendations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878" y="1843075"/>
            <a:ext cx="3769675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750" y="1843075"/>
            <a:ext cx="3769675" cy="26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ctrTitle"/>
          </p:nvPr>
        </p:nvSpPr>
        <p:spPr>
          <a:xfrm>
            <a:off x="2261000" y="257175"/>
            <a:ext cx="6619800" cy="19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higher the power of  the Processor and its brand, the greater its price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321475" y="1060825"/>
            <a:ext cx="83688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is the dominant CPU (Processor) brand in the market and it commands a premium compared to its competitor AMD. 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higher the power of the processor and if it is an Intel processor, it’s price will increase accordingly.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75" y="1714500"/>
            <a:ext cx="4125500" cy="277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100" y="1714500"/>
            <a:ext cx="3707600" cy="28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ctrTitle"/>
          </p:nvPr>
        </p:nvSpPr>
        <p:spPr>
          <a:xfrm>
            <a:off x="2357450" y="535775"/>
            <a:ext cx="5484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Directionally, higher the RAM, the higher the Price of the device.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355350" y="1082225"/>
            <a:ext cx="84333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While 8GB and 4GB RAMs dominate the market in supply, they are priced moderately and cater to the mass segments of consumers.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16GB, 24GB and 24GB RAMs command a premium, and are lesser in stock in the market as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higher the RAM, the higher the price point of the laptop.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2051175"/>
            <a:ext cx="4018375" cy="279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600" y="2051175"/>
            <a:ext cx="4147050" cy="2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