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8" r:id="rId2"/>
    <p:sldId id="329" r:id="rId3"/>
    <p:sldId id="330" r:id="rId4"/>
    <p:sldId id="332" r:id="rId5"/>
    <p:sldId id="339" r:id="rId6"/>
    <p:sldId id="333" r:id="rId7"/>
    <p:sldId id="334" r:id="rId8"/>
    <p:sldId id="335" r:id="rId9"/>
    <p:sldId id="336" r:id="rId10"/>
    <p:sldId id="337" r:id="rId11"/>
    <p:sldId id="340"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74" d="100"/>
          <a:sy n="74" d="100"/>
        </p:scale>
        <p:origin x="1260"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17031" y="914400"/>
            <a:ext cx="8077200" cy="1323439"/>
          </a:xfrm>
          <a:prstGeom prst="rect">
            <a:avLst/>
          </a:prstGeom>
          <a:noFill/>
        </p:spPr>
        <p:txBody>
          <a:bodyPr wrap="square" rtlCol="0">
            <a:spAutoFit/>
          </a:bodyPr>
          <a:lstStyle/>
          <a:p>
            <a:pPr algn="ctr"/>
            <a:r>
              <a:rPr lang="en-IN" sz="2400" b="1" dirty="0">
                <a:solidFill>
                  <a:schemeClr val="tx2"/>
                </a:solidFill>
              </a:rPr>
              <a:t>Capstone Project On</a:t>
            </a:r>
          </a:p>
          <a:p>
            <a:pPr algn="ctr"/>
            <a:r>
              <a:rPr lang="en-IN" sz="3600" b="1" dirty="0">
                <a:solidFill>
                  <a:srgbClr val="0070C0"/>
                </a:solidFill>
              </a:rPr>
              <a:t>Credit Card Default Propensity Prediction</a:t>
            </a:r>
          </a:p>
          <a:p>
            <a:pPr algn="ctr"/>
            <a:r>
              <a:rPr lang="en-US" b="1" dirty="0">
                <a:solidFill>
                  <a:srgbClr val="0070C0"/>
                </a:solidFill>
              </a:rPr>
              <a:t> Group 3 | PGP-DSE July 2019 (Pune) | 28 Nov. 2019 </a:t>
            </a:r>
            <a:endParaRPr lang="en-US" sz="3600" b="1" dirty="0">
              <a:solidFill>
                <a:srgbClr val="0070C0"/>
              </a:solidFill>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457200" y="3302709"/>
            <a:ext cx="5181600" cy="1938992"/>
          </a:xfrm>
          <a:prstGeom prst="rect">
            <a:avLst/>
          </a:prstGeom>
          <a:noFill/>
        </p:spPr>
        <p:txBody>
          <a:bodyPr wrap="square" rtlCol="0">
            <a:spAutoFit/>
          </a:bodyPr>
          <a:lstStyle/>
          <a:p>
            <a:pPr algn="just">
              <a:lnSpc>
                <a:spcPct val="150000"/>
              </a:lnSpc>
            </a:pPr>
            <a:r>
              <a:rPr lang="en-US" b="1" dirty="0">
                <a:solidFill>
                  <a:schemeClr val="tx2"/>
                </a:solidFill>
                <a:latin typeface="Times New Roman" panose="02020603050405020304" pitchFamily="18" charset="0"/>
                <a:cs typeface="Times New Roman" panose="02020603050405020304" pitchFamily="18" charset="0"/>
              </a:rPr>
              <a:t>Presented By </a:t>
            </a:r>
            <a:r>
              <a:rPr lang="en-US" sz="2000" b="1" dirty="0">
                <a:solidFill>
                  <a:schemeClr val="tx2"/>
                </a:solidFill>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dirty="0">
                <a:solidFill>
                  <a:srgbClr val="0070C0"/>
                </a:solidFill>
                <a:latin typeface="Times New Roman" panose="02020603050405020304" pitchFamily="18" charset="0"/>
                <a:cs typeface="Times New Roman" panose="02020603050405020304" pitchFamily="18" charset="0"/>
              </a:rPr>
              <a:t>Pratik </a:t>
            </a:r>
            <a:r>
              <a:rPr lang="en-IN" dirty="0" err="1">
                <a:solidFill>
                  <a:srgbClr val="0070C0"/>
                </a:solidFill>
                <a:latin typeface="Times New Roman" panose="02020603050405020304" pitchFamily="18" charset="0"/>
                <a:cs typeface="Times New Roman" panose="02020603050405020304" pitchFamily="18" charset="0"/>
              </a:rPr>
              <a:t>Nirgudkar</a:t>
            </a:r>
            <a:r>
              <a:rPr lang="en-IN" dirty="0">
                <a:solidFill>
                  <a:srgbClr val="0070C0"/>
                </a:solidFill>
                <a:latin typeface="Times New Roman" panose="02020603050405020304" pitchFamily="18" charset="0"/>
                <a:cs typeface="Times New Roman" panose="02020603050405020304" pitchFamily="18" charset="0"/>
              </a:rPr>
              <a:t>   </a:t>
            </a:r>
          </a:p>
          <a:p>
            <a:r>
              <a:rPr lang="en-IN" dirty="0">
                <a:solidFill>
                  <a:srgbClr val="0070C0"/>
                </a:solidFill>
                <a:latin typeface="Times New Roman" panose="02020603050405020304" pitchFamily="18" charset="0"/>
                <a:cs typeface="Times New Roman" panose="02020603050405020304" pitchFamily="18" charset="0"/>
              </a:rPr>
              <a:t>	Akash Patil             		</a:t>
            </a:r>
            <a:endParaRPr lang="en-US" dirty="0">
              <a:solidFill>
                <a:srgbClr val="0070C0"/>
              </a:solidFill>
              <a:latin typeface="Times New Roman" panose="02020603050405020304" pitchFamily="18" charset="0"/>
              <a:cs typeface="Times New Roman" panose="02020603050405020304" pitchFamily="18" charset="0"/>
            </a:endParaRPr>
          </a:p>
          <a:p>
            <a:r>
              <a:rPr lang="en-IN" dirty="0">
                <a:solidFill>
                  <a:srgbClr val="0070C0"/>
                </a:solidFill>
                <a:latin typeface="Times New Roman" panose="02020603050405020304" pitchFamily="18" charset="0"/>
                <a:cs typeface="Times New Roman" panose="02020603050405020304" pitchFamily="18" charset="0"/>
              </a:rPr>
              <a:t>	</a:t>
            </a:r>
            <a:r>
              <a:rPr lang="en-IN" dirty="0" err="1">
                <a:solidFill>
                  <a:srgbClr val="0070C0"/>
                </a:solidFill>
                <a:latin typeface="Times New Roman" panose="02020603050405020304" pitchFamily="18" charset="0"/>
                <a:cs typeface="Times New Roman" panose="02020603050405020304" pitchFamily="18" charset="0"/>
              </a:rPr>
              <a:t>Pranil</a:t>
            </a:r>
            <a:r>
              <a:rPr lang="en-IN" dirty="0">
                <a:solidFill>
                  <a:srgbClr val="0070C0"/>
                </a:solidFill>
                <a:latin typeface="Times New Roman" panose="02020603050405020304" pitchFamily="18" charset="0"/>
                <a:cs typeface="Times New Roman" panose="02020603050405020304" pitchFamily="18" charset="0"/>
              </a:rPr>
              <a:t> Shinde    </a:t>
            </a:r>
          </a:p>
          <a:p>
            <a:r>
              <a:rPr lang="en-IN" dirty="0">
                <a:solidFill>
                  <a:srgbClr val="0070C0"/>
                </a:solidFill>
                <a:latin typeface="Times New Roman" panose="02020603050405020304" pitchFamily="18" charset="0"/>
                <a:cs typeface="Times New Roman" panose="02020603050405020304" pitchFamily="18" charset="0"/>
              </a:rPr>
              <a:t>	</a:t>
            </a:r>
            <a:r>
              <a:rPr lang="en-IN" dirty="0" err="1">
                <a:solidFill>
                  <a:srgbClr val="0070C0"/>
                </a:solidFill>
                <a:latin typeface="Times New Roman" panose="02020603050405020304" pitchFamily="18" charset="0"/>
                <a:cs typeface="Times New Roman" panose="02020603050405020304" pitchFamily="18" charset="0"/>
              </a:rPr>
              <a:t>Shivam</a:t>
            </a:r>
            <a:r>
              <a:rPr lang="en-IN" dirty="0">
                <a:solidFill>
                  <a:srgbClr val="0070C0"/>
                </a:solidFill>
                <a:latin typeface="Times New Roman" panose="02020603050405020304" pitchFamily="18" charset="0"/>
                <a:cs typeface="Times New Roman" panose="02020603050405020304" pitchFamily="18" charset="0"/>
              </a:rPr>
              <a:t> Kulkarni   </a:t>
            </a:r>
          </a:p>
          <a:p>
            <a:r>
              <a:rPr lang="en-IN" dirty="0">
                <a:solidFill>
                  <a:srgbClr val="0070C0"/>
                </a:solidFill>
                <a:latin typeface="Times New Roman" panose="02020603050405020304" pitchFamily="18" charset="0"/>
                <a:cs typeface="Times New Roman" panose="02020603050405020304" pitchFamily="18" charset="0"/>
              </a:rPr>
              <a:t>	</a:t>
            </a:r>
            <a:r>
              <a:rPr lang="en-IN" dirty="0" err="1">
                <a:solidFill>
                  <a:srgbClr val="0070C0"/>
                </a:solidFill>
                <a:latin typeface="Times New Roman" panose="02020603050405020304" pitchFamily="18" charset="0"/>
                <a:cs typeface="Times New Roman" panose="02020603050405020304" pitchFamily="18" charset="0"/>
              </a:rPr>
              <a:t>Akshay</a:t>
            </a:r>
            <a:r>
              <a:rPr lang="en-IN" dirty="0">
                <a:solidFill>
                  <a:srgbClr val="0070C0"/>
                </a:solidFill>
                <a:latin typeface="Times New Roman" panose="02020603050405020304" pitchFamily="18" charset="0"/>
                <a:cs typeface="Times New Roman" panose="02020603050405020304" pitchFamily="18" charset="0"/>
              </a:rPr>
              <a:t> </a:t>
            </a:r>
            <a:r>
              <a:rPr lang="en-IN" dirty="0" err="1">
                <a:solidFill>
                  <a:srgbClr val="0070C0"/>
                </a:solidFill>
                <a:latin typeface="Times New Roman" panose="02020603050405020304" pitchFamily="18" charset="0"/>
                <a:cs typeface="Times New Roman" panose="02020603050405020304" pitchFamily="18" charset="0"/>
              </a:rPr>
              <a:t>Sonawane</a:t>
            </a:r>
            <a:r>
              <a:rPr lang="en-IN" dirty="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2B46C4-36E9-4ADE-BFF3-22AB8559D5B6}"/>
              </a:ext>
            </a:extLst>
          </p:cNvPr>
          <p:cNvSpPr txBox="1"/>
          <p:nvPr/>
        </p:nvSpPr>
        <p:spPr>
          <a:xfrm>
            <a:off x="5105400" y="3429000"/>
            <a:ext cx="4533900" cy="678287"/>
          </a:xfrm>
          <a:prstGeom prst="rect">
            <a:avLst/>
          </a:prstGeom>
          <a:noFill/>
        </p:spPr>
        <p:txBody>
          <a:bodyPr wrap="square" rtlCol="0">
            <a:spAutoFit/>
          </a:bodyPr>
          <a:lstStyle/>
          <a:p>
            <a:r>
              <a:rPr lang="en-US" b="1" dirty="0">
                <a:solidFill>
                  <a:schemeClr val="tx2"/>
                </a:solidFill>
                <a:latin typeface="Times New Roman" panose="02020603050405020304" pitchFamily="18" charset="0"/>
                <a:cs typeface="Times New Roman" panose="02020603050405020304" pitchFamily="18" charset="0"/>
              </a:rPr>
              <a:t>               Guided</a:t>
            </a:r>
            <a:r>
              <a:rPr lang="en-US" sz="2000" b="1" dirty="0">
                <a:solidFill>
                  <a:schemeClr val="tx2"/>
                </a:solidFill>
                <a:latin typeface="Times New Roman" panose="02020603050405020304" pitchFamily="18" charset="0"/>
                <a:cs typeface="Times New Roman" panose="02020603050405020304" pitchFamily="18" charset="0"/>
              </a:rPr>
              <a:t> </a:t>
            </a:r>
            <a:r>
              <a:rPr lang="en-US" b="1" dirty="0">
                <a:solidFill>
                  <a:schemeClr val="tx2"/>
                </a:solidFill>
                <a:latin typeface="Times New Roman" panose="02020603050405020304" pitchFamily="18" charset="0"/>
                <a:cs typeface="Times New Roman" panose="02020603050405020304" pitchFamily="18" charset="0"/>
              </a:rPr>
              <a:t>By</a:t>
            </a:r>
            <a:r>
              <a:rPr lang="en-US" sz="2000" b="1" dirty="0">
                <a:solidFill>
                  <a:schemeClr val="tx2"/>
                </a:solidFill>
                <a:latin typeface="Times New Roman" panose="02020603050405020304" pitchFamily="18" charset="0"/>
                <a:cs typeface="Times New Roman" panose="02020603050405020304" pitchFamily="18" charset="0"/>
              </a:rPr>
              <a:t> -</a:t>
            </a:r>
          </a:p>
          <a:p>
            <a:r>
              <a:rPr lang="en-US" dirty="0">
                <a:solidFill>
                  <a:srgbClr val="0070C0"/>
                </a:solidFill>
              </a:rPr>
              <a:t>	              </a:t>
            </a:r>
            <a:r>
              <a:rPr lang="en-US" dirty="0">
                <a:solidFill>
                  <a:srgbClr val="0070C0"/>
                </a:solidFill>
                <a:latin typeface="Times New Roman" panose="02020603050405020304" pitchFamily="18" charset="0"/>
                <a:cs typeface="Times New Roman" panose="02020603050405020304" pitchFamily="18" charset="0"/>
              </a:rPr>
              <a:t>Mrs. Anjana Agarwal</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6E2F4-4198-422B-9CE9-BF21E996C0D2}"/>
              </a:ext>
            </a:extLst>
          </p:cNvPr>
          <p:cNvSpPr txBox="1"/>
          <p:nvPr/>
        </p:nvSpPr>
        <p:spPr>
          <a:xfrm>
            <a:off x="533400" y="838200"/>
            <a:ext cx="8305800" cy="4493538"/>
          </a:xfrm>
          <a:prstGeom prst="rect">
            <a:avLst/>
          </a:prstGeom>
          <a:noFill/>
        </p:spPr>
        <p:txBody>
          <a:bodyPr wrap="square" rtlCol="0">
            <a:spAutoFit/>
          </a:bodyPr>
          <a:lstStyle/>
          <a:p>
            <a:r>
              <a:rPr lang="en-IN" sz="2800" b="1" dirty="0">
                <a:solidFill>
                  <a:schemeClr val="tx2"/>
                </a:solidFill>
                <a:latin typeface="Times New Roman" panose="02020603050405020304" pitchFamily="18" charset="0"/>
                <a:cs typeface="Times New Roman" panose="02020603050405020304" pitchFamily="18" charset="0"/>
              </a:rPr>
              <a:t>CONCLUSION</a:t>
            </a:r>
            <a:endParaRPr lang="en-US" dirty="0">
              <a:solidFill>
                <a:schemeClr val="tx2"/>
              </a:solidFill>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solidFill>
                  <a:srgbClr val="0070C0"/>
                </a:solidFill>
                <a:latin typeface="Times New Roman" panose="02020603050405020304" pitchFamily="18" charset="0"/>
                <a:cs typeface="Times New Roman" panose="02020603050405020304" pitchFamily="18" charset="0"/>
              </a:rPr>
              <a:t>Following the machine learning pattern, we have selected features (both predictors and target), distributions, built models and evaluated the performances of each model.</a:t>
            </a:r>
            <a:br>
              <a:rPr lang="en-IN" sz="2400" dirty="0">
                <a:solidFill>
                  <a:srgbClr val="0070C0"/>
                </a:solidFill>
                <a:latin typeface="Times New Roman" panose="02020603050405020304" pitchFamily="18" charset="0"/>
                <a:cs typeface="Times New Roman" panose="02020603050405020304" pitchFamily="18" charset="0"/>
              </a:rPr>
            </a:br>
            <a:r>
              <a:rPr lang="en-IN" sz="2400" dirty="0">
                <a:solidFill>
                  <a:srgbClr val="0070C0"/>
                </a:solidFill>
                <a:latin typeface="Times New Roman" panose="02020603050405020304" pitchFamily="18" charset="0"/>
                <a:cs typeface="Times New Roman" panose="02020603050405020304" pitchFamily="18" charset="0"/>
              </a:rPr>
              <a:t>             Different models are used, including logistic regression, Random Forest Classifier, GBM and </a:t>
            </a:r>
            <a:r>
              <a:rPr lang="en-IN" sz="2400" dirty="0" err="1">
                <a:solidFill>
                  <a:srgbClr val="0070C0"/>
                </a:solidFill>
                <a:latin typeface="Times New Roman" panose="02020603050405020304" pitchFamily="18" charset="0"/>
                <a:cs typeface="Times New Roman" panose="02020603050405020304" pitchFamily="18" charset="0"/>
              </a:rPr>
              <a:t>XGBoost</a:t>
            </a:r>
            <a:r>
              <a:rPr lang="en-IN" sz="2400" dirty="0">
                <a:solidFill>
                  <a:srgbClr val="0070C0"/>
                </a:solidFill>
                <a:latin typeface="Times New Roman" panose="02020603050405020304" pitchFamily="18" charset="0"/>
                <a:cs typeface="Times New Roman" panose="02020603050405020304" pitchFamily="18" charset="0"/>
              </a:rPr>
              <a:t>. </a:t>
            </a:r>
            <a:br>
              <a:rPr lang="en-IN" sz="2400" dirty="0">
                <a:solidFill>
                  <a:srgbClr val="0070C0"/>
                </a:solidFill>
                <a:latin typeface="Times New Roman" panose="02020603050405020304" pitchFamily="18" charset="0"/>
                <a:cs typeface="Times New Roman" panose="02020603050405020304" pitchFamily="18" charset="0"/>
              </a:rPr>
            </a:br>
            <a:r>
              <a:rPr lang="en-IN" sz="2400" dirty="0">
                <a:solidFill>
                  <a:srgbClr val="0070C0"/>
                </a:solidFill>
                <a:latin typeface="Times New Roman" panose="02020603050405020304" pitchFamily="18" charset="0"/>
                <a:cs typeface="Times New Roman" panose="02020603050405020304" pitchFamily="18" charset="0"/>
              </a:rPr>
              <a:t>	The techniques in evaluating the performances of the models used are  recall score, F1 score, ROC_AUC and Confusion Matrix – False Negatives.</a:t>
            </a:r>
            <a:br>
              <a:rPr lang="en-IN" sz="2400" dirty="0">
                <a:solidFill>
                  <a:srgbClr val="0070C0"/>
                </a:solidFill>
                <a:latin typeface="Times New Roman" panose="02020603050405020304" pitchFamily="18" charset="0"/>
                <a:cs typeface="Times New Roman" panose="02020603050405020304" pitchFamily="18" charset="0"/>
              </a:rPr>
            </a:br>
            <a:r>
              <a:rPr lang="en-IN" sz="2400" dirty="0">
                <a:solidFill>
                  <a:srgbClr val="0070C0"/>
                </a:solidFill>
                <a:latin typeface="Times New Roman" panose="02020603050405020304" pitchFamily="18" charset="0"/>
                <a:cs typeface="Times New Roman" panose="02020603050405020304" pitchFamily="18" charset="0"/>
              </a:rPr>
              <a:t>	After hyper-tuning the parameters in all models, Logistic regression model out performs others by adjusting the threshold.</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92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B470CA-405B-41D9-948C-72D09E650040}"/>
              </a:ext>
            </a:extLst>
          </p:cNvPr>
          <p:cNvSpPr txBox="1"/>
          <p:nvPr/>
        </p:nvSpPr>
        <p:spPr>
          <a:xfrm>
            <a:off x="762000" y="914400"/>
            <a:ext cx="7772399" cy="4124206"/>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FUTURE SCOPE:</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To lower the risk of default, lenders must be very cautious on clients payment behavior.</a:t>
            </a:r>
          </a:p>
          <a:p>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Marketing campaign should be aiming on clients' age from 26 to 35.</a:t>
            </a:r>
          </a:p>
          <a:p>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More cautious on Divorce and High School level clients.</a:t>
            </a:r>
          </a:p>
          <a:p>
            <a:pPr marL="285750" indent="-285750">
              <a:buFont typeface="Wingdings" panose="05000000000000000000" pitchFamily="2" charset="2"/>
              <a:buChar char="Ø"/>
            </a:pP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5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solidFill>
                  <a:schemeClr val="tx2"/>
                </a:solidFill>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US" sz="4000" b="1" dirty="0">
              <a:solidFill>
                <a:schemeClr val="tx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86C8350-EEFB-4AE3-9C2B-A601596F9814}"/>
              </a:ext>
            </a:extLst>
          </p:cNvPr>
          <p:cNvSpPr txBox="1"/>
          <p:nvPr/>
        </p:nvSpPr>
        <p:spPr>
          <a:xfrm>
            <a:off x="632961" y="762000"/>
            <a:ext cx="8077200" cy="5324535"/>
          </a:xfrm>
          <a:prstGeom prst="rect">
            <a:avLst/>
          </a:prstGeom>
          <a:noFill/>
        </p:spPr>
        <p:txBody>
          <a:bodyPr wrap="square" rtlCol="0">
            <a:spAutoFit/>
          </a:bodyPr>
          <a:lstStyle/>
          <a:p>
            <a:r>
              <a:rPr lang="en-IN" sz="2400" b="1" dirty="0">
                <a:solidFill>
                  <a:schemeClr val="tx2"/>
                </a:solidFill>
                <a:latin typeface="Times New Roman" panose="02020603050405020304" pitchFamily="18" charset="0"/>
                <a:cs typeface="Times New Roman" panose="02020603050405020304" pitchFamily="18" charset="0"/>
              </a:rPr>
              <a:t>Problem Statement:</a:t>
            </a:r>
            <a:endParaRPr lang="en-US" sz="2400" b="1" dirty="0">
              <a:solidFill>
                <a:schemeClr val="tx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2000" dirty="0">
                <a:solidFill>
                  <a:srgbClr val="0070C0"/>
                </a:solidFill>
                <a:latin typeface="Times New Roman" panose="02020603050405020304" pitchFamily="18" charset="0"/>
                <a:cs typeface="Times New Roman" panose="02020603050405020304" pitchFamily="18" charset="0"/>
              </a:rPr>
              <a:t>Predict the probability of a customer defaulting payment for the credit card of the subsequent month, based on past information.</a:t>
            </a:r>
          </a:p>
          <a:p>
            <a:endParaRPr lang="en-IN" sz="2000" dirty="0">
              <a:solidFill>
                <a:srgbClr val="0070C0"/>
              </a:solidFill>
              <a:latin typeface="Times New Roman" panose="02020603050405020304" pitchFamily="18" charset="0"/>
              <a:cs typeface="Times New Roman" panose="02020603050405020304" pitchFamily="18" charset="0"/>
            </a:endParaRPr>
          </a:p>
          <a:p>
            <a:r>
              <a:rPr lang="en-IN" sz="2400" b="1" dirty="0">
                <a:solidFill>
                  <a:schemeClr val="tx2"/>
                </a:solidFill>
                <a:latin typeface="Times New Roman" panose="02020603050405020304" pitchFamily="18" charset="0"/>
                <a:cs typeface="Times New Roman" panose="02020603050405020304" pitchFamily="18" charset="0"/>
              </a:rPr>
              <a:t>Objective</a:t>
            </a:r>
            <a:r>
              <a:rPr lang="en-IN" sz="2000" b="1" dirty="0">
                <a:solidFill>
                  <a:schemeClr val="tx2"/>
                </a:solidFill>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The fundamental objective of the project is implementing a proactive default prevention guideline to help the bank identify and take action on customers with high probability of defaulting to improve their bottom line.</a:t>
            </a:r>
            <a:endParaRPr lang="en-IN" sz="2000" dirty="0">
              <a:solidFill>
                <a:srgbClr val="0070C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US" sz="2400" b="1" dirty="0">
                <a:solidFill>
                  <a:schemeClr val="tx2"/>
                </a:solidFill>
                <a:latin typeface="Times New Roman" panose="02020603050405020304" pitchFamily="18" charset="0"/>
                <a:cs typeface="Times New Roman" panose="02020603050405020304" pitchFamily="18" charset="0"/>
              </a:rPr>
              <a:t>Why It Is Important:</a:t>
            </a:r>
          </a:p>
          <a:p>
            <a:pPr algn="just"/>
            <a:r>
              <a:rPr lang="en-US" sz="2400" b="1"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In the last few years, credit card issuers have become one of the major consumer lending products. Credit cards issued by banks hold the majority of the market share with approximately 70% of the total outstanding balance. </a:t>
            </a:r>
          </a:p>
          <a:p>
            <a:r>
              <a:rPr lang="en-US" sz="2000" dirty="0"/>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21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N" sz="2800" b="1" dirty="0">
                <a:solidFill>
                  <a:srgbClr val="0055A0"/>
                </a:solidFill>
                <a:latin typeface="Times New Roman" panose="02020603050405020304" pitchFamily="18" charset="0"/>
                <a:cs typeface="Times New Roman" panose="02020603050405020304" pitchFamily="18" charset="0"/>
              </a:rPr>
              <a:t>Suggested solution for the defined problem</a:t>
            </a:r>
          </a:p>
          <a:p>
            <a:pPr algn="l"/>
            <a:r>
              <a:rPr lang="en-IN" sz="2400" dirty="0">
                <a:solidFill>
                  <a:srgbClr val="0070C0"/>
                </a:solidFill>
                <a:latin typeface="Times New Roman" panose="02020603050405020304" pitchFamily="18" charset="0"/>
                <a:cs typeface="Times New Roman" panose="02020603050405020304" pitchFamily="18" charset="0"/>
              </a:rPr>
              <a:t>	As our data being a binary classification problem where we have to predict the customer being a defaulter or non- defaulter,</a:t>
            </a:r>
            <a:r>
              <a:rPr lang="en-US" sz="2400" dirty="0">
                <a:solidFill>
                  <a:srgbClr val="0070C0"/>
                </a:solidFill>
                <a:latin typeface="Times New Roman" panose="02020603050405020304" pitchFamily="18" charset="0"/>
                <a:cs typeface="Times New Roman" panose="02020603050405020304" pitchFamily="18" charset="0"/>
              </a:rPr>
              <a:t> we will find the best classification algorithm to predict credit card payment defaulters.</a:t>
            </a:r>
            <a:endParaRPr lang="en-IN" sz="2400" dirty="0">
              <a:solidFill>
                <a:srgbClr val="0070C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400" dirty="0">
              <a:solidFill>
                <a:srgbClr val="0055A0"/>
              </a:solidFill>
            </a:endParaRPr>
          </a:p>
          <a:p>
            <a:pPr algn="l"/>
            <a:r>
              <a:rPr lang="en-IN" sz="2400" b="1" dirty="0">
                <a:solidFill>
                  <a:srgbClr val="0055A0"/>
                </a:solidFill>
                <a:latin typeface="Times New Roman" panose="02020603050405020304" pitchFamily="18" charset="0"/>
                <a:cs typeface="Times New Roman" panose="02020603050405020304" pitchFamily="18" charset="0"/>
              </a:rPr>
              <a:t>Features </a:t>
            </a:r>
          </a:p>
          <a:p>
            <a:pPr algn="l"/>
            <a:endParaRPr lang="en-IN" sz="2400" dirty="0">
              <a:solidFill>
                <a:srgbClr val="0055A0"/>
              </a:solidFill>
            </a:endParaRPr>
          </a:p>
        </p:txBody>
      </p:sp>
      <p:pic>
        <p:nvPicPr>
          <p:cNvPr id="6" name="table">
            <a:extLst>
              <a:ext uri="{FF2B5EF4-FFF2-40B4-BE49-F238E27FC236}">
                <a16:creationId xmlns:a16="http://schemas.microsoft.com/office/drawing/2014/main" id="{B11BC53E-8124-4DE4-AB0D-C9918DE4EC2F}"/>
              </a:ext>
            </a:extLst>
          </p:cNvPr>
          <p:cNvPicPr>
            <a:picLocks noChangeAspect="1"/>
          </p:cNvPicPr>
          <p:nvPr/>
        </p:nvPicPr>
        <p:blipFill>
          <a:blip r:embed="rId2"/>
          <a:stretch>
            <a:fillRect/>
          </a:stretch>
        </p:blipFill>
        <p:spPr>
          <a:xfrm>
            <a:off x="1524000" y="4033520"/>
            <a:ext cx="6096000" cy="2595880"/>
          </a:xfrm>
          <a:prstGeom prst="rect">
            <a:avLst/>
          </a:prstGeom>
        </p:spPr>
      </p:pic>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817EC-3773-4727-AD76-62CEB0C510ED}"/>
              </a:ext>
            </a:extLst>
          </p:cNvPr>
          <p:cNvSpPr txBox="1"/>
          <p:nvPr/>
        </p:nvSpPr>
        <p:spPr>
          <a:xfrm>
            <a:off x="609600" y="609600"/>
            <a:ext cx="8153400" cy="6096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8CC693AB-01FC-4064-A0C0-5BB018E76CF2}"/>
              </a:ext>
            </a:extLst>
          </p:cNvPr>
          <p:cNvSpPr txBox="1"/>
          <p:nvPr/>
        </p:nvSpPr>
        <p:spPr>
          <a:xfrm>
            <a:off x="609600" y="609600"/>
            <a:ext cx="7772400" cy="523220"/>
          </a:xfrm>
          <a:prstGeom prst="rect">
            <a:avLst/>
          </a:prstGeom>
          <a:noFill/>
        </p:spPr>
        <p:txBody>
          <a:bodyPr wrap="squar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Exploratory Data Analysis Inferences</a:t>
            </a:r>
          </a:p>
        </p:txBody>
      </p:sp>
      <p:sp>
        <p:nvSpPr>
          <p:cNvPr id="8" name="TextBox 7">
            <a:extLst>
              <a:ext uri="{FF2B5EF4-FFF2-40B4-BE49-F238E27FC236}">
                <a16:creationId xmlns:a16="http://schemas.microsoft.com/office/drawing/2014/main" id="{D6CF0503-1DC1-405B-ADB5-EB22AAF4BA50}"/>
              </a:ext>
            </a:extLst>
          </p:cNvPr>
          <p:cNvSpPr txBox="1"/>
          <p:nvPr/>
        </p:nvSpPr>
        <p:spPr>
          <a:xfrm>
            <a:off x="609600" y="1524000"/>
            <a:ext cx="8001000"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There are no missing values in the Dataset.</a:t>
            </a:r>
          </a:p>
          <a:p>
            <a:pPr marL="342900" indent="-342900">
              <a:buFont typeface="Wingdings" panose="05000000000000000000" pitchFamily="2" charset="2"/>
              <a:buChar char="Ø"/>
            </a:pPr>
            <a:r>
              <a:rPr lang="en-US" sz="2400" dirty="0">
                <a:solidFill>
                  <a:schemeClr val="tx2">
                    <a:lumMod val="75000"/>
                  </a:schemeClr>
                </a:solidFill>
                <a:latin typeface="Times New Roman" panose="02020603050405020304" pitchFamily="18" charset="0"/>
                <a:cs typeface="Times New Roman" panose="02020603050405020304" pitchFamily="18" charset="0"/>
              </a:rPr>
              <a:t>Data Cleaning</a:t>
            </a:r>
            <a:r>
              <a:rPr lang="en-US" sz="2400" dirty="0">
                <a:solidFill>
                  <a:srgbClr val="0070C0"/>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Education: The feature has unique values in a range 0 to 6. Where 0,5 and 6 were undefined. After EDA and pattern finding we found out that these can be defined under category 4 – Others.</a:t>
            </a:r>
          </a:p>
          <a:p>
            <a:pPr marL="800100" lvl="1"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Marriage : Has a label 3 that is undocumented, which can be categorized as 0- Others.</a:t>
            </a:r>
          </a:p>
          <a:p>
            <a:pPr marL="800100" lvl="1"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"Other" in education can be an education lower than the high school level.</a:t>
            </a:r>
          </a:p>
          <a:p>
            <a:pPr marL="800100" lvl="1"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"Other" in marriage could be, for example, "divorced".</a:t>
            </a:r>
          </a:p>
          <a:p>
            <a:pPr marL="342900" indent="-342900">
              <a:buFont typeface="Wingdings" panose="05000000000000000000" pitchFamily="2" charset="2"/>
              <a:buChar char="Ø"/>
            </a:pPr>
            <a:endParaRPr lang="en-US" sz="2400" dirty="0">
              <a:solidFill>
                <a:srgbClr val="0070C0"/>
              </a:solidFill>
            </a:endParaRPr>
          </a:p>
          <a:p>
            <a:pPr marL="342900" indent="-342900">
              <a:buFont typeface="Wingdings" panose="05000000000000000000" pitchFamily="2" charset="2"/>
              <a:buChar char="Ø"/>
            </a:pPr>
            <a:endParaRPr lang="en-US" sz="2400" dirty="0">
              <a:solidFill>
                <a:srgbClr val="0070C0"/>
              </a:solidFill>
            </a:endParaRPr>
          </a:p>
        </p:txBody>
      </p:sp>
    </p:spTree>
    <p:extLst>
      <p:ext uri="{BB962C8B-B14F-4D97-AF65-F5344CB8AC3E}">
        <p14:creationId xmlns:p14="http://schemas.microsoft.com/office/powerpoint/2010/main" val="146066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762342-C3F5-4225-8646-871F29A163E4}"/>
              </a:ext>
            </a:extLst>
          </p:cNvPr>
          <p:cNvSpPr txBox="1"/>
          <p:nvPr/>
        </p:nvSpPr>
        <p:spPr>
          <a:xfrm>
            <a:off x="457199" y="1219200"/>
            <a:ext cx="8153401" cy="517064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Considering  that about 22% of the customers will default, we see a couple of things:</a:t>
            </a:r>
          </a:p>
          <a:p>
            <a:pPr marL="800100" lvl="1"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Df[‘DEFAULT’].</a:t>
            </a:r>
            <a:r>
              <a:rPr lang="en-US" sz="2400" dirty="0" err="1">
                <a:solidFill>
                  <a:srgbClr val="0070C0"/>
                </a:solidFill>
                <a:latin typeface="Times New Roman" panose="02020603050405020304" pitchFamily="18" charset="0"/>
                <a:cs typeface="Times New Roman" panose="02020603050405020304" pitchFamily="18" charset="0"/>
              </a:rPr>
              <a:t>value_counts</a:t>
            </a:r>
            <a:r>
              <a:rPr lang="en-US" sz="2400" dirty="0">
                <a:solidFill>
                  <a:srgbClr val="0070C0"/>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0	23364</a:t>
            </a:r>
          </a:p>
          <a:p>
            <a:pPr marL="800100" lvl="1"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1	6636 </a:t>
            </a:r>
          </a:p>
          <a:p>
            <a:pPr lvl="1"/>
            <a:endParaRPr lang="en-US" sz="2400" dirty="0">
              <a:solidFill>
                <a:srgbClr val="0070C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Though there are significantly more women than men in the dataset but men are most likely going to default the next month.</a:t>
            </a:r>
          </a:p>
          <a:p>
            <a:pPr marL="342900" indent="-342900">
              <a:buFont typeface="Wingdings" panose="05000000000000000000" pitchFamily="2" charset="2"/>
              <a:buChar char="Ø"/>
            </a:pPr>
            <a:endParaRPr lang="en-US" sz="2400" dirty="0">
              <a:solidFill>
                <a:srgbClr val="0070C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Considering the marital status, married men have a higher probability of defaulting, in spite of more number of single men in the data.</a:t>
            </a:r>
          </a:p>
          <a:p>
            <a:endParaRPr lang="en-IN" dirty="0"/>
          </a:p>
        </p:txBody>
      </p:sp>
    </p:spTree>
    <p:extLst>
      <p:ext uri="{BB962C8B-B14F-4D97-AF65-F5344CB8AC3E}">
        <p14:creationId xmlns:p14="http://schemas.microsoft.com/office/powerpoint/2010/main" val="119592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19181-61AB-4185-931D-08AE187136D2}"/>
              </a:ext>
            </a:extLst>
          </p:cNvPr>
          <p:cNvSpPr txBox="1"/>
          <p:nvPr/>
        </p:nvSpPr>
        <p:spPr>
          <a:xfrm>
            <a:off x="533400" y="381000"/>
            <a:ext cx="8305800" cy="7078861"/>
          </a:xfrm>
          <a:prstGeom prst="rect">
            <a:avLst/>
          </a:prstGeom>
          <a:noFill/>
        </p:spPr>
        <p:txBody>
          <a:bodyPr wrap="squar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Challenges Expected/Addressed</a:t>
            </a:r>
          </a:p>
          <a:p>
            <a:endParaRPr lang="en-US" sz="24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The Credit-Card  domain was new to us and there was  no basic idea that how the billing cycle works.  </a:t>
            </a:r>
          </a:p>
          <a:p>
            <a:pPr marL="285750" indent="-285750">
              <a:buFont typeface="Wingdings" panose="05000000000000000000" pitchFamily="2" charset="2"/>
              <a:buChar char="Ø"/>
            </a:pPr>
            <a:endParaRPr lang="en-US" sz="24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The six months Pay_Status columns had unique values ranging from -2 to 8 out of which ‘-2’ and ‘0’ were undefined .</a:t>
            </a:r>
          </a:p>
          <a:p>
            <a:pPr marL="285750" indent="-285750">
              <a:buFont typeface="Wingdings" panose="05000000000000000000" pitchFamily="2" charset="2"/>
              <a:buChar char="Ø"/>
            </a:pPr>
            <a:endParaRPr lang="en-US" sz="24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The Bill amount variables consists of  negative values , whereas Pay amount consists of many 0’s.  We were not able to find any pattern as such which would signify the customers Limit  balance.</a:t>
            </a:r>
          </a:p>
          <a:p>
            <a:pPr marL="285750" indent="-285750">
              <a:buFont typeface="Wingdings" panose="05000000000000000000" pitchFamily="2" charset="2"/>
              <a:buChar char="Ø"/>
            </a:pPr>
            <a:endParaRPr lang="en-US" sz="24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Our dataset was highly skewed and consists of large amount of extreme values.</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p>
        </p:txBody>
      </p:sp>
    </p:spTree>
    <p:extLst>
      <p:ext uri="{BB962C8B-B14F-4D97-AF65-F5344CB8AC3E}">
        <p14:creationId xmlns:p14="http://schemas.microsoft.com/office/powerpoint/2010/main" val="136873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0253A9-8999-44E4-8F02-2D0BA3B59F56}"/>
              </a:ext>
            </a:extLst>
          </p:cNvPr>
          <p:cNvSpPr txBox="1"/>
          <p:nvPr/>
        </p:nvSpPr>
        <p:spPr>
          <a:xfrm>
            <a:off x="495300" y="533400"/>
            <a:ext cx="8153400"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Also, there exists negative values and zeros , so we were unable to apply the transformations such as log, sqrt, exponential and Box-cox transformation.</a:t>
            </a:r>
          </a:p>
          <a:p>
            <a:pPr marL="285750" indent="-285750">
              <a:buFont typeface="Wingdings" panose="05000000000000000000" pitchFamily="2" charset="2"/>
              <a:buChar char="Ø"/>
            </a:pPr>
            <a:endParaRPr lang="en-US" sz="24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We achieved a considerable normalized distribution after applying Quantile transformation and as a result the skewness of the data was treated.</a:t>
            </a:r>
          </a:p>
        </p:txBody>
      </p:sp>
    </p:spTree>
    <p:extLst>
      <p:ext uri="{BB962C8B-B14F-4D97-AF65-F5344CB8AC3E}">
        <p14:creationId xmlns:p14="http://schemas.microsoft.com/office/powerpoint/2010/main" val="62319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2674F-EEBD-4BA5-B82B-A1AF9324B28A}"/>
              </a:ext>
            </a:extLst>
          </p:cNvPr>
          <p:cNvSpPr txBox="1"/>
          <p:nvPr/>
        </p:nvSpPr>
        <p:spPr>
          <a:xfrm>
            <a:off x="914400" y="457200"/>
            <a:ext cx="7620000" cy="2739211"/>
          </a:xfrm>
          <a:prstGeom prst="rect">
            <a:avLst/>
          </a:prstGeom>
          <a:noFill/>
        </p:spPr>
        <p:txBody>
          <a:bodyPr wrap="squar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Feature Selection and Extraction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2">
            <a:extLst>
              <a:ext uri="{FF2B5EF4-FFF2-40B4-BE49-F238E27FC236}">
                <a16:creationId xmlns:a16="http://schemas.microsoft.com/office/drawing/2014/main" id="{4289F0B9-3773-4D0D-9C14-A2D793C1B046}"/>
              </a:ext>
            </a:extLst>
          </p:cNvPr>
          <p:cNvSpPr>
            <a:spLocks noChangeArrowheads="1"/>
          </p:cNvSpPr>
          <p:nvPr/>
        </p:nvSpPr>
        <p:spPr bwMode="auto">
          <a:xfrm>
            <a:off x="817808" y="990600"/>
            <a:ext cx="739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b="1" dirty="0" err="1">
                <a:solidFill>
                  <a:srgbClr val="0070C0"/>
                </a:solidFill>
                <a:latin typeface="Times New Roman" panose="02020603050405020304" pitchFamily="18" charset="0"/>
                <a:cs typeface="Times New Roman" panose="02020603050405020304" pitchFamily="18" charset="0"/>
              </a:rPr>
              <a:t>Pay_Status</a:t>
            </a:r>
            <a:r>
              <a:rPr lang="en-US" altLang="en-US" sz="2400" b="1" dirty="0">
                <a:solidFill>
                  <a:srgbClr val="0070C0"/>
                </a:solidFill>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The values  -2  and -1 shows that the customers have always paid on time. Positive values shows the number of payment default month by customer and  0 shows that the Customers have paid the bare minimum required to keep the account active, are good customers.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0070C0"/>
                </a:solidFill>
                <a:latin typeface="Times New Roman" panose="02020603050405020304" pitchFamily="18" charset="0"/>
                <a:cs typeface="Times New Roman" panose="02020603050405020304" pitchFamily="18" charset="0"/>
              </a:rPr>
              <a:t>Therefore we created a variable RISK Category on the basis of previous pay status.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rgbClr val="0070C0"/>
                </a:solidFill>
                <a:effectLst/>
                <a:latin typeface="Times New Roman" panose="02020603050405020304" pitchFamily="18" charset="0"/>
                <a:cs typeface="Times New Roman" panose="02020603050405020304" pitchFamily="18" charset="0"/>
              </a:rPr>
              <a:t>AGE_Category</a:t>
            </a:r>
            <a:r>
              <a:rPr kumimoji="0" lang="en-US" altLang="en-US"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solidFill>
                  <a:srgbClr val="0070C0"/>
                </a:solidFill>
                <a:latin typeface="Times New Roman" panose="02020603050405020304" pitchFamily="18" charset="0"/>
                <a:cs typeface="Times New Roman" panose="02020603050405020304" pitchFamily="18" charset="0"/>
              </a:rPr>
              <a:t>	</a:t>
            </a:r>
            <a:r>
              <a:rPr lang="en-US" altLang="en-US" sz="2400" dirty="0">
                <a:solidFill>
                  <a:srgbClr val="0070C0"/>
                </a:solidFill>
                <a:latin typeface="Times New Roman" panose="02020603050405020304" pitchFamily="18" charset="0"/>
                <a:cs typeface="Times New Roman" panose="02020603050405020304" pitchFamily="18" charset="0"/>
              </a:rPr>
              <a:t>We found a 3 modal data distribution on the basis of which we created a new </a:t>
            </a:r>
            <a:r>
              <a:rPr lang="en-US" altLang="en-US" sz="2400" dirty="0" err="1">
                <a:solidFill>
                  <a:srgbClr val="0070C0"/>
                </a:solidFill>
                <a:latin typeface="Times New Roman" panose="02020603050405020304" pitchFamily="18" charset="0"/>
                <a:cs typeface="Times New Roman" panose="02020603050405020304" pitchFamily="18" charset="0"/>
              </a:rPr>
              <a:t>Age_Cat</a:t>
            </a:r>
            <a:r>
              <a:rPr lang="en-US" altLang="en-US" sz="2400" dirty="0">
                <a:solidFill>
                  <a:srgbClr val="0070C0"/>
                </a:solidFill>
                <a:latin typeface="Times New Roman" panose="02020603050405020304" pitchFamily="18" charset="0"/>
                <a:cs typeface="Times New Roman" panose="02020603050405020304" pitchFamily="18" charset="0"/>
              </a:rPr>
              <a:t>  feature by bracketing the ages as Young, Middle, Senior.   The </a:t>
            </a:r>
            <a:r>
              <a:rPr lang="en-US" altLang="en-US" sz="2400" dirty="0" err="1">
                <a:solidFill>
                  <a:srgbClr val="0070C0"/>
                </a:solidFill>
                <a:latin typeface="Times New Roman" panose="02020603050405020304" pitchFamily="18" charset="0"/>
                <a:cs typeface="Times New Roman" panose="02020603050405020304" pitchFamily="18" charset="0"/>
              </a:rPr>
              <a:t>Age_Cat</a:t>
            </a:r>
            <a:r>
              <a:rPr lang="en-US" altLang="en-US" sz="2400" dirty="0">
                <a:solidFill>
                  <a:srgbClr val="0070C0"/>
                </a:solidFill>
                <a:latin typeface="Times New Roman" panose="02020603050405020304" pitchFamily="18" charset="0"/>
                <a:cs typeface="Times New Roman" panose="02020603050405020304" pitchFamily="18" charset="0"/>
              </a:rPr>
              <a:t> have  considerably more correlation with target than the earlier Age variable.</a:t>
            </a:r>
            <a:endParaRPr kumimoji="0" lang="en-US" altLang="en-US" sz="240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38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A4672FE-C303-4930-B425-BADE1E08C6CB}"/>
              </a:ext>
            </a:extLst>
          </p:cNvPr>
          <p:cNvGraphicFramePr>
            <a:graphicFrameLocks noGrp="1"/>
          </p:cNvGraphicFramePr>
          <p:nvPr>
            <p:extLst>
              <p:ext uri="{D42A27DB-BD31-4B8C-83A1-F6EECF244321}">
                <p14:modId xmlns:p14="http://schemas.microsoft.com/office/powerpoint/2010/main" val="2921181423"/>
              </p:ext>
            </p:extLst>
          </p:nvPr>
        </p:nvGraphicFramePr>
        <p:xfrm>
          <a:off x="838200" y="1524000"/>
          <a:ext cx="7772400" cy="4800600"/>
        </p:xfrm>
        <a:graphic>
          <a:graphicData uri="http://schemas.openxmlformats.org/drawingml/2006/table">
            <a:tbl>
              <a:tblPr firstRow="1" firstCol="1" bandRow="1">
                <a:tableStyleId>{5C22544A-7EE6-4342-B048-85BDC9FD1C3A}</a:tableStyleId>
              </a:tblPr>
              <a:tblGrid>
                <a:gridCol w="2203107">
                  <a:extLst>
                    <a:ext uri="{9D8B030D-6E8A-4147-A177-3AD203B41FA5}">
                      <a16:colId xmlns:a16="http://schemas.microsoft.com/office/drawing/2014/main" val="301911535"/>
                    </a:ext>
                  </a:extLst>
                </a:gridCol>
                <a:gridCol w="1260930">
                  <a:extLst>
                    <a:ext uri="{9D8B030D-6E8A-4147-A177-3AD203B41FA5}">
                      <a16:colId xmlns:a16="http://schemas.microsoft.com/office/drawing/2014/main" val="39267403"/>
                    </a:ext>
                  </a:extLst>
                </a:gridCol>
                <a:gridCol w="1155667">
                  <a:extLst>
                    <a:ext uri="{9D8B030D-6E8A-4147-A177-3AD203B41FA5}">
                      <a16:colId xmlns:a16="http://schemas.microsoft.com/office/drawing/2014/main" val="3910335775"/>
                    </a:ext>
                  </a:extLst>
                </a:gridCol>
                <a:gridCol w="1318009">
                  <a:extLst>
                    <a:ext uri="{9D8B030D-6E8A-4147-A177-3AD203B41FA5}">
                      <a16:colId xmlns:a16="http://schemas.microsoft.com/office/drawing/2014/main" val="678183831"/>
                    </a:ext>
                  </a:extLst>
                </a:gridCol>
                <a:gridCol w="888804">
                  <a:extLst>
                    <a:ext uri="{9D8B030D-6E8A-4147-A177-3AD203B41FA5}">
                      <a16:colId xmlns:a16="http://schemas.microsoft.com/office/drawing/2014/main" val="1428641676"/>
                    </a:ext>
                  </a:extLst>
                </a:gridCol>
                <a:gridCol w="945883">
                  <a:extLst>
                    <a:ext uri="{9D8B030D-6E8A-4147-A177-3AD203B41FA5}">
                      <a16:colId xmlns:a16="http://schemas.microsoft.com/office/drawing/2014/main" val="887478336"/>
                    </a:ext>
                  </a:extLst>
                </a:gridCol>
              </a:tblGrid>
              <a:tr h="811986">
                <a:tc>
                  <a:txBody>
                    <a:bodyPr/>
                    <a:lstStyle/>
                    <a:p>
                      <a:pPr marL="0" marR="0" algn="l">
                        <a:lnSpc>
                          <a:spcPct val="107000"/>
                        </a:lnSpc>
                        <a:spcBef>
                          <a:spcPts val="0"/>
                        </a:spcBef>
                        <a:spcAft>
                          <a:spcPts val="0"/>
                        </a:spcAft>
                      </a:pPr>
                      <a:r>
                        <a:rPr lang="en-IN" sz="1400">
                          <a:effectLst/>
                        </a:rPr>
                        <a:t>Model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400">
                          <a:effectLst/>
                        </a:rPr>
                        <a:t>Accuracy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400">
                          <a:effectLst/>
                        </a:rPr>
                        <a:t>FN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400">
                          <a:effectLst/>
                        </a:rPr>
                        <a:t>F1 Score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400">
                          <a:effectLst/>
                        </a:rPr>
                        <a:t>Recall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400">
                          <a:effectLst/>
                        </a:rPr>
                        <a:t>AUC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1984405"/>
                  </a:ext>
                </a:extLst>
              </a:tr>
              <a:tr h="792432">
                <a:tc>
                  <a:txBody>
                    <a:bodyPr/>
                    <a:lstStyle/>
                    <a:p>
                      <a:pPr marL="0" marR="0" algn="l">
                        <a:lnSpc>
                          <a:spcPct val="107000"/>
                        </a:lnSpc>
                        <a:spcBef>
                          <a:spcPts val="0"/>
                        </a:spcBef>
                        <a:spcAft>
                          <a:spcPts val="0"/>
                        </a:spcAft>
                      </a:pPr>
                      <a:r>
                        <a:rPr lang="en-IN" sz="1200">
                          <a:effectLst/>
                        </a:rPr>
                        <a:t>Logistic (Base model)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dirty="0">
                          <a:effectLst/>
                        </a:rPr>
                        <a:t>1339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0.27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0.18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8798275"/>
                  </a:ext>
                </a:extLst>
              </a:tr>
              <a:tr h="693292">
                <a:tc>
                  <a:txBody>
                    <a:bodyPr/>
                    <a:lstStyle/>
                    <a:p>
                      <a:pPr marL="0" marR="0" algn="l">
                        <a:lnSpc>
                          <a:spcPct val="107000"/>
                        </a:lnSpc>
                        <a:spcBef>
                          <a:spcPts val="0"/>
                        </a:spcBef>
                        <a:spcAft>
                          <a:spcPts val="0"/>
                        </a:spcAft>
                      </a:pPr>
                      <a:r>
                        <a:rPr lang="en-IN" sz="1200" dirty="0">
                          <a:effectLst/>
                        </a:rPr>
                        <a:t>Logistic (After Adjusting Threshold)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483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0051082"/>
                  </a:ext>
                </a:extLst>
              </a:tr>
              <a:tr h="693292">
                <a:tc>
                  <a:txBody>
                    <a:bodyPr/>
                    <a:lstStyle/>
                    <a:p>
                      <a:pPr marL="0" marR="0" algn="l">
                        <a:lnSpc>
                          <a:spcPct val="107000"/>
                        </a:lnSpc>
                        <a:spcBef>
                          <a:spcPts val="0"/>
                        </a:spcBef>
                        <a:spcAft>
                          <a:spcPts val="0"/>
                        </a:spcAft>
                      </a:pPr>
                      <a:r>
                        <a:rPr lang="en-IN" sz="1200">
                          <a:effectLst/>
                        </a:rPr>
                        <a:t>Random Forest (Basic model)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1208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0.35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0.26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6469539"/>
                  </a:ext>
                </a:extLst>
              </a:tr>
              <a:tr h="693292">
                <a:tc>
                  <a:txBody>
                    <a:bodyPr/>
                    <a:lstStyle/>
                    <a:p>
                      <a:pPr marL="0" marR="0" algn="l">
                        <a:lnSpc>
                          <a:spcPct val="107000"/>
                        </a:lnSpc>
                        <a:spcBef>
                          <a:spcPts val="0"/>
                        </a:spcBef>
                        <a:spcAft>
                          <a:spcPts val="0"/>
                        </a:spcAft>
                      </a:pPr>
                      <a:r>
                        <a:rPr lang="en-IN" sz="1200">
                          <a:effectLst/>
                        </a:rPr>
                        <a:t>Random Forest (After Hyper Parameter Tuning)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1184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0.37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0.27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9675147"/>
                  </a:ext>
                </a:extLst>
              </a:tr>
              <a:tr h="777481">
                <a:tc>
                  <a:txBody>
                    <a:bodyPr/>
                    <a:lstStyle/>
                    <a:p>
                      <a:pPr marL="0" marR="0" algn="l">
                        <a:lnSpc>
                          <a:spcPct val="107000"/>
                        </a:lnSpc>
                        <a:spcBef>
                          <a:spcPts val="0"/>
                        </a:spcBef>
                        <a:spcAft>
                          <a:spcPts val="0"/>
                        </a:spcAft>
                      </a:pPr>
                      <a:r>
                        <a:rPr lang="en-IN" sz="1200">
                          <a:effectLst/>
                        </a:rPr>
                        <a:t>GBM</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1150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0.38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7510156"/>
                  </a:ext>
                </a:extLst>
              </a:tr>
              <a:tr h="338825">
                <a:tc>
                  <a:txBody>
                    <a:bodyPr/>
                    <a:lstStyle/>
                    <a:p>
                      <a:pPr marL="0" marR="0" algn="l">
                        <a:lnSpc>
                          <a:spcPct val="107000"/>
                        </a:lnSpc>
                        <a:spcBef>
                          <a:spcPts val="0"/>
                        </a:spcBef>
                        <a:spcAft>
                          <a:spcPts val="0"/>
                        </a:spcAft>
                      </a:pPr>
                      <a:r>
                        <a:rPr lang="en-IN" sz="1200" dirty="0">
                          <a:effectLst/>
                        </a:rPr>
                        <a:t>X-G Boost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0.79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1134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0.39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a:effectLst/>
                        </a:rPr>
                        <a:t>0.31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1200" dirty="0">
                          <a:effectLst/>
                        </a:rPr>
                        <a:t>0.74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5363758"/>
                  </a:ext>
                </a:extLst>
              </a:tr>
            </a:tbl>
          </a:graphicData>
        </a:graphic>
      </p:graphicFrame>
      <p:sp>
        <p:nvSpPr>
          <p:cNvPr id="9" name="TextBox 8">
            <a:extLst>
              <a:ext uri="{FF2B5EF4-FFF2-40B4-BE49-F238E27FC236}">
                <a16:creationId xmlns:a16="http://schemas.microsoft.com/office/drawing/2014/main" id="{0B2A6FC4-5612-49A8-930F-5EC714E91928}"/>
              </a:ext>
            </a:extLst>
          </p:cNvPr>
          <p:cNvSpPr txBox="1"/>
          <p:nvPr/>
        </p:nvSpPr>
        <p:spPr>
          <a:xfrm>
            <a:off x="914400" y="457200"/>
            <a:ext cx="7010400" cy="800219"/>
          </a:xfrm>
          <a:prstGeom prst="rect">
            <a:avLst/>
          </a:prstGeom>
          <a:noFill/>
        </p:spPr>
        <p:txBody>
          <a:bodyPr wrap="square" rtlCol="0">
            <a:spAutoFit/>
          </a:bodyPr>
          <a:lstStyle/>
          <a:p>
            <a:r>
              <a:rPr lang="en-IN" sz="2800" b="1" dirty="0">
                <a:solidFill>
                  <a:schemeClr val="tx2">
                    <a:lumMod val="75000"/>
                  </a:schemeClr>
                </a:solidFill>
                <a:latin typeface="Times New Roman" panose="02020603050405020304" pitchFamily="18" charset="0"/>
                <a:cs typeface="Times New Roman" panose="02020603050405020304" pitchFamily="18" charset="0"/>
              </a:rPr>
              <a:t>Algorithms considered:</a:t>
            </a:r>
          </a:p>
          <a:p>
            <a:endParaRPr lang="en-US" dirty="0">
              <a:solidFill>
                <a:schemeClr val="tx2">
                  <a:lumMod val="75000"/>
                </a:schemeClr>
              </a:solidFill>
            </a:endParaRPr>
          </a:p>
        </p:txBody>
      </p:sp>
    </p:spTree>
    <p:extLst>
      <p:ext uri="{BB962C8B-B14F-4D97-AF65-F5344CB8AC3E}">
        <p14:creationId xmlns:p14="http://schemas.microsoft.com/office/powerpoint/2010/main" val="413157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7822</TotalTime>
  <Words>889</Words>
  <Application>Microsoft Office PowerPoint</Application>
  <PresentationFormat>On-screen Show (4:3)</PresentationFormat>
  <Paragraphs>124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353</cp:revision>
  <dcterms:created xsi:type="dcterms:W3CDTF">2017-03-30T12:09:41Z</dcterms:created>
  <dcterms:modified xsi:type="dcterms:W3CDTF">2019-11-28T07:27:00Z</dcterms:modified>
</cp:coreProperties>
</file>