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0" r:id="rId4"/>
  </p:sldMasterIdLst>
  <p:notesMasterIdLst>
    <p:notesMasterId r:id="rId19"/>
  </p:notesMasterIdLst>
  <p:sldIdLst>
    <p:sldId id="257" r:id="rId5"/>
    <p:sldId id="268" r:id="rId6"/>
    <p:sldId id="278" r:id="rId7"/>
    <p:sldId id="280" r:id="rId8"/>
    <p:sldId id="270" r:id="rId9"/>
    <p:sldId id="271" r:id="rId10"/>
    <p:sldId id="272" r:id="rId11"/>
    <p:sldId id="279" r:id="rId12"/>
    <p:sldId id="274" r:id="rId13"/>
    <p:sldId id="273" r:id="rId14"/>
    <p:sldId id="275" r:id="rId15"/>
    <p:sldId id="276" r:id="rId16"/>
    <p:sldId id="277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D32BF1-0B05-47DB-8970-792FF8FE14DE}" v="5" dt="2025-10-17T01:45:10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564" autoAdjust="0"/>
    <p:restoredTop sz="94630"/>
  </p:normalViewPr>
  <p:slideViewPr>
    <p:cSldViewPr snapToGrid="0">
      <p:cViewPr varScale="1">
        <p:scale>
          <a:sx n="101" d="100"/>
          <a:sy n="101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5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966BF-428B-483E-870A-F4349A16E20D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52426-325F-42AE-BB53-0398BFCA6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19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52426-325F-42AE-BB53-0398BFCA63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50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52426-325F-42AE-BB53-0398BFCA63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7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65C03-58BE-40F6-747E-2B73B5A38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A4DAE-CD5F-12DD-136B-54DD689EA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9B16C-F39D-99EA-7875-FCB6E2F6D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AE4E-1F84-4EBF-9A1B-2A1B464C54D7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6359B-DC3E-D21B-833B-B37FBD55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24C85-9F44-8C88-5204-C554B316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5C67-B6C6-4709-A630-512B1BF9B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4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0438-D509-3D25-F965-F9CC8ED0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29C29-EBF2-6507-70F5-CD3660B6B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F07B3-8EBE-6D5A-0D7B-592EFFC92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AE4E-1F84-4EBF-9A1B-2A1B464C54D7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BDB78-7FC1-F4AB-09DE-29C1A9FE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82A2D-05FF-AF54-21EB-05DE399E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5C67-B6C6-4709-A630-512B1BF9B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03FFB9-AD3A-8276-E1CD-E69270E19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E4445-D6EB-CCDB-9729-7A0C3F806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92081-1AB9-E6D5-37A4-E1F71340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AE4E-1F84-4EBF-9A1B-2A1B464C54D7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85A9A-157D-1430-D8E8-F67CCA89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747BF-ED06-B073-9570-3BC060B9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5C67-B6C6-4709-A630-512B1BF9B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7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EE31-6966-D209-84A3-064D37E6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7057-88ED-7378-EE1A-1EDB9182B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AC831-8AED-2770-8F77-F871BC562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AE4E-1F84-4EBF-9A1B-2A1B464C54D7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26CC5-0E0D-298F-0936-B00A43DCF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6C7BB-D0E7-E54C-89EF-CE2F363C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5C67-B6C6-4709-A630-512B1BF9B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8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B892-3300-55E1-A522-53233F353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4A92E-33E8-D050-22FD-BA335D53D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9CDD3-0D31-12AA-22F5-B2B9CA66B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AE4E-1F84-4EBF-9A1B-2A1B464C54D7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9F864-F2BD-164F-6749-14AC8679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76DB8-C592-B23A-7196-F531A054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5C67-B6C6-4709-A630-512B1BF9B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A18C4-398B-67F6-BF42-25C6F04A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CF22A-C11A-C069-C3DA-52336D3FD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A2254-251D-1C2B-B4CE-4992CF4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0CB50-100A-4331-2986-77F8D2DDC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AE4E-1F84-4EBF-9A1B-2A1B464C54D7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A6FFB-3F7C-C1B6-F54F-91BCBB5E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384D6-0837-E1B5-0817-3922888AB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5C67-B6C6-4709-A630-512B1BF9B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2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89022-BB0B-F659-DED0-8F94D14F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87420-995D-4C21-FADF-EA9340CAD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2F324-F7A5-6E9A-8532-B6D51C648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71E9A-7F10-F94C-855F-24DE12EB5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2378E5-39CE-9318-86A8-67B1A285E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AB5DCE-4BCF-B775-A1E5-7988308F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AE4E-1F84-4EBF-9A1B-2A1B464C54D7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2E1A49-F4C1-EF65-DE97-8A24DBA0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74B7C6-52ED-C18E-CE7E-3E1F7FD5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5C67-B6C6-4709-A630-512B1BF9B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29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4664-407E-6A77-3653-F644ABB5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BE2CB2-A4E1-0FFE-AB7D-85103004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AE4E-1F84-4EBF-9A1B-2A1B464C54D7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DFD40-74B5-9FB3-32AF-117F3F71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09832-34B9-BA93-EAC9-A0BB60F7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5C67-B6C6-4709-A630-512B1BF9B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3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59BFD-0F09-E09C-98D1-70000B4D0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AE4E-1F84-4EBF-9A1B-2A1B464C54D7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A0A3E-93AE-179B-6DA2-97239BC7B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497AB-1B8C-E645-7D43-50D5F465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5C67-B6C6-4709-A630-512B1BF9B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5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8F285-65B8-174A-DA8B-0150BE599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0265F-BC48-63F8-A2BC-BC5F20D16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1FD60-FCE9-7F0A-6180-BAB865299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B9D04-1A40-1C75-EA3B-CE1635E23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AE4E-1F84-4EBF-9A1B-2A1B464C54D7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3A44C-9299-8692-6592-92EA2B64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A685-2068-8F20-660D-1CEAD7C55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5C67-B6C6-4709-A630-512B1BF9B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3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070F-A207-B07C-4A84-E4458BA3E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F8C2B6-D172-BEB6-E7AF-BF12FB100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E5836-C961-5787-8F83-42091CE4F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55A7-9A91-4474-23A0-3864BEC1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AE4E-1F84-4EBF-9A1B-2A1B464C54D7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10961-D66E-E4D5-4F3E-F830F30A8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B0F41-E111-23C4-3ADB-F478F8845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5C67-B6C6-4709-A630-512B1BF9B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8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719F9E-F2CA-21C6-CE7C-9E7409BC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4A3BD-B055-1A81-9A96-2D51FD324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7CFCC-C31D-93B6-3AC1-38311120E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44AE4E-1F84-4EBF-9A1B-2A1B464C54D7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1DA24-A415-1C5C-3B6B-113EB8378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81EA5-DDDE-973A-0381-13E7055A9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C45C67-B6C6-4709-A630-512B1BF9B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7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33BFC36C-E35A-09C7-4B77-E7DB6C6196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9" r="15660" b="1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67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2FA8C-3D77-2209-10D5-1D7162AF7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7A82-6477-1775-1EF6-27C07D10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 Performing Brands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4F8F92-85CF-36EF-9343-43073D5EC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048" y="5019102"/>
            <a:ext cx="6523904" cy="1473773"/>
          </a:xfrm>
          <a:prstGeom prst="rect">
            <a:avLst/>
          </a:prstGeom>
        </p:spPr>
      </p:pic>
      <p:pic>
        <p:nvPicPr>
          <p:cNvPr id="8" name="Picture 7" descr="A graph of different shades of pink&#10;&#10;AI-generated content may be incorrect.">
            <a:extLst>
              <a:ext uri="{FF2B5EF4-FFF2-40B4-BE49-F238E27FC236}">
                <a16:creationId xmlns:a16="http://schemas.microsoft.com/office/drawing/2014/main" id="{3367F0F0-5354-DB83-1856-E3B9EE7DD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893" y="1363720"/>
            <a:ext cx="4677488" cy="352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3847D-F58F-43EB-F2A1-F877D6B95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D0A8-EADB-1FF7-08A9-C6A881DA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Inventory Management 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1F77CD-5E43-B5E9-8BBB-B3EF459D9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872" y="4984719"/>
            <a:ext cx="8468256" cy="1508156"/>
          </a:xfrm>
          <a:prstGeom prst="rect">
            <a:avLst/>
          </a:prstGeom>
        </p:spPr>
      </p:pic>
      <p:pic>
        <p:nvPicPr>
          <p:cNvPr id="6" name="Picture 5" descr="A pie chart with text&#10;&#10;AI-generated content may be incorrect.">
            <a:extLst>
              <a:ext uri="{FF2B5EF4-FFF2-40B4-BE49-F238E27FC236}">
                <a16:creationId xmlns:a16="http://schemas.microsoft.com/office/drawing/2014/main" id="{8EBC1C69-2E0D-EC7C-33DD-232EC09B1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336" y="1685867"/>
            <a:ext cx="3939642" cy="2971800"/>
          </a:xfrm>
          <a:prstGeom prst="rect">
            <a:avLst/>
          </a:prstGeom>
        </p:spPr>
      </p:pic>
      <p:pic>
        <p:nvPicPr>
          <p:cNvPr id="8" name="Picture 7" descr="A pie chart with numbers and text&#10;&#10;AI-generated content may be incorrect.">
            <a:extLst>
              <a:ext uri="{FF2B5EF4-FFF2-40B4-BE49-F238E27FC236}">
                <a16:creationId xmlns:a16="http://schemas.microsoft.com/office/drawing/2014/main" id="{EBD41CDE-7C29-2506-FE6D-07A0FC1DC7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113" y="1690688"/>
            <a:ext cx="3933252" cy="296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32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A9654-F5EA-E27D-BB2A-FEB2B29EB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0C7BC-F0AE-5751-CAED-DE46083A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Digital Shopping Preferences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CB0D7C-C26A-DF5F-C162-CBBD3718C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588" y="5083103"/>
            <a:ext cx="6286823" cy="1409772"/>
          </a:xfrm>
          <a:prstGeom prst="rect">
            <a:avLst/>
          </a:prstGeom>
        </p:spPr>
      </p:pic>
      <p:pic>
        <p:nvPicPr>
          <p:cNvPr id="6" name="Picture 5" descr="A graph of a bar chart&#10;&#10;AI-generated content may be incorrect.">
            <a:extLst>
              <a:ext uri="{FF2B5EF4-FFF2-40B4-BE49-F238E27FC236}">
                <a16:creationId xmlns:a16="http://schemas.microsoft.com/office/drawing/2014/main" id="{71D55A1A-3EA4-F26B-F5B2-A956274BC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836" y="1347788"/>
            <a:ext cx="4678326" cy="352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52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11413-4A57-95E3-0526-B40ECC90D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4724E-7AAA-AFA3-DA49-96E9DDB5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Strategic Recommendations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B6DBED-E2ED-6A47-EF3D-55E072DDE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829" y="1266719"/>
            <a:ext cx="8800341" cy="540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66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BF542C-5885-3BA4-4619-B63D20CBA0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051" r="12823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2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6A9B0-BE38-A1B6-0330-B49C3AFA9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Executive Summary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318D13-D2E5-E3AD-D94C-41350807AD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393"/>
          <a:stretch>
            <a:fillRect/>
          </a:stretch>
        </p:blipFill>
        <p:spPr>
          <a:xfrm>
            <a:off x="304676" y="1431926"/>
            <a:ext cx="11785724" cy="506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4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C1CB3-8E56-A2B6-FF2E-DD94027B1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nk and white background with white text&#10;&#10;AI-generated content may be incorrect.">
            <a:extLst>
              <a:ext uri="{FF2B5EF4-FFF2-40B4-BE49-F238E27FC236}">
                <a16:creationId xmlns:a16="http://schemas.microsoft.com/office/drawing/2014/main" id="{C077F258-129C-A5FD-4AA3-253C14DA98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786" r="15089" b="-1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CE3470A-54FB-3DE7-FE8B-634F0E2ABFB3}"/>
              </a:ext>
            </a:extLst>
          </p:cNvPr>
          <p:cNvSpPr/>
          <p:nvPr/>
        </p:nvSpPr>
        <p:spPr>
          <a:xfrm>
            <a:off x="3831771" y="1600200"/>
            <a:ext cx="4724400" cy="3581400"/>
          </a:xfrm>
          <a:prstGeom prst="rect">
            <a:avLst/>
          </a:prstGeom>
          <a:solidFill>
            <a:srgbClr val="E847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D937C8-B2DD-E343-6C3A-0C9AB50F86F0}"/>
              </a:ext>
            </a:extLst>
          </p:cNvPr>
          <p:cNvSpPr txBox="1"/>
          <p:nvPr/>
        </p:nvSpPr>
        <p:spPr>
          <a:xfrm>
            <a:off x="2710543" y="2704895"/>
            <a:ext cx="743494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b="1" dirty="0">
                <a:solidFill>
                  <a:schemeClr val="bg1"/>
                </a:solidFill>
              </a:rPr>
              <a:t>Phase 1</a:t>
            </a:r>
          </a:p>
        </p:txBody>
      </p:sp>
    </p:spTree>
    <p:extLst>
      <p:ext uri="{BB962C8B-B14F-4D97-AF65-F5344CB8AC3E}">
        <p14:creationId xmlns:p14="http://schemas.microsoft.com/office/powerpoint/2010/main" val="36389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FBD7-1009-0B72-10F6-729D652F4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Preparation &amp; Cleaning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D9E776-CB60-D330-95AB-6957FE768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043" y="1490817"/>
            <a:ext cx="7066844" cy="25263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0341DB-8282-0B6D-14DC-CE2679FE62A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4095"/>
          <a:stretch>
            <a:fillRect/>
          </a:stretch>
        </p:blipFill>
        <p:spPr>
          <a:xfrm>
            <a:off x="2088044" y="3936040"/>
            <a:ext cx="7066843" cy="255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6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5B53-6E44-A659-B931-E862357BD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Product Portfolio Distribution</a:t>
            </a:r>
            <a:endParaRPr lang="en-US" b="1" dirty="0"/>
          </a:p>
        </p:txBody>
      </p:sp>
      <p:pic>
        <p:nvPicPr>
          <p:cNvPr id="3" name="Picture 2" descr="A graph of a product&#10;&#10;AI-generated content may be incorrect.">
            <a:extLst>
              <a:ext uri="{FF2B5EF4-FFF2-40B4-BE49-F238E27FC236}">
                <a16:creationId xmlns:a16="http://schemas.microsoft.com/office/drawing/2014/main" id="{94CC6DA7-7C4C-9337-D5B6-189C28C3A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0" y="1523999"/>
            <a:ext cx="4470400" cy="33721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EB0610-CA07-4D6B-C65A-F24164A27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121" y="5291535"/>
            <a:ext cx="10119758" cy="120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A22E0-3B5D-6FCC-C570-15EEEAE34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79A2E-A905-116F-8D40-5C734396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Price vs Customer Satisfaction</a:t>
            </a:r>
          </a:p>
        </p:txBody>
      </p:sp>
      <p:pic>
        <p:nvPicPr>
          <p:cNvPr id="5" name="Picture 4" descr="A graph showing a red line and black line&#10;&#10;AI-generated content may be incorrect.">
            <a:extLst>
              <a:ext uri="{FF2B5EF4-FFF2-40B4-BE49-F238E27FC236}">
                <a16:creationId xmlns:a16="http://schemas.microsoft.com/office/drawing/2014/main" id="{B5C1837E-BF19-867D-4872-3EC054711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745" y="1512888"/>
            <a:ext cx="4718507" cy="35593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BF547C-471A-AD86-9CCA-D73B2EDEB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972" y="5345112"/>
            <a:ext cx="7004052" cy="121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36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291F7-394D-2459-2959-11D02479F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BAAF-FCB3-4A3F-52DE-CD579CAFB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Exclusivity Impact on Ratings</a:t>
            </a:r>
          </a:p>
        </p:txBody>
      </p:sp>
      <p:pic>
        <p:nvPicPr>
          <p:cNvPr id="4" name="Picture 3" descr="A graph of a diagram&#10;&#10;AI-generated content may be incorrect.">
            <a:extLst>
              <a:ext uri="{FF2B5EF4-FFF2-40B4-BE49-F238E27FC236}">
                <a16:creationId xmlns:a16="http://schemas.microsoft.com/office/drawing/2014/main" id="{CC4016B3-4BDF-CB25-2EB1-32377A77E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489897"/>
            <a:ext cx="4455170" cy="3360679"/>
          </a:xfrm>
          <a:prstGeom prst="rect">
            <a:avLst/>
          </a:prstGeom>
        </p:spPr>
      </p:pic>
      <p:pic>
        <p:nvPicPr>
          <p:cNvPr id="7" name="Picture 6" descr="A chart with green and blue rectangles&#10;&#10;AI-generated content may be incorrect.">
            <a:extLst>
              <a:ext uri="{FF2B5EF4-FFF2-40B4-BE49-F238E27FC236}">
                <a16:creationId xmlns:a16="http://schemas.microsoft.com/office/drawing/2014/main" id="{237609F4-426D-EF01-7AE6-84D0FB7A9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430" y="1485584"/>
            <a:ext cx="4460888" cy="33649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785593-9824-A2A5-FB91-EE376A9B0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3895" y="5315996"/>
            <a:ext cx="7004210" cy="117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1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21D4A-CF86-77DD-FF87-BD34A8ABC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nk and white background with white text&#10;&#10;AI-generated content may be incorrect.">
            <a:extLst>
              <a:ext uri="{FF2B5EF4-FFF2-40B4-BE49-F238E27FC236}">
                <a16:creationId xmlns:a16="http://schemas.microsoft.com/office/drawing/2014/main" id="{0F813307-FDDA-BC1B-D252-246E13EA70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786" r="15089" b="-1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9830317-1110-2D32-60F3-CD1453B0CE70}"/>
              </a:ext>
            </a:extLst>
          </p:cNvPr>
          <p:cNvSpPr/>
          <p:nvPr/>
        </p:nvSpPr>
        <p:spPr>
          <a:xfrm>
            <a:off x="3831771" y="1600200"/>
            <a:ext cx="4724400" cy="3581400"/>
          </a:xfrm>
          <a:prstGeom prst="rect">
            <a:avLst/>
          </a:prstGeom>
          <a:solidFill>
            <a:srgbClr val="E847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EC895-6273-2F0E-C36D-75519A8AE572}"/>
              </a:ext>
            </a:extLst>
          </p:cNvPr>
          <p:cNvSpPr txBox="1"/>
          <p:nvPr/>
        </p:nvSpPr>
        <p:spPr>
          <a:xfrm>
            <a:off x="2710543" y="2704895"/>
            <a:ext cx="743494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b="1" dirty="0">
                <a:solidFill>
                  <a:schemeClr val="bg1"/>
                </a:solidFill>
              </a:rPr>
              <a:t>Phase 2</a:t>
            </a:r>
          </a:p>
        </p:txBody>
      </p:sp>
    </p:spTree>
    <p:extLst>
      <p:ext uri="{BB962C8B-B14F-4D97-AF65-F5344CB8AC3E}">
        <p14:creationId xmlns:p14="http://schemas.microsoft.com/office/powerpoint/2010/main" val="3374299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D743A-75B4-90BE-B6A9-D354D167E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B77AB-1C22-6403-3D41-FFC2D683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Exploration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01874-4302-A0D8-836A-9D4E40E4F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895" y="1565190"/>
            <a:ext cx="8520210" cy="507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9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6201CD8737E64C89DEB1A3FB5688FC" ma:contentTypeVersion="10" ma:contentTypeDescription="Create a new document." ma:contentTypeScope="" ma:versionID="65a501989c08d450e1924e59ab171e39">
  <xsd:schema xmlns:xsd="http://www.w3.org/2001/XMLSchema" xmlns:xs="http://www.w3.org/2001/XMLSchema" xmlns:p="http://schemas.microsoft.com/office/2006/metadata/properties" xmlns:ns3="2cd617f0-690f-420e-851f-e91a7bb861b0" targetNamespace="http://schemas.microsoft.com/office/2006/metadata/properties" ma:root="true" ma:fieldsID="78c122e835c7a117b8ed57f4d03fe348" ns3:_="">
    <xsd:import namespace="2cd617f0-690f-420e-851f-e91a7bb861b0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d617f0-690f-420e-851f-e91a7bb861b0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cd617f0-690f-420e-851f-e91a7bb861b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BB148E-6DAA-4014-949A-4976D1336A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d617f0-690f-420e-851f-e91a7bb861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4FC0D2-8426-401F-9700-4657CF0ED421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2cd617f0-690f-420e-851f-e91a7bb861b0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3CFEB1B-B05F-438D-98AF-5D3C0DCCE4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</TotalTime>
  <Words>36</Words>
  <Application>Microsoft Macintosh PowerPoint</Application>
  <PresentationFormat>Widescreen</PresentationFormat>
  <Paragraphs>14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Presentation</vt:lpstr>
      <vt:lpstr>Executive Summary</vt:lpstr>
      <vt:lpstr>PowerPoint Presentation</vt:lpstr>
      <vt:lpstr>Data Preparation &amp; Cleaning</vt:lpstr>
      <vt:lpstr>Product Portfolio Distribution</vt:lpstr>
      <vt:lpstr>Price vs Customer Satisfaction</vt:lpstr>
      <vt:lpstr>Exclusivity Impact on Ratings</vt:lpstr>
      <vt:lpstr>PowerPoint Presentation</vt:lpstr>
      <vt:lpstr>Data Exploration</vt:lpstr>
      <vt:lpstr>Top Performing Brands</vt:lpstr>
      <vt:lpstr>Inventory Management Insights</vt:lpstr>
      <vt:lpstr>Digital Shopping Preferences</vt:lpstr>
      <vt:lpstr>Strategic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Meghana Yadav</dc:creator>
  <cp:lastModifiedBy>Prasad, Akash</cp:lastModifiedBy>
  <cp:revision>8</cp:revision>
  <dcterms:created xsi:type="dcterms:W3CDTF">2025-10-17T00:39:40Z</dcterms:created>
  <dcterms:modified xsi:type="dcterms:W3CDTF">2025-10-17T10:06:38Z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0x010100CB6201CD8737E64C89DEB1A3FB5688FC</vt:lpwstr>
  </property>
</Properties>
</file>