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3" r:id="rId5"/>
    <p:sldId id="282" r:id="rId6"/>
    <p:sldId id="291" r:id="rId7"/>
    <p:sldId id="296" r:id="rId8"/>
    <p:sldId id="288" r:id="rId9"/>
    <p:sldId id="295" r:id="rId10"/>
    <p:sldId id="297" r:id="rId11"/>
    <p:sldId id="293" r:id="rId12"/>
    <p:sldId id="292" r:id="rId13"/>
    <p:sldId id="294" r:id="rId14"/>
    <p:sldId id="298" r:id="rId15"/>
    <p:sldId id="299" r:id="rId16"/>
    <p:sldId id="289" r:id="rId17"/>
    <p:sldId id="300" r:id="rId18"/>
    <p:sldId id="287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9853A-D2F5-D7A8-127D-D845FBAA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9DE-643D-4510-0CA4-7F97A55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9" y="133350"/>
            <a:ext cx="10353762" cy="125730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7855-5EDB-4EFD-1015-085622F2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9" y="1628776"/>
            <a:ext cx="11573481" cy="136207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66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Restaurant Analysis of </a:t>
            </a:r>
            <a:r>
              <a:rPr lang="en-IN" sz="66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swiggy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86879-1B2C-5186-E04E-ED6E6067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6" y="2990851"/>
            <a:ext cx="2705100" cy="270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44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58DED-0E11-5065-76E6-6CF9089C4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313E-BC66-6B30-D222-01BFC00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4" y="-234745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variety of cuisines offered by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44725-8665-FB45-E1C7-2F89885E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67"/>
            <a:ext cx="44450" cy="252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F381E-BF43-8157-0D07-90A747D52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8" y="830826"/>
            <a:ext cx="5385050" cy="3071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04278-565F-6665-8821-2CCE9CEAD8BF}"/>
              </a:ext>
            </a:extLst>
          </p:cNvPr>
          <p:cNvSpPr txBox="1"/>
          <p:nvPr/>
        </p:nvSpPr>
        <p:spPr>
          <a:xfrm>
            <a:off x="5919226" y="830826"/>
            <a:ext cx="6312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cuisine dominates, with the highest number of restaurants specializing in this category (nearly 400 restaurants).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cuisine follows, with a significant presence but lower than Indian cuisine.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Indian and Fast Food also feature prominently, showing strong representation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C5CBA-E19B-7DD5-4C8B-A97B56ECCE59}"/>
              </a:ext>
            </a:extLst>
          </p:cNvPr>
          <p:cNvSpPr txBox="1"/>
          <p:nvPr/>
        </p:nvSpPr>
        <p:spPr>
          <a:xfrm>
            <a:off x="484238" y="4012992"/>
            <a:ext cx="11223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cuisine's dominance highlights its cultural and regional appeal. Restaurants focusing on Indian food cater to a broad demographic.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multiple price points, including less frequent ones, suggests a flexible market accommodating diverse customer needs.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2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BD32A-2792-A6B4-CD41-C177E382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51AC-93EC-6CED-1575-AD28EF3B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9550" y="-267904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C2FCF3-434F-1770-E051-5EB1C783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48"/>
            <a:ext cx="44450" cy="25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A1E67-9647-4126-1D7E-717E6C5B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790575"/>
            <a:ext cx="5391755" cy="3049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8B9C63-E155-8AE5-0ABC-0321F2A605EC}"/>
              </a:ext>
            </a:extLst>
          </p:cNvPr>
          <p:cNvSpPr txBox="1"/>
          <p:nvPr/>
        </p:nvSpPr>
        <p:spPr>
          <a:xfrm>
            <a:off x="5919226" y="790575"/>
            <a:ext cx="619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Koramangala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Town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Himayatnagar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largest rectangles, signifying a high concentration of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Kothrud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Banjara Hills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Shivaji Nagar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Ballygunge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moderate number of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rectangles represent areas with fewer restaurants these areas might have lower demand or untapped potential for restaurant growth.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B1595-EF33-9E79-B46A-E2A11639BC17}"/>
              </a:ext>
            </a:extLst>
          </p:cNvPr>
          <p:cNvSpPr txBox="1"/>
          <p:nvPr/>
        </p:nvSpPr>
        <p:spPr>
          <a:xfrm>
            <a:off x="462116" y="4082726"/>
            <a:ext cx="1165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with a high number of restaurants are likely to be urban centers or commercial hubs, catering to diverse demographics, including office-goers, residents, and tourists.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with fewer restaurants may represent untapped markets, offering opportunities for restaurant expansion or new entrants.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2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D76AB-4710-D93F-0E5B-1D4177CF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D0B-C284-FB7E-884E-11A76B78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1199" y="-173835"/>
            <a:ext cx="13462046" cy="12573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variables price, ratings, and delivery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B33DA5-D82A-CC60-3646-BD11D773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48"/>
            <a:ext cx="44450" cy="252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4EE76-B613-0363-4527-F4BA1D5B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0" y="800524"/>
            <a:ext cx="5317048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EC120-F1D1-612C-BE67-1DE7BD37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0" y="800524"/>
            <a:ext cx="5317049" cy="2987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C53F1-E637-D0E1-8529-F4659CB78850}"/>
              </a:ext>
            </a:extLst>
          </p:cNvPr>
          <p:cNvSpPr txBox="1"/>
          <p:nvPr/>
        </p:nvSpPr>
        <p:spPr>
          <a:xfrm>
            <a:off x="5745068" y="667174"/>
            <a:ext cx="6487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Delivery Time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very weak positive relationship between price and delivery time. This means there is almost no meaningful association between these variables.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Total Ratings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correlation coefficient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shows a negligible negative relationship. Price does not significantly influence the number of ratings.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Total Ratings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correlation coefficient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shows a negligible negative relationship. Price does not significantly influence the number of ratings.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E208E-5253-5358-8D5B-E693D0BD3587}"/>
              </a:ext>
            </a:extLst>
          </p:cNvPr>
          <p:cNvSpPr txBox="1"/>
          <p:nvPr/>
        </p:nvSpPr>
        <p:spPr>
          <a:xfrm>
            <a:off x="351096" y="4479503"/>
            <a:ext cx="11489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correlations between price, delivery time, and total ratings are all weak, indicating that these variables do not strongly influence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appears to be independent of delivery time and total ratings. Customers rate products without significant regard to price, and delivery times show no predictable relationship with cost.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25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50C44-3C8B-5BAB-DC94-B418764C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AC3-6812-30D2-DD5C-E2BBC77F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5" y="-1524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based on ratings and total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806DD-93F8-F46A-DC44-579F19CE7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530"/>
            <a:ext cx="44450" cy="250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3EC96-DBC5-2FAA-5187-B3BA7237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893445"/>
            <a:ext cx="5485583" cy="3088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DE792-3B07-5C46-6E52-96DCEBA6B310}"/>
              </a:ext>
            </a:extLst>
          </p:cNvPr>
          <p:cNvSpPr txBox="1"/>
          <p:nvPr/>
        </p:nvSpPr>
        <p:spPr>
          <a:xfrm>
            <a:off x="5847533" y="1005245"/>
            <a:ext cx="6384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 and Mumbai have the highest count of average ratings compared to other cities. Both show strong feedback distribution across all total ratings categories, with substantial contributions from higher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Chennai, Pune, and Hyderabad follow Kolkata and Mumbai closely in terms of total 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cities, lower total ratings ranges form the base of the bar, indicating that smaller customer bases consistently contribute to the overall feedback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094D5-DB40-FD5A-20C8-1133D7488DBC}"/>
              </a:ext>
            </a:extLst>
          </p:cNvPr>
          <p:cNvSpPr txBox="1"/>
          <p:nvPr/>
        </p:nvSpPr>
        <p:spPr>
          <a:xfrm>
            <a:off x="597693" y="4093250"/>
            <a:ext cx="10996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Kolkata and Mumbai represent markets with larger customer bases and better customer engagement strategies, as they show high feedback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with low rating also form a substantial part of the feedback across all cities. This indicates a consistent level of engagement, even in cities with lower average ratings overall.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8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09713-F7C2-D64D-B64C-421DBEF3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DDA6-EF23-2740-34CB-8B776D58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4530" y="-180975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map of restaurant locations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5579FC-0F80-80A3-CEBB-1CEF11B9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48"/>
            <a:ext cx="44450" cy="252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2114A-AFEB-83B5-AF54-F0BC1AC1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0" y="800524"/>
            <a:ext cx="5317048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A800D3-67BC-597F-6794-F0D68832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12" y="806588"/>
            <a:ext cx="5317048" cy="302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D1AC8-C638-AFEE-7AAB-B235ED5A1777}"/>
              </a:ext>
            </a:extLst>
          </p:cNvPr>
          <p:cNvSpPr txBox="1"/>
          <p:nvPr/>
        </p:nvSpPr>
        <p:spPr>
          <a:xfrm>
            <a:off x="5795402" y="800524"/>
            <a:ext cx="6177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shows a dense cluster of restaurants in India, particularly in its urban and metropolitan areas. This suggests a significant focus on the Indian market.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has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noticeable but smaller cluster of restaurants is visible, primarily in urban centers such as Sydney and Melbourne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parts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no visible restaurant locations, indicating either minimal market penetration or data absence for these regions.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BF08D-4F2C-F497-E27E-DB6520CB3C6E}"/>
              </a:ext>
            </a:extLst>
          </p:cNvPr>
          <p:cNvSpPr txBox="1"/>
          <p:nvPr/>
        </p:nvSpPr>
        <p:spPr>
          <a:xfrm>
            <a:off x="567204" y="4074214"/>
            <a:ext cx="1144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density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these regions as key markets. These areas likely represent significant customer bases and are primary targets for business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America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minimal activity, indicating potential opportunities for market entry. However, this could also reflect logistical challenges, cultural preferences, or economic constraints.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D233D-0628-D07A-0358-9BDF22E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29C-BED6-78E4-B4CD-0FC0ECF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5" y="-1905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84BA4-B94E-C56C-18A7-5F58F54B8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422" y="688570"/>
            <a:ext cx="10497156" cy="5814173"/>
          </a:xfrm>
        </p:spPr>
      </p:pic>
    </p:spTree>
    <p:extLst>
      <p:ext uri="{BB962C8B-B14F-4D97-AF65-F5344CB8AC3E}">
        <p14:creationId xmlns:p14="http://schemas.microsoft.com/office/powerpoint/2010/main" val="254826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9A39F-CA5E-E9FC-16D0-0C080A07B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F787-B99E-130A-9DF3-AB6ABE6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9" y="1333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Business Growth:</a:t>
            </a:r>
            <a:b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51EC-3A6C-B32A-9C76-EC0FAE9E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9" y="790575"/>
            <a:ext cx="11354405" cy="59340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High-Demand Areas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restaurant presence or partnerships in top-performing areas based on high counts by city and area.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Customer-Centric Pricing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competitive pricing to cater to value-conscious customers while offering premium options for higher price segments.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Popular Food Types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Indian and Chinese cuisines through promotions, combos, and discounts.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Delivery Logistics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efficient delivery providers and optimize routes to reduce delivery times and enhance ratings.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to Personalize Marketing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campaigns by city, cuisine preferences, and average price brackets to maximize engagement.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Low-Rating Areas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address issues in cities or food types with lower ratings to improve service.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3420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C03D5-ABBF-11B6-B4F4-3935A3CA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FC9B-BD17-540D-9FF0-8617E766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9" y="1333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102D9-7855-CD52-1135-7E531E7E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9" y="790576"/>
            <a:ext cx="11573481" cy="32956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reveals critical insights into restaurant performance and customer preferences across various metrics. Key findings include the importance of popular food types.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pricing strategies, and the strong correlation between fast delivery times and higher ratings.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 like Ahmedabad, Bangalore, and Chennai emerge as high-demand markets, presenting opportunities for targeted expansion and marketing.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drive business growth, restaurants should focus on enhancing delivery efficiency, optimizing pricing strategies, and tailoring offerings to regional preferences.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data-driven decisions, businesses can enhance customer satisfaction, increase market share, and build a stronger presence in competitive markets.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8310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1501C-78DA-74EA-65C3-672BDAC6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82B-22B3-04DC-B970-29036563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5" y="-190500"/>
            <a:ext cx="10353762" cy="12573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Areas with the Most Restaurants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4E808C-3D40-6F2D-AC88-7161AC573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593"/>
            <a:ext cx="44450" cy="251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9373C-0FE5-CD4B-86EB-689207631E7C}"/>
              </a:ext>
            </a:extLst>
          </p:cNvPr>
          <p:cNvSpPr txBox="1"/>
          <p:nvPr/>
        </p:nvSpPr>
        <p:spPr>
          <a:xfrm>
            <a:off x="5871812" y="939229"/>
            <a:ext cx="5954513" cy="305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</a:t>
            </a:r>
            <a:endParaRPr lang="en-IN" sz="18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chart indicates that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Rohini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the largest number of restaurants, significantly exceeding the other areas.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Chembur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Kothrud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rank second and third, showing a consistent but slightly lower number of restaurants.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remaining areas (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Andheri East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Navrangpura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Indiranagar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Kurla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Koramangala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Bidhan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Nagar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Ashok Nagar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exhibit a relatively uniform distribution in restaurant counts.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8F62A-7EB2-2E4D-F608-CAF7FF322D39}"/>
              </a:ext>
            </a:extLst>
          </p:cNvPr>
          <p:cNvSpPr txBox="1"/>
          <p:nvPr/>
        </p:nvSpPr>
        <p:spPr>
          <a:xfrm>
            <a:off x="742345" y="3962399"/>
            <a:ext cx="11449655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Areas with a high density of restaurants often correspond to high population density, urbanization, and socio-economic factors such as higher disposable income or a preference for dining 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7D763-9E06-11BE-59AE-48D3DDB2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5" y="939229"/>
            <a:ext cx="5343278" cy="3023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4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8A4FD-2CFA-8E64-0EB5-64129EB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B985-BB74-C432-C3E7-FAEDCAB4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733" y="-219075"/>
            <a:ext cx="12349465" cy="12573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most popular food types served in each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0E381-F240-3AE3-B821-B1542824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8755" y="-4571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F86D4-746F-78D7-21FC-016D9CBEF7B2}"/>
              </a:ext>
            </a:extLst>
          </p:cNvPr>
          <p:cNvSpPr txBox="1"/>
          <p:nvPr/>
        </p:nvSpPr>
        <p:spPr>
          <a:xfrm>
            <a:off x="5802651" y="870585"/>
            <a:ext cx="6258531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Indian cuisine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popular food type across all cities, with a significant margin. This highlights the strong cultural preference for local and traditional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flavors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Chinese cuisine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second most popular, showing its widespread acceptance and integration into urban food culture in India.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EFABB-32E5-135A-A41C-1C3178C3767C}"/>
              </a:ext>
            </a:extLst>
          </p:cNvPr>
          <p:cNvSpPr txBox="1"/>
          <p:nvPr/>
        </p:nvSpPr>
        <p:spPr>
          <a:xfrm>
            <a:off x="819150" y="3891915"/>
            <a:ext cx="11144250" cy="195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Indian cuisine being the most popular across cities emphasizes the strong cultural inclination toward local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flavors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popularity of Chinese food points to its adaptability to Indian tastes, with dishes like Manchurian and noodles becoming staples.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cuisines and fast food could be further explored in cities where they are less represented, to cater to niche audiences.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B03A7-7093-4330-81F8-38516AD2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8" y="870585"/>
            <a:ext cx="5343278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674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F8DA0-F338-073C-3321-2578352B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4971-EAEC-FAEE-504A-D93D77B8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5" y="-190500"/>
            <a:ext cx="10353762" cy="1257300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Rated Swiggy Restaurants (In Percentage)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E7230-CB55-EB6D-03F7-DAB5B7BF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483"/>
            <a:ext cx="44450" cy="249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4CCC4-EEB9-0415-6CC1-642610361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0" y="914400"/>
            <a:ext cx="5182550" cy="2898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BC6C6-F042-ACF3-D42F-84D7AB9C11C6}"/>
              </a:ext>
            </a:extLst>
          </p:cNvPr>
          <p:cNvSpPr txBox="1"/>
          <p:nvPr/>
        </p:nvSpPr>
        <p:spPr>
          <a:xfrm>
            <a:off x="5705820" y="914400"/>
            <a:ext cx="6638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50% of the restaurants are rated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restaurants decreases as the average rating increases beyond 4.5.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of 4.9 and 5.0 have the lowest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perfect ratings is rare, which could indicate stringent customer expectations or fewer establishments consistently meeting the highest standards.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5F677-804F-D963-7146-E3860F6E5C04}"/>
              </a:ext>
            </a:extLst>
          </p:cNvPr>
          <p:cNvSpPr txBox="1"/>
          <p:nvPr/>
        </p:nvSpPr>
        <p:spPr>
          <a:xfrm>
            <a:off x="456249" y="3812980"/>
            <a:ext cx="11259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clustering around 4.5 indicate a high general standard of customer satisfaction, but not exceptional across the 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Differentiation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restaurants score higher than 4.8, which could reflect how hard it is to consistently deliver extraordinary service or quality that impresses customers</a:t>
            </a:r>
            <a:r>
              <a:rPr lang="en-US" dirty="0"/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and Perception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distribution hints at competitive pressures where most restaurants hover around similar quality perceptions.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61F13-C60A-887D-4404-B988E646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C01D-3B4E-F535-4795-A43EB3AE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5" y="51194"/>
            <a:ext cx="10353762" cy="1257300"/>
          </a:xfrm>
        </p:spPr>
        <p:txBody>
          <a:bodyPr>
            <a:norm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Factors Affecting Average Rating</a:t>
            </a:r>
            <a:br>
              <a:rPr lang="en-US" sz="1200" b="0" dirty="0">
                <a:effectLst/>
              </a:rPr>
            </a:br>
            <a:br>
              <a:rPr lang="en-US" sz="1200" dirty="0"/>
            </a:br>
            <a:endParaRPr lang="en-US" sz="3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16EDF8-D704-CF83-4F9F-47BD9138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449"/>
            <a:ext cx="44450" cy="248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526EA-E6B0-D32C-6999-DEC92012C0CD}"/>
              </a:ext>
            </a:extLst>
          </p:cNvPr>
          <p:cNvSpPr txBox="1"/>
          <p:nvPr/>
        </p:nvSpPr>
        <p:spPr>
          <a:xfrm>
            <a:off x="245432" y="3803996"/>
            <a:ext cx="11203618" cy="300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Interpretation: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Impact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Higher-priced items often receive better ratings, likely due to perceived quality. Businesses may consider offering premium-priced items for higher customer satisfaction.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Popularity and Ratings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popular items tend to receive good ratings, there is more variability. Businesses should ensure consistent quality across frequently ordered items to maintain high ratings.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 Time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strong positive correlation suggests that customers are more forgiving of longer delivery times if the quality of food/service meets their expectations. However, businesses should ensure communication and transparency about delivery times.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0B569-3137-3FE8-0450-4C4E739E9D72}"/>
              </a:ext>
            </a:extLst>
          </p:cNvPr>
          <p:cNvSpPr txBox="1"/>
          <p:nvPr/>
        </p:nvSpPr>
        <p:spPr>
          <a:xfrm>
            <a:off x="5919226" y="782666"/>
            <a:ext cx="6027342" cy="434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Ratings vs. Average Rating (Correlation: 0.69)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moderate positive correlation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 between the total number of ratings and the average rating.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Time vs. Average Rating (Correlation: 0.95)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positive correlation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delivery time and average rating suggests that items with longer delivery times often receive better ratings.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vs. Average Rating (Correlation: 0.97)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positive correlation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price and average rating.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2149B9-DF13-E989-ADD2-C807645F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6" y="782666"/>
            <a:ext cx="5353655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43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82C8-C9CA-6EB7-6740-577F55EE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3CC6-B3C2-C868-E405-6A46F3FD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3" y="305126"/>
            <a:ext cx="11904193" cy="1257300"/>
          </a:xfrm>
        </p:spPr>
        <p:txBody>
          <a:bodyPr>
            <a:normAutofit fontScale="90000"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4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Restaurant Price and Average Rating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B10F47-0617-6102-DFF3-E6C1DCCD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593"/>
            <a:ext cx="44450" cy="251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14358-71E4-26E7-7907-89A9733E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0" y="880969"/>
            <a:ext cx="5353655" cy="3029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16BBB-3C7E-0C8E-E2CF-E279324FA119}"/>
              </a:ext>
            </a:extLst>
          </p:cNvPr>
          <p:cNvSpPr txBox="1"/>
          <p:nvPr/>
        </p:nvSpPr>
        <p:spPr>
          <a:xfrm>
            <a:off x="6096000" y="1076881"/>
            <a:ext cx="6181725" cy="242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dotted trend line shows a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correlation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price and average rating. As the price increases, the average rating generally improves.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higher-priced restaurants tend to receive higher ratings, possibly because customers associate higher prices with better quality or service.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771E-3A58-6246-B2BC-C07AF7A7EF00}"/>
              </a:ext>
            </a:extLst>
          </p:cNvPr>
          <p:cNvSpPr txBox="1"/>
          <p:nvPr/>
        </p:nvSpPr>
        <p:spPr>
          <a:xfrm>
            <a:off x="565570" y="3900486"/>
            <a:ext cx="11359729" cy="146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Premium Strategy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Restaurants in the higher price range benefit from a perception of quality, justifying premium pricing strategies to enhance average ratings.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DA63B-121E-B8EB-191B-9893EF76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5AFF-DED7-EE24-3192-7B44F99D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9" y="266700"/>
            <a:ext cx="10353762" cy="1257300"/>
          </a:xfrm>
        </p:spPr>
        <p:txBody>
          <a:bodyPr>
            <a:normAutofit fontScale="90000"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IN" sz="4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City-wise Restaurant Count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32708-291F-BE64-82A0-A5E5341A3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48"/>
            <a:ext cx="44450" cy="252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E2632-48E8-D20C-05DE-F464C484B0C8}"/>
              </a:ext>
            </a:extLst>
          </p:cNvPr>
          <p:cNvSpPr txBox="1"/>
          <p:nvPr/>
        </p:nvSpPr>
        <p:spPr>
          <a:xfrm>
            <a:off x="294670" y="3872337"/>
            <a:ext cx="11897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Cities by Restaurant 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with the highest number of restaurants, closely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cities appear to have thriving food cultures and high demand for restaurant services.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Mid-Tier Cities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substantial number of restaurants, reflecting their status as major metropolitan areas with growing urban populations and diverse culinary demands.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Lower-Tier Cities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comparatively fewer restaurants. This could be due to a smaller population base, different culinary habits, or less urban density compared to the top-tier cities.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67FBE-8544-22F8-264E-7B1BD285A480}"/>
              </a:ext>
            </a:extLst>
          </p:cNvPr>
          <p:cNvSpPr txBox="1"/>
          <p:nvPr/>
        </p:nvSpPr>
        <p:spPr>
          <a:xfrm>
            <a:off x="5897414" y="641601"/>
            <a:ext cx="6294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restaurant count in these cities suggests a well-established food service industry, driven by dense populations, tourism, and cultural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Pune and Bangalore, known for their younger populations and IT workforce, reflect growing food demand. Similarly, Hyderabad's culinary history contributes to its strong showing.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624D55-EEB5-C3CD-B46D-9ECDD87EE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5" y="831347"/>
            <a:ext cx="5343278" cy="3040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1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2BBF0-BF2C-CFA7-5BC0-2A2F8DEB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E1B-4E9C-0BCA-B60A-02775FBA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5" y="-1905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 </a:t>
            </a:r>
            <a:r>
              <a:rPr lang="en-US" sz="4000" dirty="0"/>
              <a:t>the</a:t>
            </a:r>
            <a:r>
              <a:rPr lang="en-US" dirty="0"/>
              <a:t> </a:t>
            </a:r>
            <a:r>
              <a:rPr lang="en-US" sz="4000" dirty="0"/>
              <a:t>price</a:t>
            </a:r>
            <a:r>
              <a:rPr lang="en-US" dirty="0"/>
              <a:t> distribution of restaurants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EB087-C8D4-BBDF-2BD7-9A1D9477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8755" y="-4571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C32D7-241C-BA2D-47C1-EC3A4865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" y="859519"/>
            <a:ext cx="5344006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07CCA-A063-07F2-3841-BEF415CF8C62}"/>
              </a:ext>
            </a:extLst>
          </p:cNvPr>
          <p:cNvSpPr txBox="1"/>
          <p:nvPr/>
        </p:nvSpPr>
        <p:spPr>
          <a:xfrm>
            <a:off x="5919226" y="800524"/>
            <a:ext cx="626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and 300 are the most frequent price points, each representing approximately 20.45%-20.47% of the total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points such as 400, 500, and 600 have significant representation, contributing collectively to approximately 20%-25%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points like 800, 900, 1000, and above have lower representation reflecting a smaller market for premium or fine-dining restaurants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493FE-543F-3FCC-CC95-2C0C52108538}"/>
              </a:ext>
            </a:extLst>
          </p:cNvPr>
          <p:cNvSpPr txBox="1"/>
          <p:nvPr/>
        </p:nvSpPr>
        <p:spPr>
          <a:xfrm>
            <a:off x="507649" y="4026151"/>
            <a:ext cx="11331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priced at 200-300 are the most common, appealing to budget-conscious customers. This reflects the importance of affordability in driving customer choices.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substantial presence of mid-range prices suggests a demand for restaurants offering slightly elevated experiences, such as casual dining with better ambiance or service.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8FB2-0598-5B34-E4A8-B450CB08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222-A00D-113D-0E35-A99644E3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" y="-150423"/>
            <a:ext cx="11624032" cy="1257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Analyze</a:t>
            </a:r>
            <a:r>
              <a:rPr lang="en-US" dirty="0"/>
              <a:t> the average delivery time of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38B925-66FF-B992-C229-EE8E63DD7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38150" y="-35648"/>
            <a:ext cx="44450" cy="252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71CCA2-8D67-D8CE-B1D2-412E0498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02" y="867199"/>
            <a:ext cx="5317048" cy="302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1A966-C3E2-4694-953D-FFFB5AAEF462}"/>
              </a:ext>
            </a:extLst>
          </p:cNvPr>
          <p:cNvSpPr txBox="1"/>
          <p:nvPr/>
        </p:nvSpPr>
        <p:spPr>
          <a:xfrm>
            <a:off x="5878582" y="800524"/>
            <a:ext cx="6139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on the far right of the graph exhibit the lowest average delivery times, hovering around 70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restaurants have average delivery times between 85 and 100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noticeable gap between the fastest and slowest restaurants, suggesting variability in operational efficiency, location, or other factors affecting delivery.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03907-55A1-73C1-4E21-96BA25AF4A2E}"/>
              </a:ext>
            </a:extLst>
          </p:cNvPr>
          <p:cNvSpPr txBox="1"/>
          <p:nvPr/>
        </p:nvSpPr>
        <p:spPr>
          <a:xfrm>
            <a:off x="567966" y="4065926"/>
            <a:ext cx="11624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with faster delivery likely have optimized operations, shorter preparation times, or are located closer to their delivery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with quicker delivery times are likely to provide a better customer experience, potentially increasing customer retention and satisfaction.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50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{920EA3BB-D48C-42F0-BF5F-366B0D0F746F}tf11665031_win32</Template>
  <TotalTime>634</TotalTime>
  <Words>2004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Courier New</vt:lpstr>
      <vt:lpstr>Symbol</vt:lpstr>
      <vt:lpstr>Times New Roman</vt:lpstr>
      <vt:lpstr>Wingdings 2</vt:lpstr>
      <vt:lpstr>SlateVTI</vt:lpstr>
      <vt:lpstr> </vt:lpstr>
      <vt:lpstr>Top 10 Areas with the Most Restaurants</vt:lpstr>
      <vt:lpstr>Determine the most popular food types served in each city</vt:lpstr>
      <vt:lpstr> Top Rated Swiggy Restaurants (In Percentage)</vt:lpstr>
      <vt:lpstr>Correlation of Factors Affecting Average Rating  </vt:lpstr>
      <vt:lpstr>Correlation Between Restaurant Price and Average Rating  </vt:lpstr>
      <vt:lpstr>City-wise Restaurant Count  </vt:lpstr>
      <vt:lpstr>Analyze the price distribution of restaurants</vt:lpstr>
      <vt:lpstr>Analyze the average delivery time of restaurants</vt:lpstr>
      <vt:lpstr>Analyze the variety of cuisines offered by restaurants</vt:lpstr>
      <vt:lpstr>Analyze the number of restaurants</vt:lpstr>
      <vt:lpstr>correlations between variables price, ratings, and delivery time</vt:lpstr>
      <vt:lpstr>customer feedback based on ratings and total ratings</vt:lpstr>
      <vt:lpstr>Geographical map of restaurant locations</vt:lpstr>
      <vt:lpstr>Dashboard</vt:lpstr>
      <vt:lpstr>Recommendations for Business Growth: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 us</dc:creator>
  <cp:lastModifiedBy>as us</cp:lastModifiedBy>
  <cp:revision>11</cp:revision>
  <dcterms:created xsi:type="dcterms:W3CDTF">2024-12-04T17:58:42Z</dcterms:created>
  <dcterms:modified xsi:type="dcterms:W3CDTF">2024-12-06T18:51:05Z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