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Book Antiqua" pitchFamily="18" charset="0"/>
      <p:regular r:id="rId32"/>
      <p:bold r:id="rId33"/>
      <p:italic r:id="rId34"/>
      <p:boldItalic r:id="rId35"/>
    </p:embeddedFont>
    <p:embeddedFont>
      <p:font typeface="Wingdings 2" pitchFamily="18" charset="2"/>
      <p:regular r:id="rId36"/>
    </p:embeddedFont>
    <p:embeddedFont>
      <p:font typeface="Verdana" pitchFamily="34" charset="0"/>
      <p:regular r:id="rId37"/>
      <p:bold r:id="rId38"/>
      <p:italic r:id="rId39"/>
      <p:boldItalic r:id="rId40"/>
    </p:embeddedFont>
    <p:embeddedFont>
      <p:font typeface="Lucida Sans" pitchFamily="34" charset="0"/>
      <p:regular r:id="rId41"/>
      <p:bold r:id="rId42"/>
      <p:italic r:id="rId43"/>
      <p:boldItalic r:id="rId44"/>
    </p:embeddedFont>
    <p:embeddedFont>
      <p:font typeface="Montserrat" charset="0"/>
      <p:regular r:id="rId45"/>
      <p:bold r:id="rId46"/>
      <p:italic r:id="rId47"/>
      <p:boldItalic r:id="rId48"/>
    </p:embeddedFont>
    <p:embeddedFont>
      <p:font typeface="Wingdings 3" pitchFamily="18" charset="2"/>
      <p:regular r:id="rId49"/>
    </p:embeddedFont>
    <p:embeddedFont>
      <p:font typeface="Old Standard TT" charset="0"/>
      <p:regular r:id="rId50"/>
      <p:bold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jR9Nz7dErULz1qOQc/yj5vIZ5v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04" y="4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59937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26,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US" sz="4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4200" u="sng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5200"/>
              <a:buNone/>
            </a:pPr>
            <a:r>
              <a:rPr lang="en-US" sz="3600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Hotel Booking Analysis</a:t>
            </a:r>
            <a:br>
              <a:rPr lang="en-US" sz="3600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u="sng" dirty="0">
                <a:solidFill>
                  <a:srgbClr val="124F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>By</a:t>
            </a:r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</a:br>
            <a:r>
              <a:rPr lang="en-US" sz="3600" u="sng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>Akash</a:t>
            </a:r>
            <a:r>
              <a:rPr lang="en-US" sz="36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> raj</a:t>
            </a:r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</a:br>
            <a:r>
              <a:rPr lang="en-US" sz="2800" u="sng" dirty="0">
                <a:solidFill>
                  <a:srgbClr val="124F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>Data Science Trainee, </a:t>
            </a:r>
            <a:r>
              <a:rPr lang="en-US" sz="2800" u="sng" dirty="0" err="1">
                <a:solidFill>
                  <a:srgbClr val="124F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>AlmaBetter</a:t>
            </a:r>
            <a:endParaRPr sz="3600" u="sng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rgbClr val="20202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Data Cleaning</a:t>
            </a:r>
            <a:endParaRPr/>
          </a:p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1324" y="1036692"/>
            <a:ext cx="3862220" cy="31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/>
          <p:nvPr/>
        </p:nvSpPr>
        <p:spPr>
          <a:xfrm>
            <a:off x="3894193" y="2421081"/>
            <a:ext cx="537131" cy="4028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198" y="1144599"/>
            <a:ext cx="3395430" cy="281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98" y="1"/>
            <a:ext cx="4587527" cy="404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8334" y="206905"/>
            <a:ext cx="4281384" cy="352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"/>
          <p:cNvSpPr/>
          <p:nvPr/>
        </p:nvSpPr>
        <p:spPr>
          <a:xfrm>
            <a:off x="3644812" y="4041265"/>
            <a:ext cx="3612839" cy="869639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61600" cy="33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044" y="696988"/>
            <a:ext cx="6345787" cy="257055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2"/>
          <p:cNvSpPr txBox="1"/>
          <p:nvPr/>
        </p:nvSpPr>
        <p:spPr>
          <a:xfrm>
            <a:off x="4412140" y="3267541"/>
            <a:ext cx="353610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 </a:t>
            </a: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n-US" sz="16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all null values</a:t>
            </a:r>
            <a:endParaRPr sz="16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/>
        </p:nvSpPr>
        <p:spPr>
          <a:xfrm>
            <a:off x="812090" y="430392"/>
            <a:ext cx="6752492" cy="52322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BBBBB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EDA (Exploratory Data Analysis)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33838"/>
            <a:ext cx="9144000" cy="287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287" y="390058"/>
            <a:ext cx="5067657" cy="463834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/>
          <p:nvPr/>
        </p:nvSpPr>
        <p:spPr>
          <a:xfrm>
            <a:off x="4572000" y="1019453"/>
            <a:ext cx="4572000" cy="830997"/>
          </a:xfrm>
          <a:prstGeom prst="rect">
            <a:avLst/>
          </a:prstGeom>
          <a:gradFill>
            <a:gsLst>
              <a:gs pos="0">
                <a:srgbClr val="BDD5E1"/>
              </a:gs>
              <a:gs pos="35000">
                <a:srgbClr val="D2E1E7"/>
              </a:gs>
              <a:gs pos="100000">
                <a:srgbClr val="ECF3F6"/>
              </a:gs>
            </a:gsLst>
            <a:lin ang="16200000" scaled="0"/>
          </a:gradFill>
          <a:ln w="9525" cap="flat" cmpd="sng">
            <a:solidFill>
              <a:srgbClr val="748C9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 Hotel is most preferred hotel by guests. Thus city hotels has maximum bookings.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445"/>
            <a:ext cx="7794780" cy="127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399" y="1413164"/>
            <a:ext cx="5067657" cy="3632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/>
          <p:nvPr/>
        </p:nvSpPr>
        <p:spPr>
          <a:xfrm>
            <a:off x="4572000" y="1920081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27.5 % of the bookings were cancelled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49" y="1534656"/>
            <a:ext cx="5067657" cy="380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" y="-5969"/>
            <a:ext cx="7775599" cy="148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4642338" y="1991681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Repeated guests are very few which only 3.9 %.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retained the guests management should take feedbacks from guests and try to improve the services.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826752" cy="2450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540" y="2450780"/>
            <a:ext cx="5978187" cy="26927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/>
          <p:nvPr/>
        </p:nvSpPr>
        <p:spPr>
          <a:xfrm>
            <a:off x="4671113" y="2523122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Transient customer type is more which is 82.4 %. percentage of Booking associated by the Group is vey low.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132" y="2199675"/>
            <a:ext cx="5067657" cy="299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692470" cy="211015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5035594" y="2741859"/>
            <a:ext cx="403806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91.6 % guests did not required the parking space. only 8.3 % guests required only 1 parking space.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36232"/>
            <a:ext cx="7967771" cy="203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7928" y="2212463"/>
            <a:ext cx="6143242" cy="3295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ctrTitle"/>
          </p:nvPr>
        </p:nvSpPr>
        <p:spPr>
          <a:xfrm>
            <a:off x="360511" y="1266091"/>
            <a:ext cx="8512500" cy="1553841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 w="9525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WHY ANALYZE THE HOTEL BOOKIG ANALYSIS</a:t>
            </a:r>
            <a:endParaRPr sz="2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1857573" y="1805967"/>
            <a:ext cx="5572725" cy="1569660"/>
          </a:xfrm>
          <a:prstGeom prst="rect">
            <a:avLst/>
          </a:prstGeom>
          <a:gradFill>
            <a:gsLst>
              <a:gs pos="0">
                <a:srgbClr val="7291A1"/>
              </a:gs>
              <a:gs pos="100000">
                <a:srgbClr val="BAD6E4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 makes analyzing the patterns available in the past data more important to help the hotels plan better.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08704"/>
            <a:ext cx="8108106" cy="2333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/>
          <p:nvPr/>
        </p:nvSpPr>
        <p:spPr>
          <a:xfrm>
            <a:off x="1288472" y="2468391"/>
            <a:ext cx="45720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meal in hotels: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BB - (Bed and Breakfast)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HB- (Half Board)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FB- (Full Board)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SC- (Self Catering)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So the most preferred meal type by the guests is BB( Bed and Breakfast)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HB- (Half Board) and SC- (Self Catering) are equally preferred.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4775"/>
            <a:ext cx="9144000" cy="43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4282" y="0"/>
            <a:ext cx="8566545" cy="4267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1155" y="1380637"/>
            <a:ext cx="9144000" cy="3827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>
            <a:off x="5777346" y="498764"/>
            <a:ext cx="3213189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guests are coming from Portugal i.e more 25000 guests are from Portugal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abbreviations for countries-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PRT- Portugal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GBR- United Kingdom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FRA- France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ESP- Spain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DEU - Germany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ITA -Italy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IRL - Ireland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 -Belgium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 -Brazil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NLD-Netherlands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979070"/>
            <a:ext cx="7718047" cy="3041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993006" cy="197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/>
          <p:nvPr/>
        </p:nvSpPr>
        <p:spPr>
          <a:xfrm>
            <a:off x="4572000" y="2802881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the most preferred Room type is "A".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385" y="286699"/>
            <a:ext cx="8354018" cy="250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171" y="2796365"/>
            <a:ext cx="7385537" cy="227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5942"/>
            <a:ext cx="9144000" cy="38370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/>
          <p:nvPr/>
        </p:nvSpPr>
        <p:spPr>
          <a:xfrm>
            <a:off x="2286000" y="4210261"/>
            <a:ext cx="544483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July and August months had the most Bookings. Summer vacation can be the reason for the bookings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1441"/>
            <a:ext cx="5870064" cy="2140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4825" y="657977"/>
            <a:ext cx="3063165" cy="299192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/>
          <p:nvPr/>
        </p:nvSpPr>
        <p:spPr>
          <a:xfrm>
            <a:off x="2129337" y="3307668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'TA/TO' is mostly(79.1%) used for booking hotels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3653" y="236593"/>
            <a:ext cx="3380347" cy="465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5714909" cy="248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/>
          <p:nvPr/>
        </p:nvSpPr>
        <p:spPr>
          <a:xfrm>
            <a:off x="994330" y="2977125"/>
            <a:ext cx="4572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 had the highest bookings.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2015 had less 7000 bookings.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City hotels had the most of the bookings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/>
        </p:nvSpPr>
        <p:spPr>
          <a:xfrm>
            <a:off x="2353141" y="121494"/>
            <a:ext cx="3977321" cy="830997"/>
          </a:xfrm>
          <a:prstGeom prst="rect">
            <a:avLst/>
          </a:prstGeom>
          <a:gradFill>
            <a:gsLst>
              <a:gs pos="0">
                <a:srgbClr val="6593A5"/>
              </a:gs>
              <a:gs pos="100000">
                <a:srgbClr val="003A4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 Take Some Help by This sites 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overflow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Greeks for greeks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850" y="1122095"/>
            <a:ext cx="7436694" cy="3682594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 w="9525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Agenda</a:t>
            </a:r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048682"/>
            <a:ext cx="8520600" cy="4028476"/>
          </a:xfrm>
          <a:prstGeom prst="rect">
            <a:avLst/>
          </a:prstGeom>
          <a:gradFill>
            <a:gsLst>
              <a:gs pos="0">
                <a:srgbClr val="FFD17D"/>
              </a:gs>
              <a:gs pos="35000">
                <a:srgbClr val="FFDCA3"/>
              </a:gs>
              <a:gs pos="100000">
                <a:srgbClr val="FFF1D8"/>
              </a:gs>
            </a:gsLst>
            <a:lin ang="16200000" scaled="0"/>
          </a:gra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1) Which type of hotel is mostly prefered by the guests?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2)What is the percentage of cancellation?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3) What is the Percentage of repeated guests?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4) What is the percentage distribution of "Customer Type"?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5)What is the percentage distribution of required_car_parking_spaces?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6)What is Percentage distribution of Deposit type 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7) Which type of food is mostly preferred by the guests?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8) From which country the most guests are coming?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9) Which is the most preferred room type by the customers?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10)In which month most of the bookings happened?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11) Which Distribution channel is mostly used for hotel bookings?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12) Which year had the highest bookings?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 w="9525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         Dataset Preparation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3054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BBBBB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Loading the data sets : - Hotel booking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Importing Essential Libraries : - NumPy, Pandas, Seaborn and Matplotlib</a:t>
            </a:r>
            <a:endParaRPr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Data Cleaning: - Null values, Finding and removing Outliers, Removing duplicate data.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EDA (Exploratory Data Analysis) : - Analyzing the data sets to  summarize their main characteristics using statistical graphics  and data visualizations method.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454003" y="1014127"/>
            <a:ext cx="8520600" cy="572700"/>
          </a:xfrm>
          <a:prstGeom prst="rect">
            <a:avLst/>
          </a:prstGeom>
          <a:gradFill>
            <a:gsLst>
              <a:gs pos="0">
                <a:srgbClr val="6593A5"/>
              </a:gs>
              <a:gs pos="100000">
                <a:srgbClr val="003A4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</a:t>
            </a:r>
            <a:r>
              <a:rPr lang="en-US" b="1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OVERVIEW OF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466793" y="1650324"/>
            <a:ext cx="5460822" cy="356606"/>
          </a:xfrm>
          <a:prstGeom prst="rect">
            <a:avLst/>
          </a:prstGeom>
          <a:solidFill>
            <a:srgbClr val="359E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Collection and Understanding </a:t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464098" y="2181625"/>
            <a:ext cx="5463517" cy="356606"/>
          </a:xfrm>
          <a:custGeom>
            <a:avLst/>
            <a:gdLst/>
            <a:ahLst/>
            <a:cxnLst/>
            <a:rect l="l" t="t" r="r" b="b"/>
            <a:pathLst>
              <a:path w="3546475" h="669289" extrusionOk="0">
                <a:moveTo>
                  <a:pt x="3211830" y="0"/>
                </a:moveTo>
                <a:lnTo>
                  <a:pt x="0" y="0"/>
                </a:lnTo>
                <a:lnTo>
                  <a:pt x="0" y="669035"/>
                </a:lnTo>
                <a:lnTo>
                  <a:pt x="3211830" y="669035"/>
                </a:lnTo>
                <a:lnTo>
                  <a:pt x="3546348" y="334517"/>
                </a:lnTo>
                <a:lnTo>
                  <a:pt x="3211830" y="0"/>
                </a:lnTo>
                <a:close/>
              </a:path>
            </a:pathLst>
          </a:custGeom>
          <a:solidFill>
            <a:srgbClr val="359E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Cleaning and Manipulation</a:t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464098" y="2699005"/>
            <a:ext cx="5463517" cy="445070"/>
          </a:xfrm>
          <a:custGeom>
            <a:avLst/>
            <a:gdLst/>
            <a:ahLst/>
            <a:cxnLst/>
            <a:rect l="l" t="t" r="r" b="b"/>
            <a:pathLst>
              <a:path w="3546475" h="669289" extrusionOk="0">
                <a:moveTo>
                  <a:pt x="3211830" y="0"/>
                </a:moveTo>
                <a:lnTo>
                  <a:pt x="0" y="0"/>
                </a:lnTo>
                <a:lnTo>
                  <a:pt x="0" y="669035"/>
                </a:lnTo>
                <a:lnTo>
                  <a:pt x="3211830" y="669035"/>
                </a:lnTo>
                <a:lnTo>
                  <a:pt x="3546348" y="334517"/>
                </a:lnTo>
                <a:lnTo>
                  <a:pt x="3211830" y="0"/>
                </a:lnTo>
                <a:close/>
              </a:path>
            </a:pathLst>
          </a:custGeom>
          <a:solidFill>
            <a:srgbClr val="359E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-12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Exploratory Data Analysis(EDA)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305305" y="445025"/>
            <a:ext cx="8520600" cy="572700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w="9525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 and Understanding  .</a:t>
            </a:r>
            <a:endParaRPr b="1"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  <a:prstGeom prst="rect">
            <a:avLst/>
          </a:prstGeom>
          <a:gradFill>
            <a:gsLst>
              <a:gs pos="0">
                <a:srgbClr val="EFFFFF"/>
              </a:gs>
              <a:gs pos="100000">
                <a:srgbClr val="8A949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1. hotel :- Hotel(Resort Hotel or City Hotel) 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2. is_canceled :-Value indicating if the booking was canceled (1) or not (0)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3. lead_time :- Number of days that elapsed between the entering date of the booking into the PMS and the arrival date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4. arrival_date_year :- Year of arrival date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5. arrival_date_month :- Month of arrival date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6. arrival_date_week_number :- Week number of year for arrival date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7. arrival_date_day_of_month :- Day of arrival date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8. stays_in_weekend_nights :- Number of weekend nights (Saturday or Sunday) the guest stayed or booked to stay at the hotel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9. stays_in_week_nights :- Number of week nights (Monday to Friday) the guest stayed or booked to stay at the hotel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10. adults  :- Number of adults</a:t>
            </a:r>
            <a:endParaRPr sz="1400">
              <a:solidFill>
                <a:srgbClr val="09272E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endParaRPr sz="1400">
              <a:solidFill>
                <a:srgbClr val="09272E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endParaRPr sz="1400">
              <a:solidFill>
                <a:srgbClr val="09272E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9272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311700" y="498764"/>
            <a:ext cx="8520600" cy="4644736"/>
          </a:xfrm>
          <a:prstGeom prst="rect">
            <a:avLst/>
          </a:prstGeom>
          <a:gradFill>
            <a:gsLst>
              <a:gs pos="0">
                <a:srgbClr val="F5FFFF"/>
              </a:gs>
              <a:gs pos="40000">
                <a:srgbClr val="F3FEFF"/>
              </a:gs>
              <a:gs pos="100000">
                <a:srgbClr val="717B7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11. children :- Number of children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12. babies :- Number of babies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13. meal :- Type of meal booked. Categories are presented in standard hospitality meal packages:*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14. country :- Country of origin.`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15. market_segment : -Market segment designation. In categories, the term “TA” means “Travel Agents” and “TO” means “Tour Operators”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16. distribution_channel :- Booking distribution channel. The term “TA” means “Travel Agents” and “TO” means “Tour Operators”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17. is_repeated_guest : -Value indicating if the booking name was from a repeated guest (1) or not (0)*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18. previous_cancellations :- Number of previous bookings that were cancelled by the customer prior to the current booking*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19. previous_bookings_not_canceled :-Number of previous bookings not cancelled by the customer prior to the current booking*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20. reserved_room_type :- Code of room type reserved. Code is presented instead of designation for anonymity reasons.*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body" idx="1"/>
          </p:nvPr>
        </p:nvSpPr>
        <p:spPr>
          <a:xfrm>
            <a:off x="311699" y="492368"/>
            <a:ext cx="8525369" cy="4651131"/>
          </a:xfrm>
          <a:prstGeom prst="rect">
            <a:avLst/>
          </a:prstGeom>
          <a:gradFill>
            <a:gsLst>
              <a:gs pos="0">
                <a:srgbClr val="F5FFFF"/>
              </a:gs>
              <a:gs pos="40000">
                <a:srgbClr val="F3FEFF"/>
              </a:gs>
              <a:gs pos="100000">
                <a:srgbClr val="717B7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21. **assigned_room_type** : *Code for the type of room assigned to the booking.*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22. **booking_changes** : *Number of changes/amendments made to the booking from the moment the booking was entered on the PMS until the moment of check-in or cancellation*</a:t>
            </a:r>
            <a:endParaRPr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23. **deposit_type** : *Indication on if the customer made a deposit to guarantee the booking.*</a:t>
            </a:r>
            <a:endParaRPr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24. **agent** : *ID of the travel agency that made the booking*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25. **company** : *ID of the company/entity that made the booking or responsible for paying the booking.*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26. **days_in_waiting_list** : *Number of days the booking was in the waiting list before it was confirmed to the customer*</a:t>
            </a:r>
            <a:endParaRPr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27. **customer_type** : *Type of booking, assuming one of four categories*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endParaRPr>
              <a:solidFill>
                <a:srgbClr val="09272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body" idx="1"/>
          </p:nvPr>
        </p:nvSpPr>
        <p:spPr>
          <a:xfrm>
            <a:off x="311700" y="613863"/>
            <a:ext cx="8520600" cy="3955012"/>
          </a:xfrm>
          <a:prstGeom prst="rect">
            <a:avLst/>
          </a:prstGeom>
          <a:gradFill>
            <a:gsLst>
              <a:gs pos="0">
                <a:srgbClr val="F5FFFF"/>
              </a:gs>
              <a:gs pos="40000">
                <a:srgbClr val="F3FEFF"/>
              </a:gs>
              <a:gs pos="100000">
                <a:srgbClr val="717B7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28. **adr** : *Average Daily Rate as defined by dividing the sum of all lodging transactions by the total number of staying nights*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29. **required_car_parking_spaces** : *Number of car parking spaces required by the customer*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30. **total_of_special_requests** :* Number of special requests made by the customer (e.g. twin bed or high floor)*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31. **reservation_status** : *Reservation last status, assuming one of three categories*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* Canceled – booking was canceled by the customer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* Check-Out – customer has checked in but already departed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* No-Show – customer did not check-in and did inform the hotel of the reason why</a:t>
            </a:r>
            <a:endParaRPr sz="1400">
              <a:solidFill>
                <a:srgbClr val="0927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32. **reservation_status_date** : *Date at which the last status was set. This variable can be used in conjunction with the ReservationStatus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400">
                <a:solidFill>
                  <a:srgbClr val="09272E"/>
                </a:solidFill>
                <a:latin typeface="Arial"/>
                <a:ea typeface="Arial"/>
                <a:cs typeface="Arial"/>
                <a:sym typeface="Arial"/>
              </a:rPr>
              <a:t>to understand when was the booking canceled or when did the customer checked-out of the hotel*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1160</Words>
  <Application>Microsoft Office PowerPoint</Application>
  <PresentationFormat>On-screen Show (16:9)</PresentationFormat>
  <Paragraphs>113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Book Antiqua</vt:lpstr>
      <vt:lpstr>Wingdings</vt:lpstr>
      <vt:lpstr>Wingdings 2</vt:lpstr>
      <vt:lpstr>Verdana</vt:lpstr>
      <vt:lpstr>Noto Sans Symbols</vt:lpstr>
      <vt:lpstr>Lucida Sans</vt:lpstr>
      <vt:lpstr>Montserrat</vt:lpstr>
      <vt:lpstr>Wingdings 3</vt:lpstr>
      <vt:lpstr>Old Standard TT</vt:lpstr>
      <vt:lpstr>Apex</vt:lpstr>
      <vt:lpstr>           Capstone Project Hotel Booking Analysis By Akash raj Data Science Trainee, AlmaBetter  </vt:lpstr>
      <vt:lpstr>        WHY ANALYZE THE HOTEL BOOKIG ANALYSIS   </vt:lpstr>
      <vt:lpstr>                               Agenda</vt:lpstr>
      <vt:lpstr>                   Dataset Preparation</vt:lpstr>
      <vt:lpstr>                OVERVIEW OF ANALYSIS</vt:lpstr>
      <vt:lpstr>     Data Collection and Understanding  .</vt:lpstr>
      <vt:lpstr>PowerPoint Presentation</vt:lpstr>
      <vt:lpstr>PowerPoint Presentation</vt:lpstr>
      <vt:lpstr>PowerPoint Presentation</vt:lpstr>
      <vt:lpstr>                       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Hotel Booking Analysis By Akash raj Data Science Trainee, AlmaBetter  </dc:title>
  <cp:lastModifiedBy>akash</cp:lastModifiedBy>
  <cp:revision>2</cp:revision>
  <dcterms:modified xsi:type="dcterms:W3CDTF">2022-09-26T08:43:07Z</dcterms:modified>
</cp:coreProperties>
</file>