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b11ba44e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b11ba44e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b11ba44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b11ba44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2b11ba44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2b11ba44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2b11ba44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2b11ba44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2b11ba44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2b11ba44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2b11ba44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2b11ba44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2b11ba44e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2b11ba44e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b11ba44e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b11ba44e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b11ba44e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2b11ba44e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2b11ba44e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2b11ba44e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2b11ba44e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2b11ba44e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b11ba44e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b11ba44e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2b11ba44e_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2b11ba44e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b11ba44e_8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b11ba44e_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b11ba4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b11ba4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b11ba44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b11ba44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b11ba44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b11ba44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b11ba4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b11ba4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b11ba4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b11ba4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2b11ba44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2b11ba44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b11ba44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b11ba44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nflex.org/?page_id=2" TargetMode="External"/><Relationship Id="rId4" Type="http://schemas.openxmlformats.org/officeDocument/2006/relationships/hyperlink" Target="https://ivypanda.com/essays/concept-of-the-network-virtualization/#:~:text=.%2C%202013" TargetMode="External"/><Relationship Id="rId5" Type="http://schemas.openxmlformats.org/officeDocument/2006/relationships/hyperlink" Target="https://www.cloud-native-everything.com/network-namespaces-in-5-min/" TargetMode="External"/><Relationship Id="rId6" Type="http://schemas.openxmlformats.org/officeDocument/2006/relationships/hyperlink" Target="https://fosshelp.blogspot.com/2014/07/how-to-create-network-namespace-and-run.html" TargetMode="External"/><Relationship Id="rId7" Type="http://schemas.openxmlformats.org/officeDocument/2006/relationships/hyperlink" Target="https://gist.github.com/shreyakupadhyay/84dc75607ec1078aca3129c8958f36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47700" y="1108750"/>
            <a:ext cx="7554600" cy="103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NETWORK VIRTUALIZATION</a:t>
            </a:r>
            <a:endParaRPr b="1">
              <a:latin typeface="Times New Roman"/>
              <a:ea typeface="Times New Roman"/>
              <a:cs typeface="Times New Roman"/>
              <a:sym typeface="Times New Roman"/>
            </a:endParaRPr>
          </a:p>
        </p:txBody>
      </p:sp>
      <p:sp>
        <p:nvSpPr>
          <p:cNvPr id="129" name="Google Shape;129;p13"/>
          <p:cNvSpPr txBox="1"/>
          <p:nvPr>
            <p:ph idx="1" type="subTitle"/>
          </p:nvPr>
        </p:nvSpPr>
        <p:spPr>
          <a:xfrm>
            <a:off x="882950" y="2143125"/>
            <a:ext cx="7484100" cy="2013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 sz="2180">
                <a:latin typeface="Times New Roman"/>
                <a:ea typeface="Times New Roman"/>
                <a:cs typeface="Times New Roman"/>
                <a:sym typeface="Times New Roman"/>
              </a:rPr>
              <a:t>Submitted</a:t>
            </a:r>
            <a:r>
              <a:rPr b="1" lang="en" sz="2180">
                <a:latin typeface="Times New Roman"/>
                <a:ea typeface="Times New Roman"/>
                <a:cs typeface="Times New Roman"/>
                <a:sym typeface="Times New Roman"/>
              </a:rPr>
              <a:t> By </a:t>
            </a:r>
            <a:endParaRPr b="1" sz="21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t/>
            </a:r>
            <a:endParaRPr sz="21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lang="en" sz="2080">
                <a:latin typeface="Times New Roman"/>
                <a:ea typeface="Times New Roman"/>
                <a:cs typeface="Times New Roman"/>
                <a:sym typeface="Times New Roman"/>
              </a:rPr>
              <a:t>Group::IT-A14</a:t>
            </a:r>
            <a:endParaRPr sz="20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lang="en" sz="2080">
                <a:latin typeface="Times New Roman"/>
                <a:ea typeface="Times New Roman"/>
                <a:cs typeface="Times New Roman"/>
                <a:sym typeface="Times New Roman"/>
              </a:rPr>
              <a:t>ARUN NAGAR(20198053)</a:t>
            </a:r>
            <a:endParaRPr sz="20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lang="en" sz="2080">
                <a:latin typeface="Times New Roman"/>
                <a:ea typeface="Times New Roman"/>
                <a:cs typeface="Times New Roman"/>
                <a:sym typeface="Times New Roman"/>
              </a:rPr>
              <a:t>ANUBHAV MISHRA(20198014)</a:t>
            </a:r>
            <a:endParaRPr sz="20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lang="en" sz="2080">
                <a:latin typeface="Times New Roman"/>
                <a:ea typeface="Times New Roman"/>
                <a:cs typeface="Times New Roman"/>
                <a:sym typeface="Times New Roman"/>
              </a:rPr>
              <a:t>ABHISHEK BAGE(20198021)</a:t>
            </a:r>
            <a:endParaRPr sz="20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lang="en" sz="2080">
                <a:latin typeface="Times New Roman"/>
                <a:ea typeface="Times New Roman"/>
                <a:cs typeface="Times New Roman"/>
                <a:sym typeface="Times New Roman"/>
              </a:rPr>
              <a:t>AKASH RAJ(20198081)</a:t>
            </a:r>
            <a:endParaRPr sz="2080">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t/>
            </a:r>
            <a:endParaRPr sz="148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2"/>
          <p:cNvPicPr preferRelativeResize="0"/>
          <p:nvPr/>
        </p:nvPicPr>
        <p:blipFill>
          <a:blip r:embed="rId3">
            <a:alphaModFix/>
          </a:blip>
          <a:stretch>
            <a:fillRect/>
          </a:stretch>
        </p:blipFill>
        <p:spPr>
          <a:xfrm>
            <a:off x="207100" y="170700"/>
            <a:ext cx="8729802" cy="3534125"/>
          </a:xfrm>
          <a:prstGeom prst="rect">
            <a:avLst/>
          </a:prstGeom>
          <a:noFill/>
          <a:ln>
            <a:noFill/>
          </a:ln>
        </p:spPr>
      </p:pic>
      <p:pic>
        <p:nvPicPr>
          <p:cNvPr id="189" name="Google Shape;189;p22"/>
          <p:cNvPicPr preferRelativeResize="0"/>
          <p:nvPr/>
        </p:nvPicPr>
        <p:blipFill>
          <a:blip r:embed="rId4">
            <a:alphaModFix/>
          </a:blip>
          <a:stretch>
            <a:fillRect/>
          </a:stretch>
        </p:blipFill>
        <p:spPr>
          <a:xfrm>
            <a:off x="207100" y="3704825"/>
            <a:ext cx="8729799" cy="129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56800" y="241225"/>
            <a:ext cx="8380200" cy="5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latin typeface="Times New Roman"/>
                <a:ea typeface="Times New Roman"/>
                <a:cs typeface="Times New Roman"/>
                <a:sym typeface="Times New Roman"/>
              </a:rPr>
              <a:t>Tracing packets in wireshark in Network Namespace:</a:t>
            </a:r>
            <a:endParaRPr sz="2200">
              <a:latin typeface="Times New Roman"/>
              <a:ea typeface="Times New Roman"/>
              <a:cs typeface="Times New Roman"/>
              <a:sym typeface="Times New Roman"/>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193450" y="755125"/>
            <a:ext cx="8716651" cy="42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375350" y="356300"/>
            <a:ext cx="8170500" cy="62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6666"/>
              <a:buNone/>
            </a:pPr>
            <a:r>
              <a:rPr b="1" lang="en" sz="2700">
                <a:latin typeface="Times New Roman"/>
                <a:ea typeface="Times New Roman"/>
                <a:cs typeface="Times New Roman"/>
                <a:sym typeface="Times New Roman"/>
              </a:rPr>
              <a:t>Connect Network Namespaces to internet using Mininet :</a:t>
            </a:r>
            <a:endParaRPr b="1" sz="2700">
              <a:latin typeface="Times New Roman"/>
              <a:ea typeface="Times New Roman"/>
              <a:cs typeface="Times New Roman"/>
              <a:sym typeface="Times New Roman"/>
            </a:endParaRPr>
          </a:p>
        </p:txBody>
      </p:sp>
      <p:sp>
        <p:nvSpPr>
          <p:cNvPr id="202" name="Google Shape;202;p24"/>
          <p:cNvSpPr txBox="1"/>
          <p:nvPr>
            <p:ph idx="1" type="body"/>
          </p:nvPr>
        </p:nvSpPr>
        <p:spPr>
          <a:xfrm>
            <a:off x="466400" y="978500"/>
            <a:ext cx="8318400" cy="368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latin typeface="Times New Roman"/>
                <a:ea typeface="Times New Roman"/>
                <a:cs typeface="Times New Roman"/>
                <a:sym typeface="Times New Roman"/>
              </a:rPr>
              <a:t>Create topology of consisting 1 switch and 2 hosts :</a:t>
            </a:r>
            <a:endParaRPr b="1" sz="18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Sudo mn –topo=single,2 </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Enable/Up the switch : </a:t>
            </a:r>
            <a:r>
              <a:rPr lang="en" sz="1700">
                <a:latin typeface="Times New Roman"/>
                <a:ea typeface="Times New Roman"/>
                <a:cs typeface="Times New Roman"/>
                <a:sym typeface="Times New Roman"/>
              </a:rPr>
              <a:t>sudo ifconfig &lt;switch_name&gt; up</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Assign IP Address to Switch : </a:t>
            </a:r>
            <a:r>
              <a:rPr lang="en" sz="1700">
                <a:latin typeface="Times New Roman"/>
                <a:ea typeface="Times New Roman"/>
                <a:cs typeface="Times New Roman"/>
                <a:sym typeface="Times New Roman"/>
              </a:rPr>
              <a:t>dhclient &lt;switch_name&gt;</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Open the terminal for for host in mininet :</a:t>
            </a:r>
            <a:r>
              <a:rPr lang="en" sz="1700">
                <a:latin typeface="Times New Roman"/>
                <a:ea typeface="Times New Roman"/>
                <a:cs typeface="Times New Roman"/>
                <a:sym typeface="Times New Roman"/>
              </a:rPr>
              <a:t> xterm &lt;host_name&gt;</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Assign IP Address to hosts : </a:t>
            </a:r>
            <a:r>
              <a:rPr lang="en" sz="1700">
                <a:latin typeface="Times New Roman"/>
                <a:ea typeface="Times New Roman"/>
                <a:cs typeface="Times New Roman"/>
                <a:sym typeface="Times New Roman"/>
              </a:rPr>
              <a:t>host_name&gt; dhclient &lt;interface_name&gt; </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Run Wireshark on Host : </a:t>
            </a:r>
            <a:r>
              <a:rPr lang="en" sz="1700">
                <a:latin typeface="Times New Roman"/>
                <a:ea typeface="Times New Roman"/>
                <a:cs typeface="Times New Roman"/>
                <a:sym typeface="Times New Roman"/>
              </a:rPr>
              <a:t>sudo wireshark</a:t>
            </a:r>
            <a:endParaRPr sz="1700">
              <a:latin typeface="Times New Roman"/>
              <a:ea typeface="Times New Roman"/>
              <a:cs typeface="Times New Roman"/>
              <a:sym typeface="Times New Roman"/>
            </a:endParaRPr>
          </a:p>
          <a:p>
            <a:pPr indent="0" lvl="0" marL="0" rtl="0" algn="l">
              <a:spcBef>
                <a:spcPts val="1200"/>
              </a:spcBef>
              <a:spcAft>
                <a:spcPts val="1200"/>
              </a:spcAft>
              <a:buNone/>
            </a:pPr>
            <a:r>
              <a:rPr b="1" lang="en" sz="1800">
                <a:latin typeface="Times New Roman"/>
                <a:ea typeface="Times New Roman"/>
                <a:cs typeface="Times New Roman"/>
                <a:sym typeface="Times New Roman"/>
              </a:rPr>
              <a:t>Run Applications in host : </a:t>
            </a:r>
            <a:r>
              <a:rPr lang="en" sz="1700">
                <a:latin typeface="Times New Roman"/>
                <a:ea typeface="Times New Roman"/>
                <a:cs typeface="Times New Roman"/>
                <a:sym typeface="Times New Roman"/>
              </a:rPr>
              <a:t>runuser -u &lt;user_name&gt; – &lt;application_name&gt;</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336350"/>
            <a:ext cx="7505700" cy="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900"/>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248375" y="336350"/>
            <a:ext cx="8647248" cy="4721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48800" y="344475"/>
            <a:ext cx="7876500" cy="5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Tracing Packets in Wireshark on host in Mininet :</a:t>
            </a:r>
            <a:endParaRPr b="1" sz="1300">
              <a:latin typeface="Times New Roman"/>
              <a:ea typeface="Times New Roman"/>
              <a:cs typeface="Times New Roman"/>
              <a:sym typeface="Times New Roman"/>
            </a:endParaRPr>
          </a:p>
        </p:txBody>
      </p:sp>
      <p:sp>
        <p:nvSpPr>
          <p:cNvPr id="215" name="Google Shape;215;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6"/>
          <p:cNvPicPr preferRelativeResize="0"/>
          <p:nvPr/>
        </p:nvPicPr>
        <p:blipFill>
          <a:blip r:embed="rId3">
            <a:alphaModFix/>
          </a:blip>
          <a:stretch>
            <a:fillRect/>
          </a:stretch>
        </p:blipFill>
        <p:spPr>
          <a:xfrm>
            <a:off x="241375" y="983450"/>
            <a:ext cx="8661250" cy="381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350675" y="257500"/>
            <a:ext cx="8361300" cy="8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Times New Roman"/>
                <a:ea typeface="Times New Roman"/>
                <a:cs typeface="Times New Roman"/>
                <a:sym typeface="Times New Roman"/>
              </a:rPr>
              <a:t>Create a network namespace and run a webserver on namespace :</a:t>
            </a:r>
            <a:endParaRPr b="1" sz="2500">
              <a:latin typeface="Times New Roman"/>
              <a:ea typeface="Times New Roman"/>
              <a:cs typeface="Times New Roman"/>
              <a:sym typeface="Times New Roman"/>
            </a:endParaRPr>
          </a:p>
        </p:txBody>
      </p:sp>
      <p:sp>
        <p:nvSpPr>
          <p:cNvPr id="222" name="Google Shape;222;p27"/>
          <p:cNvSpPr txBox="1"/>
          <p:nvPr>
            <p:ph idx="1" type="body"/>
          </p:nvPr>
        </p:nvSpPr>
        <p:spPr>
          <a:xfrm>
            <a:off x="451050" y="1136500"/>
            <a:ext cx="8241900" cy="348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Create A Network Namespace : </a:t>
            </a:r>
            <a:r>
              <a:rPr lang="en" sz="1700">
                <a:latin typeface="Times New Roman"/>
                <a:ea typeface="Times New Roman"/>
                <a:cs typeface="Times New Roman"/>
                <a:sym typeface="Times New Roman"/>
              </a:rPr>
              <a:t>sudo ip netns add &lt;namespace_name&gt;</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Execute commands in Network Namespace : </a:t>
            </a:r>
            <a:endParaRPr b="1" sz="18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sudo ip netns exec &lt;namespace_name&gt; your-command</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Set the IP Address to the Default Interface “lo” in the Namespace :</a:t>
            </a:r>
            <a:endParaRPr b="1" sz="18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sudo ip netns exec &lt;namespace_name&gt; ifconfig lo &lt;IP_address&gt; up </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See the Network Interfaces on Network Namespace : </a:t>
            </a:r>
            <a:endParaRPr b="1" sz="1800">
              <a:latin typeface="Times New Roman"/>
              <a:ea typeface="Times New Roman"/>
              <a:cs typeface="Times New Roman"/>
              <a:sym typeface="Times New Roman"/>
            </a:endParaRPr>
          </a:p>
          <a:p>
            <a:pPr indent="0" lvl="0" marL="0" rtl="0" algn="l">
              <a:spcBef>
                <a:spcPts val="1200"/>
              </a:spcBef>
              <a:spcAft>
                <a:spcPts val="1200"/>
              </a:spcAft>
              <a:buNone/>
            </a:pPr>
            <a:r>
              <a:rPr lang="en" sz="1700">
                <a:latin typeface="Times New Roman"/>
                <a:ea typeface="Times New Roman"/>
                <a:cs typeface="Times New Roman"/>
                <a:sym typeface="Times New Roman"/>
              </a:rPr>
              <a:t>Sudo ip netns exec &lt;namespace_name&gt; ifconfig -a</a:t>
            </a: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400500" y="287875"/>
            <a:ext cx="75057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Implementation :</a:t>
            </a:r>
            <a:endParaRPr sz="2900">
              <a:latin typeface="Times New Roman"/>
              <a:ea typeface="Times New Roman"/>
              <a:cs typeface="Times New Roman"/>
              <a:sym typeface="Times New Roman"/>
            </a:endParaRPr>
          </a:p>
        </p:txBody>
      </p:sp>
      <p:sp>
        <p:nvSpPr>
          <p:cNvPr id="228" name="Google Shape;228;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8"/>
          <p:cNvPicPr preferRelativeResize="0"/>
          <p:nvPr/>
        </p:nvPicPr>
        <p:blipFill>
          <a:blip r:embed="rId3">
            <a:alphaModFix/>
          </a:blip>
          <a:stretch>
            <a:fillRect/>
          </a:stretch>
        </p:blipFill>
        <p:spPr>
          <a:xfrm>
            <a:off x="318975" y="1043100"/>
            <a:ext cx="8632299" cy="34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30413" y="214650"/>
            <a:ext cx="7505700" cy="57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00">
                <a:latin typeface="Times New Roman"/>
                <a:ea typeface="Times New Roman"/>
                <a:cs typeface="Times New Roman"/>
                <a:sym typeface="Times New Roman"/>
              </a:rPr>
              <a:t>Create a web page (index.html) :</a:t>
            </a:r>
            <a:endParaRPr sz="2900">
              <a:latin typeface="Times New Roman"/>
              <a:ea typeface="Times New Roman"/>
              <a:cs typeface="Times New Roman"/>
              <a:sym typeface="Times New Roman"/>
            </a:endParaRPr>
          </a:p>
        </p:txBody>
      </p:sp>
      <p:sp>
        <p:nvSpPr>
          <p:cNvPr id="235" name="Google Shape;235;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29"/>
          <p:cNvPicPr preferRelativeResize="0"/>
          <p:nvPr/>
        </p:nvPicPr>
        <p:blipFill>
          <a:blip r:embed="rId3">
            <a:alphaModFix/>
          </a:blip>
          <a:stretch>
            <a:fillRect/>
          </a:stretch>
        </p:blipFill>
        <p:spPr>
          <a:xfrm>
            <a:off x="881725" y="794550"/>
            <a:ext cx="7443126" cy="4010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280775" y="357150"/>
            <a:ext cx="82218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Run a webserver on port 80 , in namespace using natcat command : </a:t>
            </a:r>
            <a:endParaRPr>
              <a:latin typeface="Times New Roman"/>
              <a:ea typeface="Times New Roman"/>
              <a:cs typeface="Times New Roman"/>
              <a:sym typeface="Times New Roman"/>
            </a:endParaRPr>
          </a:p>
        </p:txBody>
      </p:sp>
      <p:sp>
        <p:nvSpPr>
          <p:cNvPr id="242" name="Google Shape;242;p30"/>
          <p:cNvSpPr txBox="1"/>
          <p:nvPr>
            <p:ph idx="1" type="body"/>
          </p:nvPr>
        </p:nvSpPr>
        <p:spPr>
          <a:xfrm>
            <a:off x="430375" y="1352750"/>
            <a:ext cx="7505700" cy="74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latin typeface="Times New Roman"/>
                <a:ea typeface="Times New Roman"/>
                <a:cs typeface="Times New Roman"/>
                <a:sym typeface="Times New Roman"/>
              </a:rPr>
              <a:t>Sudo netcat -lnvp 80 &lt; index.html</a:t>
            </a:r>
            <a:endParaRPr sz="2100">
              <a:latin typeface="Times New Roman"/>
              <a:ea typeface="Times New Roman"/>
              <a:cs typeface="Times New Roman"/>
              <a:sym typeface="Times New Roman"/>
            </a:endParaRPr>
          </a:p>
        </p:txBody>
      </p:sp>
      <p:pic>
        <p:nvPicPr>
          <p:cNvPr id="243" name="Google Shape;243;p30"/>
          <p:cNvPicPr preferRelativeResize="0"/>
          <p:nvPr/>
        </p:nvPicPr>
        <p:blipFill>
          <a:blip r:embed="rId3">
            <a:alphaModFix/>
          </a:blip>
          <a:stretch>
            <a:fillRect/>
          </a:stretch>
        </p:blipFill>
        <p:spPr>
          <a:xfrm>
            <a:off x="280763" y="1943750"/>
            <a:ext cx="8582476" cy="272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540025" y="606375"/>
            <a:ext cx="7505700" cy="62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Access webserver from namespace : </a:t>
            </a:r>
            <a:endParaRPr>
              <a:latin typeface="Times New Roman"/>
              <a:ea typeface="Times New Roman"/>
              <a:cs typeface="Times New Roman"/>
              <a:sym typeface="Times New Roman"/>
            </a:endParaRPr>
          </a:p>
        </p:txBody>
      </p:sp>
      <p:sp>
        <p:nvSpPr>
          <p:cNvPr id="249" name="Google Shape;249;p31"/>
          <p:cNvSpPr txBox="1"/>
          <p:nvPr>
            <p:ph idx="1" type="body"/>
          </p:nvPr>
        </p:nvSpPr>
        <p:spPr>
          <a:xfrm>
            <a:off x="540025" y="1236075"/>
            <a:ext cx="8072400" cy="84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912">
                <a:latin typeface="Times New Roman"/>
                <a:ea typeface="Times New Roman"/>
                <a:cs typeface="Times New Roman"/>
                <a:sym typeface="Times New Roman"/>
              </a:rPr>
              <a:t>Open namespace :</a:t>
            </a:r>
            <a:r>
              <a:rPr lang="en" sz="1912">
                <a:latin typeface="Times New Roman"/>
                <a:ea typeface="Times New Roman"/>
                <a:cs typeface="Times New Roman"/>
                <a:sym typeface="Times New Roman"/>
              </a:rPr>
              <a:t> sudo ip netns exec &lt;namespace_name&gt; bash </a:t>
            </a:r>
            <a:endParaRPr sz="1912">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rPr b="1" lang="en" sz="1912">
                <a:latin typeface="Times New Roman"/>
                <a:ea typeface="Times New Roman"/>
                <a:cs typeface="Times New Roman"/>
                <a:sym typeface="Times New Roman"/>
              </a:rPr>
              <a:t>Access webserver in namespace : </a:t>
            </a:r>
            <a:r>
              <a:rPr lang="en" sz="1912">
                <a:latin typeface="Times New Roman"/>
                <a:ea typeface="Times New Roman"/>
                <a:cs typeface="Times New Roman"/>
                <a:sym typeface="Times New Roman"/>
              </a:rPr>
              <a:t>sudo netncat &lt;IP_Address&gt; &lt;Port_No(80)&gt;</a:t>
            </a:r>
            <a:endParaRPr sz="1912">
              <a:latin typeface="Times New Roman"/>
              <a:ea typeface="Times New Roman"/>
              <a:cs typeface="Times New Roman"/>
              <a:sym typeface="Times New Roman"/>
            </a:endParaRPr>
          </a:p>
        </p:txBody>
      </p:sp>
      <p:pic>
        <p:nvPicPr>
          <p:cNvPr id="250" name="Google Shape;250;p31"/>
          <p:cNvPicPr preferRelativeResize="0"/>
          <p:nvPr/>
        </p:nvPicPr>
        <p:blipFill>
          <a:blip r:embed="rId3">
            <a:alphaModFix/>
          </a:blip>
          <a:stretch>
            <a:fillRect/>
          </a:stretch>
        </p:blipFill>
        <p:spPr>
          <a:xfrm>
            <a:off x="579900" y="2322425"/>
            <a:ext cx="8164249" cy="205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10150" y="407025"/>
            <a:ext cx="75057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 :</a:t>
            </a:r>
            <a:endParaRPr b="1">
              <a:latin typeface="Times New Roman"/>
              <a:ea typeface="Times New Roman"/>
              <a:cs typeface="Times New Roman"/>
              <a:sym typeface="Times New Roman"/>
            </a:endParaRPr>
          </a:p>
        </p:txBody>
      </p:sp>
      <p:sp>
        <p:nvSpPr>
          <p:cNvPr id="135" name="Google Shape;135;p14"/>
          <p:cNvSpPr txBox="1"/>
          <p:nvPr>
            <p:ph idx="1" type="body"/>
          </p:nvPr>
        </p:nvSpPr>
        <p:spPr>
          <a:xfrm>
            <a:off x="559975" y="904200"/>
            <a:ext cx="8162100" cy="35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151515"/>
                </a:solidFill>
                <a:highlight>
                  <a:srgbClr val="FFFFFF"/>
                </a:highlight>
                <a:latin typeface="Times New Roman"/>
                <a:ea typeface="Times New Roman"/>
                <a:cs typeface="Times New Roman"/>
                <a:sym typeface="Times New Roman"/>
              </a:rPr>
              <a:t>Network management currently is undergoing changes towards more flexible ways . This trend is stimulated by Network Virtualization and Software Defined Networks (SDN) that emerged in recent years. These technologies allow networks to be run in a more flexible and cost efficient manner, e.g., by increasing network resource utilization and by decreasing operational costs.</a:t>
            </a:r>
            <a:endParaRPr sz="2000">
              <a:solidFill>
                <a:srgbClr val="151515"/>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2020">
                <a:solidFill>
                  <a:srgbClr val="151515"/>
                </a:solidFill>
                <a:highlight>
                  <a:srgbClr val="FFFFFF"/>
                </a:highlight>
                <a:latin typeface="Times New Roman"/>
                <a:ea typeface="Times New Roman"/>
                <a:cs typeface="Times New Roman"/>
                <a:sym typeface="Times New Roman"/>
              </a:rPr>
              <a:t>We can  divide our Local Area Networks (LANs)  into virtual networks and VLANs. The idea of this helps a lot in load balancing.It is used in application development and testing to mimic real world hardware and system software.</a:t>
            </a:r>
            <a:endParaRPr sz="2720">
              <a:solidFill>
                <a:srgbClr val="15151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510150" y="367150"/>
            <a:ext cx="75057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latin typeface="Times New Roman"/>
                <a:ea typeface="Times New Roman"/>
                <a:cs typeface="Times New Roman"/>
                <a:sym typeface="Times New Roman"/>
              </a:rPr>
              <a:t>Conclusion : </a:t>
            </a:r>
            <a:endParaRPr b="1" sz="2900">
              <a:latin typeface="Times New Roman"/>
              <a:ea typeface="Times New Roman"/>
              <a:cs typeface="Times New Roman"/>
              <a:sym typeface="Times New Roman"/>
            </a:endParaRPr>
          </a:p>
        </p:txBody>
      </p:sp>
      <p:sp>
        <p:nvSpPr>
          <p:cNvPr id="256" name="Google Shape;256;p32"/>
          <p:cNvSpPr txBox="1"/>
          <p:nvPr>
            <p:ph idx="1" type="body"/>
          </p:nvPr>
        </p:nvSpPr>
        <p:spPr>
          <a:xfrm>
            <a:off x="609850" y="986950"/>
            <a:ext cx="7952700" cy="355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solidFill>
                  <a:srgbClr val="1F2024"/>
                </a:solidFill>
                <a:highlight>
                  <a:srgbClr val="FFFFFF"/>
                </a:highlight>
                <a:latin typeface="Times New Roman"/>
                <a:ea typeface="Times New Roman"/>
                <a:cs typeface="Times New Roman"/>
                <a:sym typeface="Times New Roman"/>
              </a:rPr>
              <a:t>Network virtualization describes the combination of one or more platforms to form a virtual network.These virtual networks can act as an independent entity , enabling us to emulate links between </a:t>
            </a:r>
            <a:r>
              <a:rPr lang="en" sz="2300">
                <a:solidFill>
                  <a:srgbClr val="1F2024"/>
                </a:solidFill>
                <a:highlight>
                  <a:srgbClr val="FFFFFF"/>
                </a:highlight>
                <a:latin typeface="Times New Roman"/>
                <a:ea typeface="Times New Roman"/>
                <a:cs typeface="Times New Roman"/>
                <a:sym typeface="Times New Roman"/>
              </a:rPr>
              <a:t>services</a:t>
            </a:r>
            <a:r>
              <a:rPr lang="en" sz="2300">
                <a:solidFill>
                  <a:srgbClr val="1F2024"/>
                </a:solidFill>
                <a:highlight>
                  <a:srgbClr val="FFFFFF"/>
                </a:highlight>
                <a:latin typeface="Times New Roman"/>
                <a:ea typeface="Times New Roman"/>
                <a:cs typeface="Times New Roman"/>
                <a:sym typeface="Times New Roman"/>
              </a:rPr>
              <a:t> and applications. Network virtualization is possible through links and nodes. We can create our own virtual networks based on our requirements .</a:t>
            </a:r>
            <a:r>
              <a:rPr lang="en" sz="1800">
                <a:solidFill>
                  <a:srgbClr val="1F2024"/>
                </a:solidFill>
                <a:highlight>
                  <a:srgbClr val="FFFFFF"/>
                </a:highlight>
                <a:latin typeface="Times New Roman"/>
                <a:ea typeface="Times New Roman"/>
                <a:cs typeface="Times New Roman"/>
                <a:sym typeface="Times New Roman"/>
              </a:rPr>
              <a:t> </a:t>
            </a:r>
            <a:endParaRPr sz="1800">
              <a:solidFill>
                <a:srgbClr val="1F20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530075" y="426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References : </a:t>
            </a:r>
            <a:endParaRPr b="1">
              <a:latin typeface="Times New Roman"/>
              <a:ea typeface="Times New Roman"/>
              <a:cs typeface="Times New Roman"/>
              <a:sym typeface="Times New Roman"/>
            </a:endParaRPr>
          </a:p>
        </p:txBody>
      </p:sp>
      <p:sp>
        <p:nvSpPr>
          <p:cNvPr id="262" name="Google Shape;262;p33"/>
          <p:cNvSpPr txBox="1"/>
          <p:nvPr>
            <p:ph idx="1" type="body"/>
          </p:nvPr>
        </p:nvSpPr>
        <p:spPr>
          <a:xfrm>
            <a:off x="436200" y="1043750"/>
            <a:ext cx="8116500" cy="3322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u="sng">
                <a:solidFill>
                  <a:schemeClr val="hlink"/>
                </a:solidFill>
                <a:latin typeface="Times New Roman"/>
                <a:ea typeface="Times New Roman"/>
                <a:cs typeface="Times New Roman"/>
                <a:sym typeface="Times New Roman"/>
                <a:hlinkClick r:id="rId3"/>
              </a:rPr>
              <a:t>http://sdnflex.org/?page_id=2</a:t>
            </a:r>
            <a:endParaRPr sz="1900" u="sng">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u="sng">
                <a:solidFill>
                  <a:schemeClr val="hlink"/>
                </a:solidFill>
                <a:latin typeface="Times New Roman"/>
                <a:ea typeface="Times New Roman"/>
                <a:cs typeface="Times New Roman"/>
                <a:sym typeface="Times New Roman"/>
                <a:hlinkClick r:id="rId4"/>
              </a:rPr>
              <a:t>https://ivypanda.com/essays/concept-of-the-network-virtualization/#:~:text=.%2C%202013</a:t>
            </a:r>
            <a:r>
              <a:rPr lang="en" sz="1900" u="sng">
                <a:latin typeface="Times New Roman"/>
                <a:ea typeface="Times New Roman"/>
                <a:cs typeface="Times New Roman"/>
                <a:sym typeface="Times New Roman"/>
              </a:rPr>
              <a:t>).-,Conclusion,links%20between%20services%20and%20applications.</a:t>
            </a:r>
            <a:endParaRPr sz="1900" u="sng">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u="sng">
                <a:solidFill>
                  <a:schemeClr val="hlink"/>
                </a:solidFill>
                <a:latin typeface="Times New Roman"/>
                <a:ea typeface="Times New Roman"/>
                <a:cs typeface="Times New Roman"/>
                <a:sym typeface="Times New Roman"/>
                <a:hlinkClick r:id="rId5"/>
              </a:rPr>
              <a:t>https://www.cloud-native-everything.com/network-namespaces-in-5-min/</a:t>
            </a:r>
            <a:endParaRPr sz="1900" u="sng">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u="sng">
                <a:solidFill>
                  <a:schemeClr val="hlink"/>
                </a:solidFill>
                <a:latin typeface="Times New Roman"/>
                <a:ea typeface="Times New Roman"/>
                <a:cs typeface="Times New Roman"/>
                <a:sym typeface="Times New Roman"/>
                <a:hlinkClick r:id="rId6"/>
              </a:rPr>
              <a:t>https://fosshelp.blogspot.com/2014/07/how-to-create-network-namespace-and-run.html</a:t>
            </a:r>
            <a:endParaRPr sz="1900" u="sng">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700" u="sng">
                <a:solidFill>
                  <a:schemeClr val="hlink"/>
                </a:solidFill>
                <a:latin typeface="Times New Roman"/>
                <a:ea typeface="Times New Roman"/>
                <a:cs typeface="Times New Roman"/>
                <a:sym typeface="Times New Roman"/>
                <a:hlinkClick r:id="rId7"/>
              </a:rPr>
              <a:t>https://gist.github.com/shreyakupadhyay/84dc75607ec1078aca3129c8958f3683</a:t>
            </a:r>
            <a:endParaRPr sz="1700" u="sng">
              <a:solidFill>
                <a:schemeClr val="hlink"/>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79875" y="416975"/>
            <a:ext cx="3940200" cy="6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2690">
                <a:latin typeface="Times New Roman"/>
                <a:ea typeface="Times New Roman"/>
                <a:cs typeface="Times New Roman"/>
                <a:sym typeface="Times New Roman"/>
              </a:rPr>
              <a:t>Network Virtualization</a:t>
            </a:r>
            <a:endParaRPr b="1" sz="2890">
              <a:latin typeface="Times New Roman"/>
              <a:ea typeface="Times New Roman"/>
              <a:cs typeface="Times New Roman"/>
              <a:sym typeface="Times New Roman"/>
            </a:endParaRPr>
          </a:p>
        </p:txBody>
      </p:sp>
      <p:sp>
        <p:nvSpPr>
          <p:cNvPr id="141" name="Google Shape;141;p15"/>
          <p:cNvSpPr txBox="1"/>
          <p:nvPr>
            <p:ph idx="1" type="body"/>
          </p:nvPr>
        </p:nvSpPr>
        <p:spPr>
          <a:xfrm>
            <a:off x="679875" y="953725"/>
            <a:ext cx="7968300" cy="321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000000"/>
                </a:solidFill>
                <a:latin typeface="Times New Roman"/>
                <a:ea typeface="Times New Roman"/>
                <a:cs typeface="Times New Roman"/>
                <a:sym typeface="Times New Roman"/>
              </a:rPr>
              <a:t>Network virtualization means  abstracting network resources that were originally used in hardware to software.</a:t>
            </a:r>
            <a:r>
              <a:rPr lang="en" sz="2100">
                <a:solidFill>
                  <a:srgbClr val="151515"/>
                </a:solidFill>
                <a:highlight>
                  <a:srgbClr val="FFFFFF"/>
                </a:highlight>
                <a:latin typeface="Times New Roman"/>
                <a:ea typeface="Times New Roman"/>
                <a:cs typeface="Times New Roman"/>
                <a:sym typeface="Times New Roman"/>
              </a:rPr>
              <a:t>.With network virtualization, digital service providers can optimize their server resources (i.e. fewer idle servers), allow them to use standard servers for functions that once required expensive proprietary hardware, and generally improve the speed, flexibility, and reliability of their networks</a:t>
            </a:r>
            <a:r>
              <a:rPr lang="en" sz="2200">
                <a:solidFill>
                  <a:srgbClr val="151515"/>
                </a:solidFill>
                <a:highlight>
                  <a:srgbClr val="FFFFFF"/>
                </a:highlight>
                <a:latin typeface="Times New Roman"/>
                <a:ea typeface="Times New Roman"/>
                <a:cs typeface="Times New Roman"/>
                <a:sym typeface="Times New Roman"/>
              </a:rPr>
              <a:t>.</a:t>
            </a:r>
            <a:r>
              <a:rPr lang="en" sz="2100">
                <a:solidFill>
                  <a:srgbClr val="151515"/>
                </a:solidFill>
                <a:highlight>
                  <a:schemeClr val="dk1"/>
                </a:highlight>
                <a:latin typeface="Times New Roman"/>
                <a:ea typeface="Times New Roman"/>
                <a:cs typeface="Times New Roman"/>
                <a:sym typeface="Times New Roman"/>
              </a:rPr>
              <a:t>Network virtualization allows network functions, hardware resources, and software resources to be delivered independent of hardware</a:t>
            </a:r>
            <a:endParaRPr sz="2100">
              <a:solidFill>
                <a:srgbClr val="000000"/>
              </a:solidFill>
              <a:latin typeface="Times New Roman"/>
              <a:ea typeface="Times New Roman"/>
              <a:cs typeface="Times New Roman"/>
              <a:sym typeface="Times New Roman"/>
            </a:endParaRPr>
          </a:p>
        </p:txBody>
      </p:sp>
      <p:sp>
        <p:nvSpPr>
          <p:cNvPr id="142" name="Google Shape;142;p15"/>
          <p:cNvSpPr txBox="1"/>
          <p:nvPr/>
        </p:nvSpPr>
        <p:spPr>
          <a:xfrm>
            <a:off x="744150" y="3407600"/>
            <a:ext cx="6504300" cy="154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611775" y="273125"/>
            <a:ext cx="6955500" cy="54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Network Namespace :</a:t>
            </a:r>
            <a:endParaRPr b="1">
              <a:latin typeface="Times New Roman"/>
              <a:ea typeface="Times New Roman"/>
              <a:cs typeface="Times New Roman"/>
              <a:sym typeface="Times New Roman"/>
            </a:endParaRPr>
          </a:p>
        </p:txBody>
      </p:sp>
      <p:sp>
        <p:nvSpPr>
          <p:cNvPr id="148" name="Google Shape;148;p16"/>
          <p:cNvSpPr txBox="1"/>
          <p:nvPr>
            <p:ph idx="1" type="body"/>
          </p:nvPr>
        </p:nvSpPr>
        <p:spPr>
          <a:xfrm>
            <a:off x="611775" y="1077125"/>
            <a:ext cx="3537900" cy="3561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Network namespaces </a:t>
            </a:r>
            <a:r>
              <a:rPr lang="en" sz="2000">
                <a:latin typeface="Times New Roman"/>
                <a:ea typeface="Times New Roman"/>
                <a:cs typeface="Times New Roman"/>
                <a:sym typeface="Times New Roman"/>
              </a:rPr>
              <a:t>  is a Linux kernel feature allowing us to isolate network environments through virtualization , it is a logical copy of the network stack from the host </a:t>
            </a:r>
            <a:r>
              <a:rPr lang="en" sz="2000">
                <a:latin typeface="Times New Roman"/>
                <a:ea typeface="Times New Roman"/>
                <a:cs typeface="Times New Roman"/>
                <a:sym typeface="Times New Roman"/>
              </a:rPr>
              <a:t>. We can assign Ip address ,network Interfaces,routing table to the virtual systems we create.</a:t>
            </a:r>
            <a:endParaRPr sz="2000">
              <a:latin typeface="Times New Roman"/>
              <a:ea typeface="Times New Roman"/>
              <a:cs typeface="Times New Roman"/>
              <a:sym typeface="Times New Roman"/>
            </a:endParaRPr>
          </a:p>
        </p:txBody>
      </p:sp>
      <p:pic>
        <p:nvPicPr>
          <p:cNvPr id="149" name="Google Shape;149;p16"/>
          <p:cNvPicPr preferRelativeResize="0"/>
          <p:nvPr/>
        </p:nvPicPr>
        <p:blipFill>
          <a:blip r:embed="rId3">
            <a:alphaModFix/>
          </a:blip>
          <a:stretch>
            <a:fillRect/>
          </a:stretch>
        </p:blipFill>
        <p:spPr>
          <a:xfrm>
            <a:off x="4357050" y="121002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559300" y="189100"/>
            <a:ext cx="2137500" cy="5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00">
                <a:latin typeface="Times New Roman"/>
                <a:ea typeface="Times New Roman"/>
                <a:cs typeface="Times New Roman"/>
                <a:sym typeface="Times New Roman"/>
              </a:rPr>
              <a:t>      </a:t>
            </a:r>
            <a:r>
              <a:rPr b="1" lang="en" sz="2600">
                <a:latin typeface="Times New Roman"/>
                <a:ea typeface="Times New Roman"/>
                <a:cs typeface="Times New Roman"/>
                <a:sym typeface="Times New Roman"/>
              </a:rPr>
              <a:t>Mininet :</a:t>
            </a:r>
            <a:endParaRPr b="1" sz="2600">
              <a:latin typeface="Times New Roman"/>
              <a:ea typeface="Times New Roman"/>
              <a:cs typeface="Times New Roman"/>
              <a:sym typeface="Times New Roman"/>
            </a:endParaRPr>
          </a:p>
        </p:txBody>
      </p:sp>
      <p:sp>
        <p:nvSpPr>
          <p:cNvPr id="155" name="Google Shape;155;p17"/>
          <p:cNvSpPr txBox="1"/>
          <p:nvPr>
            <p:ph idx="1" type="body"/>
          </p:nvPr>
        </p:nvSpPr>
        <p:spPr>
          <a:xfrm>
            <a:off x="452425" y="728350"/>
            <a:ext cx="3780600" cy="400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rgbClr val="000000"/>
                </a:solidFill>
                <a:highlight>
                  <a:srgbClr val="FFFFFF"/>
                </a:highlight>
                <a:latin typeface="Times New Roman"/>
                <a:ea typeface="Times New Roman"/>
                <a:cs typeface="Times New Roman"/>
                <a:sym typeface="Times New Roman"/>
              </a:rPr>
              <a:t>Mininet is a open source software emulator for creating  large networks on a single machine. It</a:t>
            </a:r>
            <a:r>
              <a:rPr lang="en" sz="1900">
                <a:solidFill>
                  <a:srgbClr val="000000"/>
                </a:solidFill>
                <a:highlight>
                  <a:schemeClr val="dk1"/>
                </a:highlight>
                <a:latin typeface="Times New Roman"/>
                <a:ea typeface="Times New Roman"/>
                <a:cs typeface="Times New Roman"/>
                <a:sym typeface="Times New Roman"/>
              </a:rPr>
              <a:t> allows us to create different topologies consisting of OpenFlow switches and hosts</a:t>
            </a:r>
            <a:r>
              <a:rPr lang="en" sz="1900">
                <a:solidFill>
                  <a:srgbClr val="000000"/>
                </a:solidFill>
                <a:highlight>
                  <a:srgbClr val="FFFFFF"/>
                </a:highlight>
                <a:latin typeface="Times New Roman"/>
                <a:ea typeface="Times New Roman"/>
                <a:cs typeface="Times New Roman"/>
                <a:sym typeface="Times New Roman"/>
              </a:rPr>
              <a:t>.We can easily create a realistic virtual network using mininet. Topologies can vary from a single switch to more complicated topologies c . We can easily interact with our network using mininet CLI , customize it , share it or deploy it .</a:t>
            </a:r>
            <a:endParaRPr sz="1900">
              <a:solidFill>
                <a:srgbClr val="000000"/>
              </a:solidFill>
              <a:latin typeface="Times New Roman"/>
              <a:ea typeface="Times New Roman"/>
              <a:cs typeface="Times New Roman"/>
              <a:sym typeface="Times New Roman"/>
            </a:endParaRPr>
          </a:p>
        </p:txBody>
      </p:sp>
      <p:pic>
        <p:nvPicPr>
          <p:cNvPr id="156" name="Google Shape;156;p17"/>
          <p:cNvPicPr preferRelativeResize="0"/>
          <p:nvPr/>
        </p:nvPicPr>
        <p:blipFill>
          <a:blip r:embed="rId3">
            <a:alphaModFix/>
          </a:blip>
          <a:stretch>
            <a:fillRect/>
          </a:stretch>
        </p:blipFill>
        <p:spPr>
          <a:xfrm>
            <a:off x="4476625" y="779488"/>
            <a:ext cx="4422100" cy="358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38925" y="251675"/>
            <a:ext cx="8102400" cy="88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latin typeface="Times New Roman"/>
                <a:ea typeface="Times New Roman"/>
                <a:cs typeface="Times New Roman"/>
                <a:sym typeface="Times New Roman"/>
              </a:rPr>
              <a:t>Connect Network Namespaces to internet using Open Virtual Switch:</a:t>
            </a:r>
            <a:endParaRPr b="1" sz="2600">
              <a:latin typeface="Times New Roman"/>
              <a:ea typeface="Times New Roman"/>
              <a:cs typeface="Times New Roman"/>
              <a:sym typeface="Times New Roman"/>
            </a:endParaRPr>
          </a:p>
        </p:txBody>
      </p:sp>
      <p:sp>
        <p:nvSpPr>
          <p:cNvPr id="162" name="Google Shape;162;p18"/>
          <p:cNvSpPr txBox="1"/>
          <p:nvPr>
            <p:ph idx="1" type="body"/>
          </p:nvPr>
        </p:nvSpPr>
        <p:spPr>
          <a:xfrm>
            <a:off x="305700" y="992850"/>
            <a:ext cx="8532600" cy="393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000">
                <a:latin typeface="Times New Roman"/>
                <a:ea typeface="Times New Roman"/>
                <a:cs typeface="Times New Roman"/>
                <a:sym typeface="Times New Roman"/>
              </a:rPr>
              <a:t>Create Network Namespaces :</a:t>
            </a:r>
            <a:r>
              <a:rPr b="1" lang="en" sz="6200">
                <a:latin typeface="Times New Roman"/>
                <a:ea typeface="Times New Roman"/>
                <a:cs typeface="Times New Roman"/>
                <a:sym typeface="Times New Roman"/>
              </a:rPr>
              <a:t>  </a:t>
            </a:r>
            <a:r>
              <a:rPr lang="en" sz="6200">
                <a:latin typeface="Times New Roman"/>
                <a:ea typeface="Times New Roman"/>
                <a:cs typeface="Times New Roman"/>
                <a:sym typeface="Times New Roman"/>
              </a:rPr>
              <a:t>sudo ip netns add &lt;namespace_name&gt;</a:t>
            </a:r>
            <a:endParaRPr sz="6200">
              <a:latin typeface="Times New Roman"/>
              <a:ea typeface="Times New Roman"/>
              <a:cs typeface="Times New Roman"/>
              <a:sym typeface="Times New Roman"/>
            </a:endParaRPr>
          </a:p>
          <a:p>
            <a:pPr indent="0" lvl="0" marL="0" rtl="0" algn="l">
              <a:spcBef>
                <a:spcPts val="1200"/>
              </a:spcBef>
              <a:spcAft>
                <a:spcPts val="0"/>
              </a:spcAft>
              <a:buNone/>
            </a:pPr>
            <a:r>
              <a:rPr b="1" lang="en" sz="6600">
                <a:latin typeface="Times New Roman"/>
                <a:ea typeface="Times New Roman"/>
                <a:cs typeface="Times New Roman"/>
                <a:sym typeface="Times New Roman"/>
              </a:rPr>
              <a:t>Create Layer-2 Virtual Network with OpenVSwitch : </a:t>
            </a:r>
            <a:r>
              <a:rPr lang="en" sz="6200">
                <a:latin typeface="Times New Roman"/>
                <a:ea typeface="Times New Roman"/>
                <a:cs typeface="Times New Roman"/>
                <a:sym typeface="Times New Roman"/>
              </a:rPr>
              <a:t>sudo ovs-vsctl add-br &lt;bridge_name&gt;</a:t>
            </a:r>
            <a:endParaRPr sz="6200">
              <a:latin typeface="Times New Roman"/>
              <a:ea typeface="Times New Roman"/>
              <a:cs typeface="Times New Roman"/>
              <a:sym typeface="Times New Roman"/>
            </a:endParaRPr>
          </a:p>
          <a:p>
            <a:pPr indent="0" lvl="0" marL="0" rtl="0" algn="l">
              <a:spcBef>
                <a:spcPts val="1200"/>
              </a:spcBef>
              <a:spcAft>
                <a:spcPts val="0"/>
              </a:spcAft>
              <a:buNone/>
            </a:pPr>
            <a:r>
              <a:rPr b="1" lang="en" sz="7000">
                <a:latin typeface="Times New Roman"/>
                <a:ea typeface="Times New Roman"/>
                <a:cs typeface="Times New Roman"/>
                <a:sym typeface="Times New Roman"/>
              </a:rPr>
              <a:t>Create Network Interfaces Links and add those to bridge and namespaces : </a:t>
            </a:r>
            <a:endParaRPr b="1" sz="70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sudo ip link add &lt;interface1_name&gt; type veth peer name &lt;interface2_name&gt;</a:t>
            </a:r>
            <a:endParaRPr sz="62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a:t>
            </a:r>
            <a:r>
              <a:rPr lang="en" sz="6200">
                <a:latin typeface="Times New Roman"/>
                <a:ea typeface="Times New Roman"/>
                <a:cs typeface="Times New Roman"/>
                <a:sym typeface="Times New Roman"/>
              </a:rPr>
              <a:t>udo ip link set &lt;interface_name&gt; netns &lt;namespace_name&gt;</a:t>
            </a:r>
            <a:endParaRPr sz="62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sudo ovs-vsctl add-port &lt;bridge_name&gt; &lt;interface_name&gt; </a:t>
            </a:r>
            <a:endParaRPr sz="6200">
              <a:latin typeface="Times New Roman"/>
              <a:ea typeface="Times New Roman"/>
              <a:cs typeface="Times New Roman"/>
              <a:sym typeface="Times New Roman"/>
            </a:endParaRPr>
          </a:p>
          <a:p>
            <a:pPr indent="0" lvl="0" marL="0" rtl="0" algn="l">
              <a:spcBef>
                <a:spcPts val="1200"/>
              </a:spcBef>
              <a:spcAft>
                <a:spcPts val="0"/>
              </a:spcAft>
              <a:buNone/>
            </a:pPr>
            <a:r>
              <a:rPr b="1" lang="en" sz="7000">
                <a:latin typeface="Times New Roman"/>
                <a:ea typeface="Times New Roman"/>
                <a:cs typeface="Times New Roman"/>
                <a:sym typeface="Times New Roman"/>
              </a:rPr>
              <a:t>Enable the </a:t>
            </a:r>
            <a:r>
              <a:rPr b="1" lang="en" sz="7000">
                <a:latin typeface="Times New Roman"/>
                <a:ea typeface="Times New Roman"/>
                <a:cs typeface="Times New Roman"/>
                <a:sym typeface="Times New Roman"/>
              </a:rPr>
              <a:t>interfaces</a:t>
            </a:r>
            <a:r>
              <a:rPr b="1" lang="en" sz="7000">
                <a:latin typeface="Times New Roman"/>
                <a:ea typeface="Times New Roman"/>
                <a:cs typeface="Times New Roman"/>
                <a:sym typeface="Times New Roman"/>
              </a:rPr>
              <a:t> and Bridge : </a:t>
            </a:r>
            <a:endParaRPr b="1" sz="70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sudo ip netns exec &lt;namespace_name&gt;  ifconfig &lt;interface_name&gt; up</a:t>
            </a:r>
            <a:endParaRPr sz="62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sudo ifconfig &lt;bridgeInterface_name&gt;  up</a:t>
            </a:r>
            <a:endParaRPr sz="6200">
              <a:latin typeface="Times New Roman"/>
              <a:ea typeface="Times New Roman"/>
              <a:cs typeface="Times New Roman"/>
              <a:sym typeface="Times New Roman"/>
            </a:endParaRPr>
          </a:p>
          <a:p>
            <a:pPr indent="0" lvl="0" marL="0" rtl="0" algn="l">
              <a:spcBef>
                <a:spcPts val="1200"/>
              </a:spcBef>
              <a:spcAft>
                <a:spcPts val="0"/>
              </a:spcAft>
              <a:buNone/>
            </a:pPr>
            <a:r>
              <a:rPr lang="en" sz="6200">
                <a:latin typeface="Times New Roman"/>
                <a:ea typeface="Times New Roman"/>
                <a:cs typeface="Times New Roman"/>
                <a:sym typeface="Times New Roman"/>
              </a:rPr>
              <a:t>sudo ifconfig &lt;bridge_name&gt; up   </a:t>
            </a:r>
            <a:endParaRPr sz="6200">
              <a:latin typeface="Times New Roman"/>
              <a:ea typeface="Times New Roman"/>
              <a:cs typeface="Times New Roman"/>
              <a:sym typeface="Times New Roman"/>
            </a:endParaRPr>
          </a:p>
          <a:p>
            <a:pPr indent="0" lvl="0" marL="0" rtl="0" algn="l">
              <a:spcBef>
                <a:spcPts val="1200"/>
              </a:spcBef>
              <a:spcAft>
                <a:spcPts val="0"/>
              </a:spcAft>
              <a:buNone/>
            </a:pPr>
            <a:r>
              <a:t/>
            </a:r>
            <a:endParaRPr sz="9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9"/>
          <p:cNvPicPr preferRelativeResize="0"/>
          <p:nvPr/>
        </p:nvPicPr>
        <p:blipFill>
          <a:blip r:embed="rId3">
            <a:alphaModFix/>
          </a:blip>
          <a:stretch>
            <a:fillRect/>
          </a:stretch>
        </p:blipFill>
        <p:spPr>
          <a:xfrm>
            <a:off x="210225" y="168175"/>
            <a:ext cx="8801401" cy="476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432425" y="401800"/>
            <a:ext cx="8102100" cy="9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44">
                <a:solidFill>
                  <a:srgbClr val="151515"/>
                </a:solidFill>
                <a:latin typeface="Times New Roman"/>
                <a:ea typeface="Times New Roman"/>
                <a:cs typeface="Times New Roman"/>
                <a:sym typeface="Times New Roman"/>
              </a:rPr>
              <a:t>Add the Internet Network interface to the bridge : </a:t>
            </a:r>
            <a:endParaRPr b="1" sz="2044">
              <a:solidFill>
                <a:srgbClr val="151515"/>
              </a:solidFill>
              <a:latin typeface="Times New Roman"/>
              <a:ea typeface="Times New Roman"/>
              <a:cs typeface="Times New Roman"/>
              <a:sym typeface="Times New Roman"/>
            </a:endParaRPr>
          </a:p>
          <a:p>
            <a:pPr indent="0" lvl="0" marL="0" rtl="0" algn="l">
              <a:spcBef>
                <a:spcPts val="0"/>
              </a:spcBef>
              <a:spcAft>
                <a:spcPts val="0"/>
              </a:spcAft>
              <a:buNone/>
            </a:pPr>
            <a:r>
              <a:t/>
            </a:r>
            <a:endParaRPr sz="2044">
              <a:solidFill>
                <a:srgbClr val="151515"/>
              </a:solidFill>
              <a:latin typeface="Times New Roman"/>
              <a:ea typeface="Times New Roman"/>
              <a:cs typeface="Times New Roman"/>
              <a:sym typeface="Times New Roman"/>
            </a:endParaRPr>
          </a:p>
          <a:p>
            <a:pPr indent="0" lvl="0" marL="0" rtl="0" algn="l">
              <a:spcBef>
                <a:spcPts val="0"/>
              </a:spcBef>
              <a:spcAft>
                <a:spcPts val="0"/>
              </a:spcAft>
              <a:buNone/>
            </a:pPr>
            <a:r>
              <a:rPr lang="en" sz="2044">
                <a:solidFill>
                  <a:srgbClr val="151515"/>
                </a:solidFill>
                <a:latin typeface="Times New Roman"/>
                <a:ea typeface="Times New Roman"/>
                <a:cs typeface="Times New Roman"/>
                <a:sym typeface="Times New Roman"/>
              </a:rPr>
              <a:t>Sudo ovs-vsctl add-port &lt;bridge_name&gt; enp0s3/eth0(Interface_Name)</a:t>
            </a:r>
            <a:endParaRPr sz="2044">
              <a:solidFill>
                <a:srgbClr val="151515"/>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151515"/>
              </a:solidFill>
              <a:latin typeface="Times New Roman"/>
              <a:ea typeface="Times New Roman"/>
              <a:cs typeface="Times New Roman"/>
              <a:sym typeface="Times New Roman"/>
            </a:endParaRPr>
          </a:p>
        </p:txBody>
      </p:sp>
      <p:sp>
        <p:nvSpPr>
          <p:cNvPr id="175" name="Google Shape;175;p20"/>
          <p:cNvSpPr txBox="1"/>
          <p:nvPr>
            <p:ph idx="1" type="body"/>
          </p:nvPr>
        </p:nvSpPr>
        <p:spPr>
          <a:xfrm>
            <a:off x="429750" y="1342125"/>
            <a:ext cx="8284500" cy="351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latin typeface="Times New Roman"/>
                <a:ea typeface="Times New Roman"/>
                <a:cs typeface="Times New Roman"/>
                <a:sym typeface="Times New Roman"/>
              </a:rPr>
              <a:t>Assign the IP address to bridge and Interfaces using dhclient :</a:t>
            </a:r>
            <a:endParaRPr b="1"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(dhclient : requests IP Address from a DHCP Server)</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Sudo dhclient &lt;bridge_name&gt;</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Sudo ip netns exec &lt;namespace_name&gt; dhclient &lt;interface_name&gt; </a:t>
            </a:r>
            <a:endParaRPr sz="18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See the Kernel IP Routing table :</a:t>
            </a:r>
            <a:r>
              <a:rPr lang="en" sz="1800">
                <a:latin typeface="Times New Roman"/>
                <a:ea typeface="Times New Roman"/>
                <a:cs typeface="Times New Roman"/>
                <a:sym typeface="Times New Roman"/>
              </a:rPr>
              <a:t> sudo route -n</a:t>
            </a:r>
            <a:endParaRPr sz="18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Open bash in Network Namespace : </a:t>
            </a:r>
            <a:r>
              <a:rPr lang="en" sz="1800">
                <a:latin typeface="Times New Roman"/>
                <a:ea typeface="Times New Roman"/>
                <a:cs typeface="Times New Roman"/>
                <a:sym typeface="Times New Roman"/>
              </a:rPr>
              <a:t>sudo ip netns exec &lt;namespace_name &gt; bash </a:t>
            </a:r>
            <a:endParaRPr sz="18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Run Applications in Network Namespace Bash :</a:t>
            </a:r>
            <a:endParaRPr b="1" sz="1800">
              <a:latin typeface="Times New Roman"/>
              <a:ea typeface="Times New Roman"/>
              <a:cs typeface="Times New Roman"/>
              <a:sym typeface="Times New Roman"/>
            </a:endParaRPr>
          </a:p>
          <a:p>
            <a:pPr indent="0" lvl="0" marL="0" rtl="0" algn="l">
              <a:spcBef>
                <a:spcPts val="1200"/>
              </a:spcBef>
              <a:spcAft>
                <a:spcPts val="1200"/>
              </a:spcAft>
              <a:buNone/>
            </a:pPr>
            <a:r>
              <a:rPr lang="en" sz="1800">
                <a:latin typeface="Times New Roman"/>
                <a:ea typeface="Times New Roman"/>
                <a:cs typeface="Times New Roman"/>
                <a:sym typeface="Times New Roman"/>
              </a:rPr>
              <a:t>Sudo runuser -u &lt;user_name&gt; – &lt;application_name&gt;</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6847200" cy="33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endParaRPr/>
          </a:p>
        </p:txBody>
      </p:sp>
      <p:pic>
        <p:nvPicPr>
          <p:cNvPr id="181" name="Google Shape;181;p21"/>
          <p:cNvPicPr preferRelativeResize="0"/>
          <p:nvPr/>
        </p:nvPicPr>
        <p:blipFill>
          <a:blip r:embed="rId3">
            <a:alphaModFix/>
          </a:blip>
          <a:stretch>
            <a:fillRect/>
          </a:stretch>
        </p:blipFill>
        <p:spPr>
          <a:xfrm>
            <a:off x="218575" y="194600"/>
            <a:ext cx="8706849" cy="471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