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nva Sans" panose="020B0503030501040103" pitchFamily="34" charset="0"/>
      <p:regular r:id="rId21"/>
    </p:embeddedFont>
    <p:embeddedFont>
      <p:font typeface="Canva Sans Bold" panose="020B0803030501040103" pitchFamily="34" charset="0"/>
      <p:regular r:id="rId22"/>
      <p:bold r:id="rId23"/>
    </p:embeddedFont>
    <p:embeddedFont>
      <p:font typeface="Heebo" pitchFamily="2" charset="-79"/>
      <p:regular r:id="rId24"/>
    </p:embeddedFont>
    <p:embeddedFont>
      <p:font typeface="Heebo Bold" pitchFamily="2" charset="-79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24" autoAdjust="0"/>
  </p:normalViewPr>
  <p:slideViewPr>
    <p:cSldViewPr>
      <p:cViewPr>
        <p:scale>
          <a:sx n="67" d="100"/>
          <a:sy n="67" d="100"/>
        </p:scale>
        <p:origin x="110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7-024-03359-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575425"/>
            <a:ext cx="7195731" cy="2568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sz="8499" b="1">
                <a:solidFill>
                  <a:srgbClr val="242423"/>
                </a:solidFill>
                <a:latin typeface="Heebo Bold"/>
                <a:ea typeface="Heebo Bold"/>
                <a:cs typeface="Heebo Bold"/>
                <a:sym typeface="Heebo Bold"/>
              </a:rPr>
              <a:t>Colon Cancer Detection</a:t>
            </a:r>
          </a:p>
        </p:txBody>
      </p:sp>
      <p:sp>
        <p:nvSpPr>
          <p:cNvPr id="4" name="Freeform 4"/>
          <p:cNvSpPr/>
          <p:nvPr/>
        </p:nvSpPr>
        <p:spPr>
          <a:xfrm rot="303696">
            <a:off x="8330052" y="634675"/>
            <a:ext cx="4883541" cy="2610168"/>
          </a:xfrm>
          <a:custGeom>
            <a:avLst/>
            <a:gdLst/>
            <a:ahLst/>
            <a:cxnLst/>
            <a:rect l="l" t="t" r="r" b="b"/>
            <a:pathLst>
              <a:path w="4883541" h="2610168">
                <a:moveTo>
                  <a:pt x="0" y="0"/>
                </a:moveTo>
                <a:lnTo>
                  <a:pt x="4883541" y="0"/>
                </a:lnTo>
                <a:lnTo>
                  <a:pt x="4883541" y="2610169"/>
                </a:lnTo>
                <a:lnTo>
                  <a:pt x="0" y="2610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327485" y="754985"/>
            <a:ext cx="8777031" cy="8777031"/>
          </a:xfrm>
          <a:custGeom>
            <a:avLst/>
            <a:gdLst/>
            <a:ahLst/>
            <a:cxnLst/>
            <a:rect l="l" t="t" r="r" b="b"/>
            <a:pathLst>
              <a:path w="8777031" h="8777031">
                <a:moveTo>
                  <a:pt x="0" y="0"/>
                </a:moveTo>
                <a:lnTo>
                  <a:pt x="8777030" y="0"/>
                </a:lnTo>
                <a:lnTo>
                  <a:pt x="8777030" y="8777030"/>
                </a:lnTo>
                <a:lnTo>
                  <a:pt x="0" y="87770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6297970"/>
            <a:ext cx="5677733" cy="327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spc="-24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Akash Raj (229301533, VI-CSE)</a:t>
            </a:r>
          </a:p>
          <a:p>
            <a:pPr algn="l">
              <a:lnSpc>
                <a:spcPct val="150000"/>
              </a:lnSpc>
            </a:pPr>
            <a:r>
              <a:rPr lang="en-US" sz="2400" spc="-24" dirty="0" err="1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Sainyam</a:t>
            </a:r>
            <a:r>
              <a:rPr lang="en-US" sz="2400" spc="-24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 Acharya(229301524, VI-CSE)</a:t>
            </a:r>
          </a:p>
          <a:p>
            <a:pPr algn="l">
              <a:lnSpc>
                <a:spcPct val="150000"/>
              </a:lnSpc>
            </a:pPr>
            <a:r>
              <a:rPr lang="en-US" sz="2400" spc="-24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Manipal University Jaipur</a:t>
            </a:r>
          </a:p>
          <a:p>
            <a:pPr algn="l">
              <a:lnSpc>
                <a:spcPct val="150000"/>
              </a:lnSpc>
            </a:pPr>
            <a:r>
              <a:rPr lang="en-US" sz="2400" spc="-24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Guide: Dr. </a:t>
            </a:r>
            <a:r>
              <a:rPr lang="en-US" sz="2400" spc="-24" dirty="0" err="1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Satyabrata</a:t>
            </a:r>
            <a:r>
              <a:rPr lang="en-US" sz="2400" spc="-24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 Roy</a:t>
            </a:r>
          </a:p>
          <a:p>
            <a:pPr algn="l">
              <a:lnSpc>
                <a:spcPct val="150000"/>
              </a:lnSpc>
            </a:pPr>
            <a:r>
              <a:rPr lang="en-US" sz="2400" spc="-24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February 2025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400" b="1" spc="-24" dirty="0">
              <a:solidFill>
                <a:srgbClr val="242423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6472" y="5275396"/>
            <a:ext cx="1494661" cy="67259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2962789" y="12936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Flowchart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81A87-BD5A-3042-844F-5643562EB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133" y="2224742"/>
            <a:ext cx="9340820" cy="70335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-1519308" y="12936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Preprocessing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9631" y="2583333"/>
            <a:ext cx="14516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Cropping: Remove unnecessary regions to focus on the tumor.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Resizing: Standardize image dimensions for uniform input.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Normalization: Scale pixel values for better model performance.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242423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49631" y="5172075"/>
            <a:ext cx="12320172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    Why is it Important?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Enhances image quality for deep learning models.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Reduces noise and improves feature extraction.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Standardizes data for efficient training.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242423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86393" y="6756256"/>
            <a:ext cx="1494661" cy="67259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2962789" y="12936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Flowchart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B2335-E7A7-12BA-5697-612120299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133" y="2224742"/>
            <a:ext cx="9340820" cy="70335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617158" y="2484674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Transfer Learning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66615" y="3848088"/>
            <a:ext cx="11494111" cy="303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Taking pretrained model and customize for Polyps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Gives better result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Using </a:t>
            </a:r>
            <a:r>
              <a:rPr lang="en-US" sz="3399" dirty="0" err="1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DenseNet</a:t>
            </a:r>
            <a:endParaRPr lang="en-US" sz="3399" dirty="0">
              <a:solidFill>
                <a:srgbClr val="242423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Accuracy (Medical Images)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Computational Efficient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2400" y="1562100"/>
            <a:ext cx="12993024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Transfer Learning (</a:t>
            </a:r>
            <a:r>
              <a:rPr lang="en-US" sz="5566" dirty="0" err="1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DenseNet</a:t>
            </a:r>
            <a:r>
              <a:rPr lang="en-US" sz="5566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)</a:t>
            </a:r>
          </a:p>
        </p:txBody>
      </p:sp>
      <p:pic>
        <p:nvPicPr>
          <p:cNvPr id="2052" name="Picture 4" descr="A schematic diagram of a 3-layer dense block used in the DenseNet architecture. Full-size DOI: 10.7717/peerjcs.655/fig-3">
            <a:extLst>
              <a:ext uri="{FF2B5EF4-FFF2-40B4-BE49-F238E27FC236}">
                <a16:creationId xmlns:a16="http://schemas.microsoft.com/office/drawing/2014/main" id="{66534F7D-A281-96EE-4B7C-F287E4FE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70" y="2685624"/>
            <a:ext cx="14055393" cy="59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white circle&#10;&#10;AI-generated content may be incorrect.">
            <a:extLst>
              <a:ext uri="{FF2B5EF4-FFF2-40B4-BE49-F238E27FC236}">
                <a16:creationId xmlns:a16="http://schemas.microsoft.com/office/drawing/2014/main" id="{A1F762E4-91E2-5748-059A-DE4DFCF76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23159"/>
            <a:ext cx="1164727" cy="10040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17A81-4FE9-8D4D-1CDB-694B641E41A5}"/>
              </a:ext>
            </a:extLst>
          </p:cNvPr>
          <p:cNvCxnSpPr>
            <a:cxnSpLocks/>
          </p:cNvCxnSpPr>
          <p:nvPr/>
        </p:nvCxnSpPr>
        <p:spPr>
          <a:xfrm>
            <a:off x="2764927" y="4725196"/>
            <a:ext cx="446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48828" y="1255319"/>
            <a:ext cx="12993024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Flowchart (Remaining Work 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A1B0A40-8FCD-D629-4F6B-F305688E7BCD}"/>
              </a:ext>
            </a:extLst>
          </p:cNvPr>
          <p:cNvSpPr/>
          <p:nvPr/>
        </p:nvSpPr>
        <p:spPr>
          <a:xfrm rot="16200000">
            <a:off x="8552839" y="9544661"/>
            <a:ext cx="629261" cy="248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D5B6E18-9370-0BCC-D2A3-9FB349A4FF9F}"/>
              </a:ext>
            </a:extLst>
          </p:cNvPr>
          <p:cNvSpPr/>
          <p:nvPr/>
        </p:nvSpPr>
        <p:spPr>
          <a:xfrm rot="10800000">
            <a:off x="13106400" y="2603206"/>
            <a:ext cx="629261" cy="248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DC781D7-945A-C71B-C9AC-65910AAD248E}"/>
              </a:ext>
            </a:extLst>
          </p:cNvPr>
          <p:cNvSpPr/>
          <p:nvPr/>
        </p:nvSpPr>
        <p:spPr>
          <a:xfrm rot="10800000">
            <a:off x="13106207" y="4124563"/>
            <a:ext cx="629261" cy="248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FB8C3AA-08C2-92E2-501C-6537F9D4C6DA}"/>
              </a:ext>
            </a:extLst>
          </p:cNvPr>
          <p:cNvSpPr/>
          <p:nvPr/>
        </p:nvSpPr>
        <p:spPr>
          <a:xfrm rot="10800000">
            <a:off x="13123460" y="5504839"/>
            <a:ext cx="629261" cy="248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2464E8A-50C4-1983-C7B6-2933760FEC29}"/>
              </a:ext>
            </a:extLst>
          </p:cNvPr>
          <p:cNvSpPr/>
          <p:nvPr/>
        </p:nvSpPr>
        <p:spPr>
          <a:xfrm rot="10800000">
            <a:off x="13132572" y="7048500"/>
            <a:ext cx="629261" cy="2482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1828BA-7439-2AC3-576B-800E39EE8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87" y="2236321"/>
            <a:ext cx="9340820" cy="70335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3587-4495-9B42-5A3A-C12EF2DB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DB5507B-5790-41B6-FE87-E70F100C737B}"/>
              </a:ext>
            </a:extLst>
          </p:cNvPr>
          <p:cNvSpPr/>
          <p:nvPr/>
        </p:nvSpPr>
        <p:spPr>
          <a:xfrm>
            <a:off x="2929975" y="2187572"/>
            <a:ext cx="14158059" cy="7070728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r>
              <a:rPr lang="en-US" sz="4000" dirty="0">
                <a:latin typeface="Heebo" pitchFamily="2" charset="-79"/>
                <a:cs typeface="Heebo" pitchFamily="2" charset="-79"/>
              </a:rPr>
              <a:t>The proposed </a:t>
            </a:r>
            <a:r>
              <a:rPr lang="en-US" sz="4000" b="1" dirty="0">
                <a:latin typeface="Heebo" pitchFamily="2" charset="-79"/>
                <a:cs typeface="Heebo" pitchFamily="2" charset="-79"/>
              </a:rPr>
              <a:t>workflow</a:t>
            </a:r>
            <a:r>
              <a:rPr lang="en-US" sz="4000" dirty="0">
                <a:latin typeface="Heebo" pitchFamily="2" charset="-79"/>
                <a:cs typeface="Heebo" pitchFamily="2" charset="-79"/>
              </a:rPr>
              <a:t> ensures an </a:t>
            </a:r>
            <a:r>
              <a:rPr lang="en-US" sz="4000" b="1" dirty="0">
                <a:latin typeface="Heebo" pitchFamily="2" charset="-79"/>
                <a:cs typeface="Heebo" pitchFamily="2" charset="-79"/>
              </a:rPr>
              <a:t>efficient Cancer detection system</a:t>
            </a:r>
            <a:r>
              <a:rPr lang="en-US" sz="4000" dirty="0">
                <a:latin typeface="Heebo" pitchFamily="2" charset="-79"/>
                <a:cs typeface="Heebo" pitchFamily="2" charset="-79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Heebo" pitchFamily="2" charset="-79"/>
                <a:cs typeface="Heebo" pitchFamily="2" charset="-79"/>
              </a:rPr>
              <a:t>YOLO detects polyps</a:t>
            </a:r>
            <a:r>
              <a:rPr lang="en-US" sz="4000" dirty="0">
                <a:latin typeface="Heebo" pitchFamily="2" charset="-79"/>
                <a:cs typeface="Heebo" pitchFamily="2" charset="-79"/>
              </a:rPr>
              <a:t>, focusing on tumor-affected regions.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Heebo" pitchFamily="2" charset="-79"/>
                <a:cs typeface="Heebo" pitchFamily="2" charset="-79"/>
              </a:rPr>
              <a:t>Preprocessing</a:t>
            </a:r>
            <a:r>
              <a:rPr lang="en-US" sz="4000" dirty="0">
                <a:latin typeface="Heebo" pitchFamily="2" charset="-79"/>
                <a:cs typeface="Heebo" pitchFamily="2" charset="-79"/>
              </a:rPr>
              <a:t> reduces computational load by </a:t>
            </a:r>
            <a:r>
              <a:rPr lang="en-US" sz="4000" b="1" dirty="0">
                <a:latin typeface="Heebo" pitchFamily="2" charset="-79"/>
                <a:cs typeface="Heebo" pitchFamily="2" charset="-79"/>
              </a:rPr>
              <a:t>removing irrelevant parts</a:t>
            </a:r>
            <a:r>
              <a:rPr lang="en-US" sz="4000" dirty="0">
                <a:latin typeface="Heebo" pitchFamily="2" charset="-79"/>
                <a:cs typeface="Heebo" pitchFamily="2" charset="-79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latin typeface="Heebo" pitchFamily="2" charset="-79"/>
                <a:cs typeface="Heebo" pitchFamily="2" charset="-79"/>
              </a:rPr>
              <a:t>DenseNet</a:t>
            </a:r>
            <a:r>
              <a:rPr lang="en-US" sz="4000" b="1" dirty="0">
                <a:latin typeface="Heebo" pitchFamily="2" charset="-79"/>
                <a:cs typeface="Heebo" pitchFamily="2" charset="-79"/>
              </a:rPr>
              <a:t> extracts deep features</a:t>
            </a:r>
            <a:r>
              <a:rPr lang="en-US" sz="4000" dirty="0">
                <a:latin typeface="Heebo" pitchFamily="2" charset="-79"/>
                <a:cs typeface="Heebo" pitchFamily="2" charset="-79"/>
              </a:rPr>
              <a:t>, improving classification accuracy.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Heebo" pitchFamily="2" charset="-79"/>
                <a:cs typeface="Heebo" pitchFamily="2" charset="-79"/>
              </a:rPr>
              <a:t>ML classifiers &amp; ensemble learning</a:t>
            </a:r>
            <a:r>
              <a:rPr lang="en-US" sz="4000" dirty="0">
                <a:latin typeface="Heebo" pitchFamily="2" charset="-79"/>
                <a:cs typeface="Heebo" pitchFamily="2" charset="-79"/>
              </a:rPr>
              <a:t> optimize performance.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Heebo" pitchFamily="2" charset="-79"/>
                <a:cs typeface="Heebo" pitchFamily="2" charset="-79"/>
              </a:rPr>
              <a:t>A </a:t>
            </a:r>
            <a:r>
              <a:rPr lang="en-US" sz="4000" b="1" dirty="0">
                <a:latin typeface="Heebo" pitchFamily="2" charset="-79"/>
                <a:cs typeface="Heebo" pitchFamily="2" charset="-79"/>
              </a:rPr>
              <a:t>structured approach</a:t>
            </a:r>
            <a:r>
              <a:rPr lang="en-US" sz="4000" dirty="0">
                <a:latin typeface="Heebo" pitchFamily="2" charset="-79"/>
                <a:cs typeface="Heebo" pitchFamily="2" charset="-79"/>
              </a:rPr>
              <a:t> enhances efficiency, accuracy, and </a:t>
            </a:r>
            <a:r>
              <a:rPr lang="en-US" sz="4000" b="1" dirty="0">
                <a:latin typeface="Heebo" pitchFamily="2" charset="-79"/>
                <a:cs typeface="Heebo" pitchFamily="2" charset="-79"/>
              </a:rPr>
              <a:t>clinical applicability</a:t>
            </a:r>
            <a:r>
              <a:rPr lang="en-US" sz="4000" dirty="0">
                <a:latin typeface="Heebo" pitchFamily="2" charset="-79"/>
                <a:cs typeface="Heebo" pitchFamily="2" charset="-79"/>
              </a:rPr>
              <a:t>.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8B31071-CE32-02DC-98B1-3B0E396BE110}"/>
              </a:ext>
            </a:extLst>
          </p:cNvPr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10FC877-1990-F10B-C603-4A037618C4FF}"/>
              </a:ext>
            </a:extLst>
          </p:cNvPr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E3FC77D-ABC8-99BB-2427-11DA814D236A}"/>
              </a:ext>
            </a:extLst>
          </p:cNvPr>
          <p:cNvSpPr txBox="1"/>
          <p:nvPr/>
        </p:nvSpPr>
        <p:spPr>
          <a:xfrm>
            <a:off x="-1371600" y="1328362"/>
            <a:ext cx="12993024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6026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-571558" y="12936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DenseNet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9631" y="2583333"/>
            <a:ext cx="14516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Cropping: Remove unnecessary regions to focus on the tumor.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Resizing: Standardize image dimensions for uniform input.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Normalization: Scale pixel values for better model performance.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242423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181100" y="11811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112334" y="4274503"/>
            <a:ext cx="606333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2424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Question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-571558" y="12936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DenseNet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49631" y="2583333"/>
            <a:ext cx="1451674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Cropping: Remove unnecessary regions to focus on the tumor.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Resizing: Standardize image dimensions for uniform input.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Normalization: Scale pixel values for better model performance.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242423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181100" y="11811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524239" y="4191300"/>
            <a:ext cx="7544321" cy="1545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2424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-731627" y="1715842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72760" y="4246185"/>
            <a:ext cx="12742480" cy="226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6"/>
              </a:lnSpc>
            </a:pPr>
            <a:r>
              <a:rPr lang="en-US" sz="3225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Develop a detection model using YOLO for polyp detection and DenseNet for feature extraction, improving early colon cancer detection with higher accuracy, speed, and reliability.</a:t>
            </a:r>
          </a:p>
          <a:p>
            <a:pPr algn="ctr">
              <a:lnSpc>
                <a:spcPts val="4516"/>
              </a:lnSpc>
            </a:pPr>
            <a:endParaRPr lang="en-US" sz="3225">
              <a:solidFill>
                <a:srgbClr val="242423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-2962789" y="12936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2F32D-387A-C366-AE78-7E823D8A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947" y="1499874"/>
            <a:ext cx="9684740" cy="7292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6472" y="2224743"/>
            <a:ext cx="1494661" cy="67259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2962789" y="12936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Flowchart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784CB-4132-11B7-59D3-B570F876B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133" y="2224742"/>
            <a:ext cx="9340820" cy="70335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-1008054" y="12936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Dataset - Realcolon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30580" y="3191005"/>
            <a:ext cx="13446584" cy="5270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Overview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60 Colonoscopy recordings from 4 clinical studies (001-004)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2.75M frames (2757723 total frames)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Resolution: 1352 x 1050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Total Size: 880.78 GB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Research Institution(s) - Cosmo Intelligent Medical Devices</a:t>
            </a:r>
          </a:p>
          <a:p>
            <a:pPr algn="l">
              <a:lnSpc>
                <a:spcPts val="4620"/>
              </a:lnSpc>
            </a:pPr>
            <a:r>
              <a:rPr lang="en-US" sz="3300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</a:p>
          <a:p>
            <a:pPr algn="l">
              <a:lnSpc>
                <a:spcPts val="4620"/>
              </a:lnSpc>
            </a:pPr>
            <a:r>
              <a:rPr lang="en-US" sz="3300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sz="3300" u="sng" dirty="0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doi.org/10.1038/s41597-024-03359-0"/>
              </a:rPr>
              <a:t>https://doi.org/10.1038/s41597-024-03359-0</a:t>
            </a:r>
          </a:p>
          <a:p>
            <a:pPr algn="l">
              <a:lnSpc>
                <a:spcPts val="4620"/>
              </a:lnSpc>
            </a:pPr>
            <a:endParaRPr lang="en-US" sz="3300" u="sng" dirty="0">
              <a:solidFill>
                <a:srgbClr val="242423"/>
              </a:solidFill>
              <a:latin typeface="Canva Sans"/>
              <a:ea typeface="Canva Sans"/>
              <a:cs typeface="Canva Sans"/>
              <a:sym typeface="Canva Sans"/>
              <a:hlinkClick r:id="rId3" tooltip="https://doi.org/10.1038/s41597-024-03359-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453492" y="2304822"/>
            <a:ext cx="3553900" cy="2838678"/>
          </a:xfrm>
          <a:custGeom>
            <a:avLst/>
            <a:gdLst/>
            <a:ahLst/>
            <a:cxnLst/>
            <a:rect l="l" t="t" r="r" b="b"/>
            <a:pathLst>
              <a:path w="3553900" h="2838678">
                <a:moveTo>
                  <a:pt x="0" y="0"/>
                </a:moveTo>
                <a:lnTo>
                  <a:pt x="3553901" y="0"/>
                </a:lnTo>
                <a:lnTo>
                  <a:pt x="3553901" y="2838678"/>
                </a:lnTo>
                <a:lnTo>
                  <a:pt x="0" y="28386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224748" y="2304822"/>
            <a:ext cx="3553900" cy="2838678"/>
          </a:xfrm>
          <a:custGeom>
            <a:avLst/>
            <a:gdLst/>
            <a:ahLst/>
            <a:cxnLst/>
            <a:rect l="l" t="t" r="r" b="b"/>
            <a:pathLst>
              <a:path w="3553900" h="2838678">
                <a:moveTo>
                  <a:pt x="0" y="0"/>
                </a:moveTo>
                <a:lnTo>
                  <a:pt x="3553901" y="0"/>
                </a:lnTo>
                <a:lnTo>
                  <a:pt x="3553901" y="2838678"/>
                </a:lnTo>
                <a:lnTo>
                  <a:pt x="0" y="2838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997724" y="2304822"/>
            <a:ext cx="3528245" cy="2818186"/>
          </a:xfrm>
          <a:custGeom>
            <a:avLst/>
            <a:gdLst/>
            <a:ahLst/>
            <a:cxnLst/>
            <a:rect l="l" t="t" r="r" b="b"/>
            <a:pathLst>
              <a:path w="3528245" h="2818186">
                <a:moveTo>
                  <a:pt x="0" y="0"/>
                </a:moveTo>
                <a:lnTo>
                  <a:pt x="3528245" y="0"/>
                </a:lnTo>
                <a:lnTo>
                  <a:pt x="3528245" y="2818186"/>
                </a:lnTo>
                <a:lnTo>
                  <a:pt x="0" y="28181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453492" y="5434943"/>
            <a:ext cx="3553900" cy="2838678"/>
          </a:xfrm>
          <a:custGeom>
            <a:avLst/>
            <a:gdLst/>
            <a:ahLst/>
            <a:cxnLst/>
            <a:rect l="l" t="t" r="r" b="b"/>
            <a:pathLst>
              <a:path w="3553900" h="2838678">
                <a:moveTo>
                  <a:pt x="0" y="0"/>
                </a:moveTo>
                <a:lnTo>
                  <a:pt x="3553901" y="0"/>
                </a:lnTo>
                <a:lnTo>
                  <a:pt x="3553901" y="2838678"/>
                </a:lnTo>
                <a:lnTo>
                  <a:pt x="0" y="28386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224748" y="5434943"/>
            <a:ext cx="3553900" cy="2838678"/>
          </a:xfrm>
          <a:custGeom>
            <a:avLst/>
            <a:gdLst/>
            <a:ahLst/>
            <a:cxnLst/>
            <a:rect l="l" t="t" r="r" b="b"/>
            <a:pathLst>
              <a:path w="3553900" h="2838678">
                <a:moveTo>
                  <a:pt x="0" y="0"/>
                </a:moveTo>
                <a:lnTo>
                  <a:pt x="3553901" y="0"/>
                </a:lnTo>
                <a:lnTo>
                  <a:pt x="3553901" y="2838678"/>
                </a:lnTo>
                <a:lnTo>
                  <a:pt x="0" y="28386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997724" y="5434943"/>
            <a:ext cx="3528245" cy="2818186"/>
          </a:xfrm>
          <a:custGeom>
            <a:avLst/>
            <a:gdLst/>
            <a:ahLst/>
            <a:cxnLst/>
            <a:rect l="l" t="t" r="r" b="b"/>
            <a:pathLst>
              <a:path w="3528245" h="2818186">
                <a:moveTo>
                  <a:pt x="0" y="0"/>
                </a:moveTo>
                <a:lnTo>
                  <a:pt x="3528245" y="0"/>
                </a:lnTo>
                <a:lnTo>
                  <a:pt x="3528245" y="2818186"/>
                </a:lnTo>
                <a:lnTo>
                  <a:pt x="0" y="28181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-1363460" y="13317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Dataset - Preview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9191625"/>
            <a:ext cx="16230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42423"/>
                </a:solidFill>
                <a:latin typeface="Canva Sans"/>
                <a:ea typeface="Canva Sans"/>
                <a:cs typeface="Canva Sans"/>
                <a:sym typeface="Canva Sans"/>
              </a:rPr>
              <a:t>Continous Video Frames (2.75 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6472" y="3745092"/>
            <a:ext cx="1494661" cy="67259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2962789" y="12936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Flowchart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84142-870C-AC37-7335-AB593EDC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133" y="2224742"/>
            <a:ext cx="9340820" cy="70335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272684" y="3557498"/>
            <a:ext cx="5993505" cy="4613782"/>
          </a:xfrm>
          <a:custGeom>
            <a:avLst/>
            <a:gdLst/>
            <a:ahLst/>
            <a:cxnLst/>
            <a:rect l="l" t="t" r="r" b="b"/>
            <a:pathLst>
              <a:path w="11301259" h="5947288">
                <a:moveTo>
                  <a:pt x="0" y="0"/>
                </a:moveTo>
                <a:lnTo>
                  <a:pt x="11301258" y="0"/>
                </a:lnTo>
                <a:lnTo>
                  <a:pt x="11301258" y="5947288"/>
                </a:lnTo>
                <a:lnTo>
                  <a:pt x="0" y="5947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-2725851" y="12936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YOLO</a:t>
            </a:r>
          </a:p>
        </p:txBody>
      </p:sp>
      <p:pic>
        <p:nvPicPr>
          <p:cNvPr id="1026" name="Picture 2" descr="YOLOv1 Explained | Papers With Code">
            <a:extLst>
              <a:ext uri="{FF2B5EF4-FFF2-40B4-BE49-F238E27FC236}">
                <a16:creationId xmlns:a16="http://schemas.microsoft.com/office/drawing/2014/main" id="{5DFE65CF-F659-3FFD-697C-450960910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13" y="2181494"/>
            <a:ext cx="15365687" cy="681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929976" y="2341544"/>
            <a:ext cx="6640251" cy="5603911"/>
          </a:xfrm>
          <a:custGeom>
            <a:avLst/>
            <a:gdLst/>
            <a:ahLst/>
            <a:cxnLst/>
            <a:rect l="l" t="t" r="r" b="b"/>
            <a:pathLst>
              <a:path w="6640251" h="5603911">
                <a:moveTo>
                  <a:pt x="0" y="0"/>
                </a:moveTo>
                <a:lnTo>
                  <a:pt x="6640251" y="0"/>
                </a:lnTo>
                <a:lnTo>
                  <a:pt x="6640251" y="5603912"/>
                </a:lnTo>
                <a:lnTo>
                  <a:pt x="0" y="56039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67173" y="2341544"/>
            <a:ext cx="6727824" cy="5589269"/>
          </a:xfrm>
          <a:custGeom>
            <a:avLst/>
            <a:gdLst/>
            <a:ahLst/>
            <a:cxnLst/>
            <a:rect l="l" t="t" r="r" b="b"/>
            <a:pathLst>
              <a:path w="6727824" h="5589269">
                <a:moveTo>
                  <a:pt x="0" y="0"/>
                </a:moveTo>
                <a:lnTo>
                  <a:pt x="6727823" y="0"/>
                </a:lnTo>
                <a:lnTo>
                  <a:pt x="6727823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-2725851" y="1293651"/>
            <a:ext cx="12993024" cy="834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5566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YOLO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343</Words>
  <Application>Microsoft Macintosh PowerPoint</Application>
  <PresentationFormat>Custom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Heebo Bold</vt:lpstr>
      <vt:lpstr>Heebo</vt:lpstr>
      <vt:lpstr>Canva Sans</vt:lpstr>
      <vt:lpstr>Calibri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 Cancer Detection</dc:title>
  <cp:lastModifiedBy>Akash Raj [CSE - 2022]</cp:lastModifiedBy>
  <cp:revision>3</cp:revision>
  <dcterms:created xsi:type="dcterms:W3CDTF">2006-08-16T00:00:00Z</dcterms:created>
  <dcterms:modified xsi:type="dcterms:W3CDTF">2025-02-20T06:38:26Z</dcterms:modified>
  <dc:identifier>DAGfjr0iDSw</dc:identifier>
</cp:coreProperties>
</file>