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0fe0d0f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30fe0d0f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30fe0d0f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30fe0d0f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0fe0d0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0fe0d0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0fe0d0f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0fe0d0f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0fe0d0f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0fe0d0f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0fe0d0f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0fe0d0f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32135e5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2135e5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2135e539_0_1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2135e539_0_1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32135e539_0_2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32135e539_0_2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32135e539_0_3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32135e539_0_3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1" name="Google Shape;71;p1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3" name="Google Shape;73;p13"/>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4" name="Google Shape;7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75" name="Shape 75"/>
        <p:cNvGrpSpPr/>
        <p:nvPr/>
      </p:nvGrpSpPr>
      <p:grpSpPr>
        <a:xfrm>
          <a:off x="0" y="0"/>
          <a:ext cx="0" cy="0"/>
          <a:chOff x="0" y="0"/>
          <a:chExt cx="0" cy="0"/>
        </a:xfrm>
      </p:grpSpPr>
      <p:sp>
        <p:nvSpPr>
          <p:cNvPr id="76" name="Google Shape;7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860600" y="0"/>
            <a:ext cx="7283400" cy="5143500"/>
          </a:xfrm>
          <a:prstGeom prst="rect">
            <a:avLst/>
          </a:prstGeom>
          <a:solidFill>
            <a:schemeClr val="dk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4"/>
          <p:cNvCxnSpPr/>
          <p:nvPr/>
        </p:nvCxnSpPr>
        <p:spPr>
          <a:xfrm>
            <a:off x="2586875" y="1615600"/>
            <a:ext cx="305700" cy="0"/>
          </a:xfrm>
          <a:prstGeom prst="straightConnector1">
            <a:avLst/>
          </a:prstGeom>
          <a:noFill/>
          <a:ln cap="flat" cmpd="sng" w="38100">
            <a:solidFill>
              <a:schemeClr val="lt1"/>
            </a:solidFill>
            <a:prstDash val="solid"/>
            <a:round/>
            <a:headEnd len="sm" w="sm" type="none"/>
            <a:tailEnd len="sm" w="sm" type="none"/>
          </a:ln>
        </p:spPr>
      </p:cxnSp>
      <p:sp>
        <p:nvSpPr>
          <p:cNvPr id="79" name="Google Shape;79;p14"/>
          <p:cNvSpPr txBox="1"/>
          <p:nvPr>
            <p:ph type="title"/>
          </p:nvPr>
        </p:nvSpPr>
        <p:spPr>
          <a:xfrm>
            <a:off x="2469775" y="426200"/>
            <a:ext cx="5867400" cy="995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200"/>
              <a:buNone/>
              <a:defRPr b="1" sz="3200">
                <a:solidFill>
                  <a:schemeClr val="lt1"/>
                </a:solidFill>
              </a:defRPr>
            </a:lvl1pPr>
            <a:lvl2pPr lvl="1" algn="l">
              <a:lnSpc>
                <a:spcPct val="100000"/>
              </a:lnSpc>
              <a:spcBef>
                <a:spcPts val="0"/>
              </a:spcBef>
              <a:spcAft>
                <a:spcPts val="0"/>
              </a:spcAft>
              <a:buClr>
                <a:schemeClr val="lt1"/>
              </a:buClr>
              <a:buSzPts val="3200"/>
              <a:buNone/>
              <a:defRPr b="1" sz="3200">
                <a:solidFill>
                  <a:schemeClr val="lt1"/>
                </a:solidFill>
              </a:defRPr>
            </a:lvl2pPr>
            <a:lvl3pPr lvl="2" algn="l">
              <a:lnSpc>
                <a:spcPct val="100000"/>
              </a:lnSpc>
              <a:spcBef>
                <a:spcPts val="0"/>
              </a:spcBef>
              <a:spcAft>
                <a:spcPts val="0"/>
              </a:spcAft>
              <a:buClr>
                <a:schemeClr val="lt1"/>
              </a:buClr>
              <a:buSzPts val="3200"/>
              <a:buNone/>
              <a:defRPr b="1" sz="3200">
                <a:solidFill>
                  <a:schemeClr val="lt1"/>
                </a:solidFill>
              </a:defRPr>
            </a:lvl3pPr>
            <a:lvl4pPr lvl="3" algn="l">
              <a:lnSpc>
                <a:spcPct val="100000"/>
              </a:lnSpc>
              <a:spcBef>
                <a:spcPts val="0"/>
              </a:spcBef>
              <a:spcAft>
                <a:spcPts val="0"/>
              </a:spcAft>
              <a:buClr>
                <a:schemeClr val="lt1"/>
              </a:buClr>
              <a:buSzPts val="3200"/>
              <a:buNone/>
              <a:defRPr b="1" sz="3200">
                <a:solidFill>
                  <a:schemeClr val="lt1"/>
                </a:solidFill>
              </a:defRPr>
            </a:lvl4pPr>
            <a:lvl5pPr lvl="4" algn="l">
              <a:lnSpc>
                <a:spcPct val="100000"/>
              </a:lnSpc>
              <a:spcBef>
                <a:spcPts val="0"/>
              </a:spcBef>
              <a:spcAft>
                <a:spcPts val="0"/>
              </a:spcAft>
              <a:buClr>
                <a:schemeClr val="lt1"/>
              </a:buClr>
              <a:buSzPts val="3200"/>
              <a:buNone/>
              <a:defRPr b="1" sz="3200">
                <a:solidFill>
                  <a:schemeClr val="lt1"/>
                </a:solidFill>
              </a:defRPr>
            </a:lvl5pPr>
            <a:lvl6pPr lvl="5" algn="l">
              <a:lnSpc>
                <a:spcPct val="100000"/>
              </a:lnSpc>
              <a:spcBef>
                <a:spcPts val="0"/>
              </a:spcBef>
              <a:spcAft>
                <a:spcPts val="0"/>
              </a:spcAft>
              <a:buClr>
                <a:schemeClr val="lt1"/>
              </a:buClr>
              <a:buSzPts val="3200"/>
              <a:buNone/>
              <a:defRPr b="1" sz="3200">
                <a:solidFill>
                  <a:schemeClr val="lt1"/>
                </a:solidFill>
              </a:defRPr>
            </a:lvl6pPr>
            <a:lvl7pPr lvl="6" algn="l">
              <a:lnSpc>
                <a:spcPct val="100000"/>
              </a:lnSpc>
              <a:spcBef>
                <a:spcPts val="0"/>
              </a:spcBef>
              <a:spcAft>
                <a:spcPts val="0"/>
              </a:spcAft>
              <a:buClr>
                <a:schemeClr val="lt1"/>
              </a:buClr>
              <a:buSzPts val="3200"/>
              <a:buNone/>
              <a:defRPr b="1" sz="3200">
                <a:solidFill>
                  <a:schemeClr val="lt1"/>
                </a:solidFill>
              </a:defRPr>
            </a:lvl7pPr>
            <a:lvl8pPr lvl="7" algn="l">
              <a:lnSpc>
                <a:spcPct val="100000"/>
              </a:lnSpc>
              <a:spcBef>
                <a:spcPts val="0"/>
              </a:spcBef>
              <a:spcAft>
                <a:spcPts val="0"/>
              </a:spcAft>
              <a:buClr>
                <a:schemeClr val="lt1"/>
              </a:buClr>
              <a:buSzPts val="3200"/>
              <a:buNone/>
              <a:defRPr b="1" sz="3200">
                <a:solidFill>
                  <a:schemeClr val="lt1"/>
                </a:solidFill>
              </a:defRPr>
            </a:lvl8pPr>
            <a:lvl9pPr lvl="8" algn="l">
              <a:lnSpc>
                <a:spcPct val="100000"/>
              </a:lnSpc>
              <a:spcBef>
                <a:spcPts val="0"/>
              </a:spcBef>
              <a:spcAft>
                <a:spcPts val="0"/>
              </a:spcAft>
              <a:buClr>
                <a:schemeClr val="lt1"/>
              </a:buClr>
              <a:buSzPts val="3200"/>
              <a:buNone/>
              <a:defRPr b="1" sz="3200">
                <a:solidFill>
                  <a:schemeClr val="lt1"/>
                </a:solidFill>
              </a:defRPr>
            </a:lvl9pPr>
          </a:lstStyle>
          <a:p/>
        </p:txBody>
      </p:sp>
      <p:sp>
        <p:nvSpPr>
          <p:cNvPr id="80" name="Google Shape;80;p14"/>
          <p:cNvSpPr txBox="1"/>
          <p:nvPr>
            <p:ph idx="1" type="body"/>
          </p:nvPr>
        </p:nvSpPr>
        <p:spPr>
          <a:xfrm>
            <a:off x="2469775" y="1874225"/>
            <a:ext cx="5867400" cy="25506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sz="1800">
                <a:solidFill>
                  <a:schemeClr val="lt1"/>
                </a:solidFill>
              </a:defRPr>
            </a:lvl1pPr>
            <a:lvl2pPr indent="-317500" lvl="1" marL="914400" algn="l">
              <a:lnSpc>
                <a:spcPct val="115000"/>
              </a:lnSpc>
              <a:spcBef>
                <a:spcPts val="1600"/>
              </a:spcBef>
              <a:spcAft>
                <a:spcPts val="0"/>
              </a:spcAft>
              <a:buClr>
                <a:schemeClr val="lt1"/>
              </a:buClr>
              <a:buSzPts val="1400"/>
              <a:buChar char="○"/>
              <a:defRPr sz="1400">
                <a:solidFill>
                  <a:schemeClr val="lt1"/>
                </a:solidFill>
              </a:defRPr>
            </a:lvl2pPr>
            <a:lvl3pPr indent="-317500" lvl="2" marL="1371600" algn="l">
              <a:lnSpc>
                <a:spcPct val="115000"/>
              </a:lnSpc>
              <a:spcBef>
                <a:spcPts val="1600"/>
              </a:spcBef>
              <a:spcAft>
                <a:spcPts val="0"/>
              </a:spcAft>
              <a:buClr>
                <a:schemeClr val="lt1"/>
              </a:buClr>
              <a:buSzPts val="1400"/>
              <a:buChar char="■"/>
              <a:defRPr sz="1400">
                <a:solidFill>
                  <a:schemeClr val="lt1"/>
                </a:solidFill>
              </a:defRPr>
            </a:lvl3pPr>
            <a:lvl4pPr indent="-317500" lvl="3" marL="1828800" algn="l">
              <a:lnSpc>
                <a:spcPct val="115000"/>
              </a:lnSpc>
              <a:spcBef>
                <a:spcPts val="1600"/>
              </a:spcBef>
              <a:spcAft>
                <a:spcPts val="0"/>
              </a:spcAft>
              <a:buClr>
                <a:schemeClr val="lt1"/>
              </a:buClr>
              <a:buSzPts val="1400"/>
              <a:buChar char="●"/>
              <a:defRPr sz="1400">
                <a:solidFill>
                  <a:schemeClr val="lt1"/>
                </a:solidFill>
              </a:defRPr>
            </a:lvl4pPr>
            <a:lvl5pPr indent="-317500" lvl="4" marL="2286000" algn="l">
              <a:lnSpc>
                <a:spcPct val="115000"/>
              </a:lnSpc>
              <a:spcBef>
                <a:spcPts val="1600"/>
              </a:spcBef>
              <a:spcAft>
                <a:spcPts val="0"/>
              </a:spcAft>
              <a:buClr>
                <a:schemeClr val="lt1"/>
              </a:buClr>
              <a:buSzPts val="1400"/>
              <a:buChar char="○"/>
              <a:defRPr sz="1400">
                <a:solidFill>
                  <a:schemeClr val="lt1"/>
                </a:solidFill>
              </a:defRPr>
            </a:lvl5pPr>
            <a:lvl6pPr indent="-317500" lvl="5" marL="2743200" algn="l">
              <a:lnSpc>
                <a:spcPct val="115000"/>
              </a:lnSpc>
              <a:spcBef>
                <a:spcPts val="1600"/>
              </a:spcBef>
              <a:spcAft>
                <a:spcPts val="0"/>
              </a:spcAft>
              <a:buClr>
                <a:schemeClr val="lt1"/>
              </a:buClr>
              <a:buSzPts val="1400"/>
              <a:buChar char="■"/>
              <a:defRPr sz="1400">
                <a:solidFill>
                  <a:schemeClr val="lt1"/>
                </a:solidFill>
              </a:defRPr>
            </a:lvl6pPr>
            <a:lvl7pPr indent="-317500" lvl="6" marL="3200400" algn="l">
              <a:lnSpc>
                <a:spcPct val="115000"/>
              </a:lnSpc>
              <a:spcBef>
                <a:spcPts val="1600"/>
              </a:spcBef>
              <a:spcAft>
                <a:spcPts val="0"/>
              </a:spcAft>
              <a:buClr>
                <a:schemeClr val="lt1"/>
              </a:buClr>
              <a:buSzPts val="1400"/>
              <a:buChar char="●"/>
              <a:defRPr sz="1400">
                <a:solidFill>
                  <a:schemeClr val="lt1"/>
                </a:solidFill>
              </a:defRPr>
            </a:lvl7pPr>
            <a:lvl8pPr indent="-317500" lvl="7" marL="3657600" algn="l">
              <a:lnSpc>
                <a:spcPct val="115000"/>
              </a:lnSpc>
              <a:spcBef>
                <a:spcPts val="1600"/>
              </a:spcBef>
              <a:spcAft>
                <a:spcPts val="0"/>
              </a:spcAft>
              <a:buClr>
                <a:schemeClr val="lt1"/>
              </a:buClr>
              <a:buSzPts val="1400"/>
              <a:buChar char="○"/>
              <a:defRPr sz="1400">
                <a:solidFill>
                  <a:schemeClr val="lt1"/>
                </a:solidFill>
              </a:defRPr>
            </a:lvl8pPr>
            <a:lvl9pPr indent="-317500" lvl="8" marL="4114800" algn="l">
              <a:lnSpc>
                <a:spcPct val="115000"/>
              </a:lnSpc>
              <a:spcBef>
                <a:spcPts val="1600"/>
              </a:spcBef>
              <a:spcAft>
                <a:spcPts val="1600"/>
              </a:spcAft>
              <a:buClr>
                <a:schemeClr val="lt1"/>
              </a:buClr>
              <a:buSzPts val="1400"/>
              <a:buChar char="■"/>
              <a:defRPr sz="1400">
                <a:solidFill>
                  <a:schemeClr val="lt1"/>
                </a:solidFill>
              </a:defRPr>
            </a:lvl9pPr>
          </a:lstStyle>
          <a:p/>
        </p:txBody>
      </p:sp>
      <p:sp>
        <p:nvSpPr>
          <p:cNvPr id="81" name="Google Shape;8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82" name="Shape 82"/>
        <p:cNvGrpSpPr/>
        <p:nvPr/>
      </p:nvGrpSpPr>
      <p:grpSpPr>
        <a:xfrm>
          <a:off x="0" y="0"/>
          <a:ext cx="0" cy="0"/>
          <a:chOff x="0" y="0"/>
          <a:chExt cx="0" cy="0"/>
        </a:xfrm>
      </p:grpSpPr>
      <p:sp>
        <p:nvSpPr>
          <p:cNvPr id="83" name="Google Shape;83;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291875" y="406900"/>
            <a:ext cx="3039600" cy="1388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85" name="Google Shape;85;p15"/>
          <p:cNvSpPr txBox="1"/>
          <p:nvPr>
            <p:ph idx="1" type="body"/>
          </p:nvPr>
        </p:nvSpPr>
        <p:spPr>
          <a:xfrm>
            <a:off x="291938" y="2053718"/>
            <a:ext cx="3039600" cy="23781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6" name="Google Shape;86;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ctrTitle"/>
          </p:nvPr>
        </p:nvSpPr>
        <p:spPr>
          <a:xfrm>
            <a:off x="2371725" y="630225"/>
            <a:ext cx="6331500" cy="30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Status Report:</a:t>
            </a:r>
            <a:br>
              <a:rPr lang="en" sz="4200"/>
            </a:br>
            <a:r>
              <a:rPr lang="en" sz="4200"/>
              <a:t>Classification of Bikes using </a:t>
            </a:r>
            <a:endParaRPr sz="4200"/>
          </a:p>
          <a:p>
            <a:pPr indent="0" lvl="0" marL="0" rtl="0" algn="l">
              <a:spcBef>
                <a:spcPts val="0"/>
              </a:spcBef>
              <a:spcAft>
                <a:spcPts val="0"/>
              </a:spcAft>
              <a:buNone/>
            </a:pPr>
            <a:r>
              <a:rPr lang="en" sz="4200"/>
              <a:t>Feed Forward Networks</a:t>
            </a:r>
            <a:endParaRPr sz="4200"/>
          </a:p>
        </p:txBody>
      </p:sp>
      <p:sp>
        <p:nvSpPr>
          <p:cNvPr id="92" name="Google Shape;92;p16"/>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Akash Raj K. R.       •	     Akshay N.     	</a:t>
            </a:r>
            <a:r>
              <a:rPr lang="en"/>
              <a:t>•        09.04.2020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469775" y="426200"/>
            <a:ext cx="58674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environment</a:t>
            </a:r>
            <a:endParaRPr/>
          </a:p>
        </p:txBody>
      </p:sp>
      <p:sp>
        <p:nvSpPr>
          <p:cNvPr id="145" name="Google Shape;145;p25"/>
          <p:cNvSpPr txBox="1"/>
          <p:nvPr>
            <p:ph idx="1" type="body"/>
          </p:nvPr>
        </p:nvSpPr>
        <p:spPr>
          <a:xfrm>
            <a:off x="2469775" y="1874225"/>
            <a:ext cx="5867400" cy="25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Python3.7</a:t>
            </a:r>
            <a:endParaRPr/>
          </a:p>
          <a:p>
            <a:pPr indent="0" lvl="0" marL="0" rtl="0" algn="l">
              <a:spcBef>
                <a:spcPts val="1600"/>
              </a:spcBef>
              <a:spcAft>
                <a:spcPts val="0"/>
              </a:spcAft>
              <a:buNone/>
            </a:pPr>
            <a:r>
              <a:rPr lang="en"/>
              <a:t>IDE: Pycharm</a:t>
            </a:r>
            <a:endParaRPr/>
          </a:p>
          <a:p>
            <a:pPr indent="0" lvl="0" marL="0" rtl="0" algn="l">
              <a:spcBef>
                <a:spcPts val="1600"/>
              </a:spcBef>
              <a:spcAft>
                <a:spcPts val="0"/>
              </a:spcAft>
              <a:buNone/>
            </a:pPr>
            <a:r>
              <a:rPr lang="en"/>
              <a:t>OS: Ubuntu 16.04 above</a:t>
            </a:r>
            <a:endParaRPr/>
          </a:p>
          <a:p>
            <a:pPr indent="0" lvl="0" marL="0" rtl="0" algn="l">
              <a:spcBef>
                <a:spcPts val="1600"/>
              </a:spcBef>
              <a:spcAft>
                <a:spcPts val="0"/>
              </a:spcAft>
              <a:buNone/>
            </a:pPr>
            <a:r>
              <a:rPr lang="en"/>
              <a:t>Libraries used:  random, numpy, opencv-python, tqdm etc.</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91875" y="406900"/>
            <a:ext cx="30396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 dataset</a:t>
            </a:r>
            <a:endParaRPr/>
          </a:p>
        </p:txBody>
      </p:sp>
      <p:sp>
        <p:nvSpPr>
          <p:cNvPr id="151" name="Google Shape;151;p26"/>
          <p:cNvSpPr txBox="1"/>
          <p:nvPr>
            <p:ph idx="1" type="body"/>
          </p:nvPr>
        </p:nvSpPr>
        <p:spPr>
          <a:xfrm>
            <a:off x="291938" y="2053718"/>
            <a:ext cx="3039600" cy="237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a:ea typeface="Raleway"/>
                <a:cs typeface="Raleway"/>
                <a:sym typeface="Raleway"/>
              </a:rPr>
              <a:t>We have 4 classes of bike images dirt, sports, scooter and chopper. Each class has 25 images making a total of 100 images.</a:t>
            </a:r>
            <a:endParaRPr>
              <a:latin typeface="Raleway"/>
              <a:ea typeface="Raleway"/>
              <a:cs typeface="Raleway"/>
              <a:sym typeface="Raleway"/>
            </a:endParaRPr>
          </a:p>
        </p:txBody>
      </p:sp>
      <p:sp>
        <p:nvSpPr>
          <p:cNvPr id="152" name="Google Shape;152;p26"/>
          <p:cNvSpPr/>
          <p:nvPr/>
        </p:nvSpPr>
        <p:spPr>
          <a:xfrm>
            <a:off x="4232750" y="0"/>
            <a:ext cx="4911300" cy="5143500"/>
          </a:xfrm>
          <a:prstGeom prst="parallelogram">
            <a:avLst>
              <a:gd fmla="val 25000" name="adj"/>
            </a:avLst>
          </a:prstGeom>
          <a:solidFill>
            <a:srgbClr val="FFFFFF"/>
          </a:solidFill>
          <a:ln>
            <a:noFill/>
          </a:ln>
          <a:effectLst>
            <a:outerShdw blurRad="50800" rotWithShape="0" algn="tl"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6"/>
          <p:cNvSpPr/>
          <p:nvPr/>
        </p:nvSpPr>
        <p:spPr>
          <a:xfrm>
            <a:off x="3331550" y="0"/>
            <a:ext cx="5633700" cy="5143500"/>
          </a:xfrm>
          <a:prstGeom prst="parallelogram">
            <a:avLst>
              <a:gd fmla="val 24220" name="adj"/>
            </a:avLst>
          </a:prstGeom>
          <a:solidFill>
            <a:srgbClr val="EEEEEE">
              <a:alpha val="6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6"/>
          <p:cNvPicPr preferRelativeResize="0"/>
          <p:nvPr/>
        </p:nvPicPr>
        <p:blipFill rotWithShape="1">
          <a:blip r:embed="rId3">
            <a:alphaModFix/>
          </a:blip>
          <a:srcRect b="-9155" l="836" r="26447" t="-30626"/>
          <a:stretch/>
        </p:blipFill>
        <p:spPr>
          <a:xfrm>
            <a:off x="3562350" y="0"/>
            <a:ext cx="5581800" cy="5143500"/>
          </a:xfrm>
          <a:prstGeom prst="parallelogram">
            <a:avLst>
              <a:gd fmla="val 23683"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Implementation</a:t>
            </a:r>
            <a:endParaRPr/>
          </a:p>
        </p:txBody>
      </p:sp>
      <p:sp>
        <p:nvSpPr>
          <p:cNvPr id="160" name="Google Shape;160;p27"/>
          <p:cNvSpPr txBox="1"/>
          <p:nvPr>
            <p:ph idx="1" type="body"/>
          </p:nvPr>
        </p:nvSpPr>
        <p:spPr>
          <a:xfrm>
            <a:off x="2410100" y="1211350"/>
            <a:ext cx="6321600" cy="3711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2100"/>
              <a:t>Formatting the Data</a:t>
            </a:r>
            <a:endParaRPr sz="11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1200"/>
              </a:spcBef>
              <a:spcAft>
                <a:spcPts val="0"/>
              </a:spcAft>
              <a:buNone/>
            </a:pPr>
            <a:r>
              <a:rPr lang="en" sz="1000">
                <a:solidFill>
                  <a:srgbClr val="24292E"/>
                </a:solidFill>
                <a:highlight>
                  <a:srgbClr val="FFFFFF"/>
                </a:highlight>
                <a:latin typeface="Courier New"/>
                <a:ea typeface="Courier New"/>
                <a:cs typeface="Courier New"/>
                <a:sym typeface="Courier New"/>
              </a:rPr>
              <a:t>c</a:t>
            </a:r>
            <a:r>
              <a:rPr lang="en" sz="1000">
                <a:solidFill>
                  <a:srgbClr val="24292E"/>
                </a:solidFill>
                <a:highlight>
                  <a:srgbClr val="FFFFFF"/>
                </a:highlight>
                <a:latin typeface="Courier New"/>
                <a:ea typeface="Courier New"/>
                <a:cs typeface="Courier New"/>
                <a:sym typeface="Courier New"/>
              </a:rPr>
              <a:t>lasses = [</a:t>
            </a:r>
            <a:r>
              <a:rPr lang="en" sz="1000">
                <a:solidFill>
                  <a:srgbClr val="032F62"/>
                </a:solidFill>
                <a:highlight>
                  <a:srgbClr val="FFFFFF"/>
                </a:highlight>
                <a:latin typeface="Courier New"/>
                <a:ea typeface="Courier New"/>
                <a:cs typeface="Courier New"/>
                <a:sym typeface="Courier New"/>
              </a:rPr>
              <a:t>'sports','dirt','scooter','chopper']</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feature_data = [(class, {</a:t>
            </a:r>
            <a:r>
              <a:rPr lang="en" sz="1000">
                <a:solidFill>
                  <a:srgbClr val="032F62"/>
                </a:solidFill>
                <a:highlight>
                  <a:srgbClr val="FFFFFF"/>
                </a:highlight>
                <a:latin typeface="Courier New"/>
                <a:ea typeface="Courier New"/>
                <a:cs typeface="Courier New"/>
                <a:sym typeface="Courier New"/>
              </a:rPr>
              <a:t>'path': &lt;actual path to image file&gt;</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img </a:t>
            </a:r>
            <a:r>
              <a:rPr lang="en" sz="1000">
                <a:solidFill>
                  <a:srgbClr val="005CC5"/>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 cv2.</a:t>
            </a:r>
            <a:r>
              <a:rPr lang="en" sz="1000">
                <a:solidFill>
                  <a:srgbClr val="6F42C1"/>
                </a:solidFill>
                <a:highlight>
                  <a:srgbClr val="FFFFFF"/>
                </a:highlight>
                <a:latin typeface="Courier New"/>
                <a:ea typeface="Courier New"/>
                <a:cs typeface="Courier New"/>
                <a:sym typeface="Courier New"/>
              </a:rPr>
              <a:t>imread</a:t>
            </a:r>
            <a:r>
              <a:rPr lang="en" sz="1000">
                <a:solidFill>
                  <a:srgbClr val="24292E"/>
                </a:solidFill>
                <a:highlight>
                  <a:srgbClr val="FFFFFF"/>
                </a:highlight>
                <a:latin typeface="Courier New"/>
                <a:ea typeface="Courier New"/>
                <a:cs typeface="Courier New"/>
                <a:sym typeface="Courier New"/>
              </a:rPr>
              <a:t>(feature_dict[</a:t>
            </a:r>
            <a:r>
              <a:rPr lang="en" sz="1000">
                <a:solidFill>
                  <a:srgbClr val="032F62"/>
                </a:solidFill>
                <a:highlight>
                  <a:srgbClr val="FFFFFF"/>
                </a:highlight>
                <a:latin typeface="Courier New"/>
                <a:ea typeface="Courier New"/>
                <a:cs typeface="Courier New"/>
                <a:sym typeface="Courier New"/>
              </a:rPr>
              <a:t>'path'</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dim </a:t>
            </a:r>
            <a:r>
              <a:rPr lang="en" sz="1000">
                <a:solidFill>
                  <a:srgbClr val="005CC5"/>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 (</a:t>
            </a:r>
            <a:r>
              <a:rPr lang="en" sz="1000">
                <a:solidFill>
                  <a:srgbClr val="005CC5"/>
                </a:solidFill>
                <a:highlight>
                  <a:srgbClr val="FFFFFF"/>
                </a:highlight>
                <a:latin typeface="Courier New"/>
                <a:ea typeface="Courier New"/>
                <a:cs typeface="Courier New"/>
                <a:sym typeface="Courier New"/>
              </a:rPr>
              <a:t>30</a:t>
            </a:r>
            <a:r>
              <a:rPr lang="en" sz="1000">
                <a:solidFill>
                  <a:srgbClr val="24292E"/>
                </a:solidFill>
                <a:highlight>
                  <a:srgbClr val="FFFFFF"/>
                </a:highlight>
                <a:latin typeface="Courier New"/>
                <a:ea typeface="Courier New"/>
                <a:cs typeface="Courier New"/>
                <a:sym typeface="Courier New"/>
              </a:rPr>
              <a:t>, </a:t>
            </a:r>
            <a:r>
              <a:rPr lang="en" sz="1000">
                <a:solidFill>
                  <a:srgbClr val="005CC5"/>
                </a:solidFill>
                <a:highlight>
                  <a:srgbClr val="FFFFFF"/>
                </a:highlight>
                <a:latin typeface="Courier New"/>
                <a:ea typeface="Courier New"/>
                <a:cs typeface="Courier New"/>
                <a:sym typeface="Courier New"/>
              </a:rPr>
              <a:t>30</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resized </a:t>
            </a:r>
            <a:r>
              <a:rPr lang="en" sz="1000">
                <a:solidFill>
                  <a:srgbClr val="005CC5"/>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 cv2.</a:t>
            </a:r>
            <a:r>
              <a:rPr lang="en" sz="1000">
                <a:solidFill>
                  <a:srgbClr val="6F42C1"/>
                </a:solidFill>
                <a:highlight>
                  <a:srgbClr val="FFFFFF"/>
                </a:highlight>
                <a:latin typeface="Courier New"/>
                <a:ea typeface="Courier New"/>
                <a:cs typeface="Courier New"/>
                <a:sym typeface="Courier New"/>
              </a:rPr>
              <a:t>resize</a:t>
            </a:r>
            <a:r>
              <a:rPr lang="en" sz="1000">
                <a:solidFill>
                  <a:srgbClr val="24292E"/>
                </a:solidFill>
                <a:highlight>
                  <a:srgbClr val="FFFFFF"/>
                </a:highlight>
                <a:latin typeface="Courier New"/>
                <a:ea typeface="Courier New"/>
                <a:cs typeface="Courier New"/>
                <a:sym typeface="Courier New"/>
              </a:rPr>
              <a:t>(img, dim, cv2.</a:t>
            </a:r>
            <a:r>
              <a:rPr lang="en" sz="1000">
                <a:solidFill>
                  <a:srgbClr val="E36209"/>
                </a:solidFill>
                <a:highlight>
                  <a:srgbClr val="FFFFFF"/>
                </a:highlight>
                <a:latin typeface="Courier New"/>
                <a:ea typeface="Courier New"/>
                <a:cs typeface="Courier New"/>
                <a:sym typeface="Courier New"/>
              </a:rPr>
              <a:t>INTER_AREA</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input_array </a:t>
            </a:r>
            <a:r>
              <a:rPr lang="en" sz="1000">
                <a:solidFill>
                  <a:srgbClr val="005CC5"/>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 []</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D73A49"/>
                </a:solidFill>
                <a:highlight>
                  <a:srgbClr val="FFFFFF"/>
                </a:highlight>
                <a:latin typeface="Courier New"/>
                <a:ea typeface="Courier New"/>
                <a:cs typeface="Courier New"/>
                <a:sym typeface="Courier New"/>
              </a:rPr>
              <a:t>for</a:t>
            </a:r>
            <a:r>
              <a:rPr lang="en" sz="1000">
                <a:solidFill>
                  <a:srgbClr val="24292E"/>
                </a:solidFill>
                <a:highlight>
                  <a:srgbClr val="FFFFFF"/>
                </a:highlight>
                <a:latin typeface="Courier New"/>
                <a:ea typeface="Courier New"/>
                <a:cs typeface="Courier New"/>
                <a:sym typeface="Courier New"/>
              </a:rPr>
              <a:t> i </a:t>
            </a:r>
            <a:r>
              <a:rPr lang="en" sz="1000">
                <a:solidFill>
                  <a:srgbClr val="005CC5"/>
                </a:solidFill>
                <a:highlight>
                  <a:srgbClr val="FFFFFF"/>
                </a:highlight>
                <a:latin typeface="Courier New"/>
                <a:ea typeface="Courier New"/>
                <a:cs typeface="Courier New"/>
                <a:sym typeface="Courier New"/>
              </a:rPr>
              <a:t>in</a:t>
            </a:r>
            <a:r>
              <a:rPr lang="en" sz="1000">
                <a:solidFill>
                  <a:srgbClr val="24292E"/>
                </a:solidFill>
                <a:highlight>
                  <a:srgbClr val="FFFFFF"/>
                </a:highlight>
                <a:latin typeface="Courier New"/>
                <a:ea typeface="Courier New"/>
                <a:cs typeface="Courier New"/>
                <a:sym typeface="Courier New"/>
              </a:rPr>
              <a:t> </a:t>
            </a:r>
            <a:r>
              <a:rPr lang="en" sz="1000">
                <a:solidFill>
                  <a:srgbClr val="6F42C1"/>
                </a:solidFill>
                <a:highlight>
                  <a:srgbClr val="FFFFFF"/>
                </a:highlight>
                <a:latin typeface="Courier New"/>
                <a:ea typeface="Courier New"/>
                <a:cs typeface="Courier New"/>
                <a:sym typeface="Courier New"/>
              </a:rPr>
              <a:t>range</a:t>
            </a:r>
            <a:r>
              <a:rPr lang="en" sz="1000">
                <a:solidFill>
                  <a:srgbClr val="24292E"/>
                </a:solidFill>
                <a:highlight>
                  <a:srgbClr val="FFFFFF"/>
                </a:highlight>
                <a:latin typeface="Courier New"/>
                <a:ea typeface="Courier New"/>
                <a:cs typeface="Courier New"/>
                <a:sym typeface="Courier New"/>
              </a:rPr>
              <a:t>(resized.shape[</a:t>
            </a:r>
            <a:r>
              <a:rPr lang="en" sz="1000">
                <a:solidFill>
                  <a:srgbClr val="005CC5"/>
                </a:solidFill>
                <a:highlight>
                  <a:srgbClr val="FFFFFF"/>
                </a:highlight>
                <a:latin typeface="Courier New"/>
                <a:ea typeface="Courier New"/>
                <a:cs typeface="Courier New"/>
                <a:sym typeface="Courier New"/>
              </a:rPr>
              <a:t>0</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1000">
                <a:solidFill>
                  <a:srgbClr val="D73A49"/>
                </a:solidFill>
                <a:highlight>
                  <a:srgbClr val="FFFFFF"/>
                </a:highlight>
                <a:latin typeface="Courier New"/>
                <a:ea typeface="Courier New"/>
                <a:cs typeface="Courier New"/>
                <a:sym typeface="Courier New"/>
              </a:rPr>
              <a:t>for</a:t>
            </a:r>
            <a:r>
              <a:rPr lang="en" sz="1000">
                <a:solidFill>
                  <a:srgbClr val="24292E"/>
                </a:solidFill>
                <a:highlight>
                  <a:srgbClr val="FFFFFF"/>
                </a:highlight>
                <a:latin typeface="Courier New"/>
                <a:ea typeface="Courier New"/>
                <a:cs typeface="Courier New"/>
                <a:sym typeface="Courier New"/>
              </a:rPr>
              <a:t> j </a:t>
            </a:r>
            <a:r>
              <a:rPr lang="en" sz="1000">
                <a:solidFill>
                  <a:srgbClr val="005CC5"/>
                </a:solidFill>
                <a:highlight>
                  <a:srgbClr val="FFFFFF"/>
                </a:highlight>
                <a:latin typeface="Courier New"/>
                <a:ea typeface="Courier New"/>
                <a:cs typeface="Courier New"/>
                <a:sym typeface="Courier New"/>
              </a:rPr>
              <a:t>in</a:t>
            </a:r>
            <a:r>
              <a:rPr lang="en" sz="1000">
                <a:solidFill>
                  <a:srgbClr val="24292E"/>
                </a:solidFill>
                <a:highlight>
                  <a:srgbClr val="FFFFFF"/>
                </a:highlight>
                <a:latin typeface="Courier New"/>
                <a:ea typeface="Courier New"/>
                <a:cs typeface="Courier New"/>
                <a:sym typeface="Courier New"/>
              </a:rPr>
              <a:t> </a:t>
            </a:r>
            <a:r>
              <a:rPr lang="en" sz="1000">
                <a:solidFill>
                  <a:srgbClr val="6F42C1"/>
                </a:solidFill>
                <a:highlight>
                  <a:srgbClr val="FFFFFF"/>
                </a:highlight>
                <a:latin typeface="Courier New"/>
                <a:ea typeface="Courier New"/>
                <a:cs typeface="Courier New"/>
                <a:sym typeface="Courier New"/>
              </a:rPr>
              <a:t>range</a:t>
            </a:r>
            <a:r>
              <a:rPr lang="en" sz="1000">
                <a:solidFill>
                  <a:srgbClr val="24292E"/>
                </a:solidFill>
                <a:highlight>
                  <a:srgbClr val="FFFFFF"/>
                </a:highlight>
                <a:latin typeface="Courier New"/>
                <a:ea typeface="Courier New"/>
                <a:cs typeface="Courier New"/>
                <a:sym typeface="Courier New"/>
              </a:rPr>
              <a:t>(resized.shape[</a:t>
            </a:r>
            <a:r>
              <a:rPr lang="en" sz="1000">
                <a:solidFill>
                  <a:srgbClr val="005CC5"/>
                </a:solidFill>
                <a:highlight>
                  <a:srgbClr val="FFFFFF"/>
                </a:highlight>
                <a:latin typeface="Courier New"/>
                <a:ea typeface="Courier New"/>
                <a:cs typeface="Courier New"/>
                <a:sym typeface="Courier New"/>
              </a:rPr>
              <a:t>1</a:t>
            </a:r>
            <a:r>
              <a:rPr lang="en" sz="1000">
                <a:solidFill>
                  <a:srgbClr val="24292E"/>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            </a:t>
            </a:r>
            <a:r>
              <a:rPr lang="en" sz="1000">
                <a:solidFill>
                  <a:srgbClr val="24292E"/>
                </a:solidFill>
                <a:highlight>
                  <a:srgbClr val="FFFFFF"/>
                </a:highlight>
                <a:latin typeface="Courier New"/>
                <a:ea typeface="Courier New"/>
                <a:cs typeface="Courier New"/>
                <a:sym typeface="Courier New"/>
              </a:rPr>
              <a:t>input_array.</a:t>
            </a:r>
            <a:r>
              <a:rPr lang="en" sz="1000">
                <a:solidFill>
                  <a:srgbClr val="6F42C1"/>
                </a:solidFill>
                <a:highlight>
                  <a:srgbClr val="FFFFFF"/>
                </a:highlight>
                <a:latin typeface="Courier New"/>
                <a:ea typeface="Courier New"/>
                <a:cs typeface="Courier New"/>
                <a:sym typeface="Courier New"/>
              </a:rPr>
              <a:t>append</a:t>
            </a:r>
            <a:r>
              <a:rPr lang="en" sz="1000">
                <a:solidFill>
                  <a:srgbClr val="24292E"/>
                </a:solidFill>
                <a:highlight>
                  <a:srgbClr val="FFFFFF"/>
                </a:highlight>
                <a:latin typeface="Courier New"/>
                <a:ea typeface="Courier New"/>
                <a:cs typeface="Courier New"/>
                <a:sym typeface="Courier New"/>
              </a:rPr>
              <a:t>((np.</a:t>
            </a:r>
            <a:r>
              <a:rPr lang="en" sz="1000">
                <a:solidFill>
                  <a:srgbClr val="6F42C1"/>
                </a:solidFill>
                <a:highlight>
                  <a:srgbClr val="FFFFFF"/>
                </a:highlight>
                <a:latin typeface="Courier New"/>
                <a:ea typeface="Courier New"/>
                <a:cs typeface="Courier New"/>
                <a:sym typeface="Courier New"/>
              </a:rPr>
              <a:t>mean</a:t>
            </a:r>
            <a:r>
              <a:rPr lang="en" sz="1000">
                <a:solidFill>
                  <a:srgbClr val="24292E"/>
                </a:solidFill>
                <a:highlight>
                  <a:srgbClr val="FFFFFF"/>
                </a:highlight>
                <a:latin typeface="Courier New"/>
                <a:ea typeface="Courier New"/>
                <a:cs typeface="Courier New"/>
                <a:sym typeface="Courier New"/>
              </a:rPr>
              <a:t>(resized[i][j]) </a:t>
            </a:r>
            <a:r>
              <a:rPr lang="en" sz="1000">
                <a:solidFill>
                  <a:srgbClr val="005CC5"/>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 </a:t>
            </a:r>
            <a:r>
              <a:rPr lang="en" sz="1000">
                <a:solidFill>
                  <a:srgbClr val="005CC5"/>
                </a:solidFill>
                <a:highlight>
                  <a:srgbClr val="FFFFFF"/>
                </a:highlight>
                <a:latin typeface="Courier New"/>
                <a:ea typeface="Courier New"/>
                <a:cs typeface="Courier New"/>
                <a:sym typeface="Courier New"/>
              </a:rPr>
              <a:t>255</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input_array.</a:t>
            </a:r>
            <a:r>
              <a:rPr lang="en" sz="1000">
                <a:solidFill>
                  <a:srgbClr val="6F42C1"/>
                </a:solidFill>
                <a:highlight>
                  <a:srgbClr val="FFFFFF"/>
                </a:highlight>
                <a:latin typeface="Courier New"/>
                <a:ea typeface="Courier New"/>
                <a:cs typeface="Courier New"/>
                <a:sym typeface="Courier New"/>
              </a:rPr>
              <a:t>append</a:t>
            </a:r>
            <a:r>
              <a:rPr lang="en" sz="1000">
                <a:solidFill>
                  <a:srgbClr val="24292E"/>
                </a:solidFill>
                <a:highlight>
                  <a:srgbClr val="FFFFFF"/>
                </a:highlight>
                <a:latin typeface="Courier New"/>
                <a:ea typeface="Courier New"/>
                <a:cs typeface="Courier New"/>
                <a:sym typeface="Courier New"/>
              </a:rPr>
              <a:t>(</a:t>
            </a:r>
            <a:r>
              <a:rPr lang="en" sz="1000">
                <a:solidFill>
                  <a:srgbClr val="E36209"/>
                </a:solidFill>
                <a:highlight>
                  <a:srgbClr val="FFFFFF"/>
                </a:highlight>
                <a:latin typeface="Courier New"/>
                <a:ea typeface="Courier New"/>
                <a:cs typeface="Courier New"/>
                <a:sym typeface="Courier New"/>
              </a:rPr>
              <a:t>BIAS</a:t>
            </a:r>
            <a:r>
              <a:rPr lang="en"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E"/>
                </a:solidFill>
                <a:highlight>
                  <a:srgbClr val="FFFFFF"/>
                </a:highlight>
                <a:latin typeface="Courier New"/>
                <a:ea typeface="Courier New"/>
                <a:cs typeface="Courier New"/>
                <a:sym typeface="Courier New"/>
              </a:rPr>
              <a:t>input_vector </a:t>
            </a:r>
            <a:r>
              <a:rPr lang="en" sz="1000">
                <a:solidFill>
                  <a:srgbClr val="005CC5"/>
                </a:solidFill>
                <a:highlight>
                  <a:srgbClr val="FFFFFF"/>
                </a:highlight>
                <a:latin typeface="Courier New"/>
                <a:ea typeface="Courier New"/>
                <a:cs typeface="Courier New"/>
                <a:sym typeface="Courier New"/>
              </a:rPr>
              <a:t>=</a:t>
            </a:r>
            <a:r>
              <a:rPr lang="en" sz="1000">
                <a:solidFill>
                  <a:srgbClr val="24292E"/>
                </a:solidFill>
                <a:highlight>
                  <a:srgbClr val="FFFFFF"/>
                </a:highlight>
                <a:latin typeface="Courier New"/>
                <a:ea typeface="Courier New"/>
                <a:cs typeface="Courier New"/>
                <a:sym typeface="Courier New"/>
              </a:rPr>
              <a:t> np.</a:t>
            </a:r>
            <a:r>
              <a:rPr lang="en" sz="1000">
                <a:solidFill>
                  <a:srgbClr val="6F42C1"/>
                </a:solidFill>
                <a:highlight>
                  <a:srgbClr val="FFFFFF"/>
                </a:highlight>
                <a:latin typeface="Courier New"/>
                <a:ea typeface="Courier New"/>
                <a:cs typeface="Courier New"/>
                <a:sym typeface="Courier New"/>
              </a:rPr>
              <a:t>array</a:t>
            </a:r>
            <a:r>
              <a:rPr lang="en" sz="1000">
                <a:solidFill>
                  <a:srgbClr val="24292E"/>
                </a:solidFill>
                <a:highlight>
                  <a:srgbClr val="FFFFFF"/>
                </a:highlight>
                <a:latin typeface="Courier New"/>
                <a:ea typeface="Courier New"/>
                <a:cs typeface="Courier New"/>
                <a:sym typeface="Courier New"/>
              </a:rPr>
              <a:t>(input_array)</a:t>
            </a:r>
            <a:endParaRPr sz="1000">
              <a:solidFill>
                <a:srgbClr val="24292E"/>
              </a:solidFill>
              <a:highlight>
                <a:srgbClr val="FFFFFF"/>
              </a:highlight>
              <a:latin typeface="Courier New"/>
              <a:ea typeface="Courier New"/>
              <a:cs typeface="Courier New"/>
              <a:sym typeface="Courier New"/>
            </a:endParaRPr>
          </a:p>
          <a:p>
            <a:pPr indent="0" lvl="0" marL="0" rtl="0" algn="l">
              <a:lnSpc>
                <a:spcPct val="125000"/>
              </a:lnSpc>
              <a:spcBef>
                <a:spcPts val="1800"/>
              </a:spcBef>
              <a:spcAft>
                <a:spcPts val="1200"/>
              </a:spcAft>
              <a:buNone/>
            </a:pPr>
            <a:r>
              <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a:t>
            </a:r>
            <a:endParaRPr/>
          </a:p>
        </p:txBody>
      </p:sp>
      <p:sp>
        <p:nvSpPr>
          <p:cNvPr id="166" name="Google Shape;166;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arg_max, predicted_class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0</a:t>
            </a:r>
            <a:r>
              <a:rPr lang="en" sz="900">
                <a:solidFill>
                  <a:srgbClr val="24292E"/>
                </a:solidFill>
                <a:highlight>
                  <a:srgbClr val="FFFFFF"/>
                </a:highlight>
                <a:latin typeface="Courier New"/>
                <a:ea typeface="Courier New"/>
                <a:cs typeface="Courier New"/>
                <a:sym typeface="Courier New"/>
              </a:rPr>
              <a:t>, self.classes[</a:t>
            </a:r>
            <a:r>
              <a:rPr lang="en" sz="900">
                <a:solidFill>
                  <a:srgbClr val="005CC5"/>
                </a:solidFill>
                <a:highlight>
                  <a:srgbClr val="FFFFFF"/>
                </a:highlight>
                <a:latin typeface="Courier New"/>
                <a:ea typeface="Courier New"/>
                <a:cs typeface="Courier New"/>
                <a:sym typeface="Courier New"/>
              </a:rPr>
              <a:t>0</a:t>
            </a:r>
            <a:r>
              <a:rPr lang="en"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 Multi-Class Decision Rule:</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for</a:t>
            </a:r>
            <a:r>
              <a:rPr lang="en" sz="900">
                <a:solidFill>
                  <a:srgbClr val="24292E"/>
                </a:solidFill>
                <a:highlight>
                  <a:srgbClr val="FFFFFF"/>
                </a:highlight>
                <a:latin typeface="Courier New"/>
                <a:ea typeface="Courier New"/>
                <a:cs typeface="Courier New"/>
                <a:sym typeface="Courier New"/>
              </a:rPr>
              <a:t> c </a:t>
            </a:r>
            <a:r>
              <a:rPr lang="en" sz="900">
                <a:solidFill>
                  <a:srgbClr val="005CC5"/>
                </a:solidFill>
                <a:highlight>
                  <a:srgbClr val="FFFFFF"/>
                </a:highlight>
                <a:latin typeface="Courier New"/>
                <a:ea typeface="Courier New"/>
                <a:cs typeface="Courier New"/>
                <a:sym typeface="Courier New"/>
              </a:rPr>
              <a:t>in</a:t>
            </a:r>
            <a:r>
              <a:rPr lang="en" sz="900">
                <a:solidFill>
                  <a:srgbClr val="24292E"/>
                </a:solidFill>
                <a:highlight>
                  <a:srgbClr val="FFFFFF"/>
                </a:highlight>
                <a:latin typeface="Courier New"/>
                <a:ea typeface="Courier New"/>
                <a:cs typeface="Courier New"/>
                <a:sym typeface="Courier New"/>
              </a:rPr>
              <a:t> self.classes:</a:t>
            </a:r>
            <a:endParaRPr sz="900">
              <a:solidFill>
                <a:srgbClr val="24292E"/>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current_activation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np.</a:t>
            </a:r>
            <a:r>
              <a:rPr lang="en" sz="900">
                <a:solidFill>
                  <a:srgbClr val="6F42C1"/>
                </a:solidFill>
                <a:highlight>
                  <a:srgbClr val="FFFFFF"/>
                </a:highlight>
                <a:latin typeface="Courier New"/>
                <a:ea typeface="Courier New"/>
                <a:cs typeface="Courier New"/>
                <a:sym typeface="Courier New"/>
              </a:rPr>
              <a:t>dot</a:t>
            </a:r>
            <a:r>
              <a:rPr lang="en" sz="900">
                <a:solidFill>
                  <a:srgbClr val="24292E"/>
                </a:solidFill>
                <a:highlight>
                  <a:srgbClr val="FFFFFF"/>
                </a:highlight>
                <a:latin typeface="Courier New"/>
                <a:ea typeface="Courier New"/>
                <a:cs typeface="Courier New"/>
                <a:sym typeface="Courier New"/>
              </a:rPr>
              <a:t>(input_vector, self.weight_vectors[c])</a:t>
            </a:r>
            <a:endParaRPr sz="900">
              <a:solidFill>
                <a:srgbClr val="24292E"/>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if</a:t>
            </a:r>
            <a:r>
              <a:rPr lang="en" sz="900">
                <a:solidFill>
                  <a:srgbClr val="24292E"/>
                </a:solidFill>
                <a:highlight>
                  <a:srgbClr val="FFFFFF"/>
                </a:highlight>
                <a:latin typeface="Courier New"/>
                <a:ea typeface="Courier New"/>
                <a:cs typeface="Courier New"/>
                <a:sym typeface="Courier New"/>
              </a:rPr>
              <a:t> current_activation </a:t>
            </a:r>
            <a:r>
              <a:rPr lang="en" sz="900">
                <a:solidFill>
                  <a:srgbClr val="005CC5"/>
                </a:solidFill>
                <a:highlight>
                  <a:srgbClr val="FFFFFF"/>
                </a:highlight>
                <a:latin typeface="Courier New"/>
                <a:ea typeface="Courier New"/>
                <a:cs typeface="Courier New"/>
                <a:sym typeface="Courier New"/>
              </a:rPr>
              <a:t>&gt;=</a:t>
            </a:r>
            <a:r>
              <a:rPr lang="en" sz="900">
                <a:solidFill>
                  <a:srgbClr val="24292E"/>
                </a:solidFill>
                <a:highlight>
                  <a:srgbClr val="FFFFFF"/>
                </a:highlight>
                <a:latin typeface="Courier New"/>
                <a:ea typeface="Courier New"/>
                <a:cs typeface="Courier New"/>
                <a:sym typeface="Courier New"/>
              </a:rPr>
              <a:t> arg_max:</a:t>
            </a:r>
            <a:endParaRPr sz="900">
              <a:solidFill>
                <a:srgbClr val="24292E"/>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arg_max, predicted_class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current_activation, c</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 Update Rule:</a:t>
            </a:r>
            <a:endParaRPr sz="900">
              <a:solidFill>
                <a:srgbClr val="6A737D"/>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if</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not</a:t>
            </a:r>
            <a:r>
              <a:rPr lang="en" sz="900">
                <a:solidFill>
                  <a:srgbClr val="24292E"/>
                </a:solidFill>
                <a:highlight>
                  <a:srgbClr val="FFFFFF"/>
                </a:highlight>
                <a:latin typeface="Courier New"/>
                <a:ea typeface="Courier New"/>
                <a:cs typeface="Courier New"/>
                <a:sym typeface="Courier New"/>
              </a:rPr>
              <a:t> (category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predicted_class):</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self.weight_vectors[category]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[i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self.lr </a:t>
            </a:r>
            <a:r>
              <a:rPr lang="en" sz="900">
                <a:solidFill>
                  <a:srgbClr val="D73A49"/>
                </a:solidFill>
                <a:highlight>
                  <a:srgbClr val="FFFFFF"/>
                </a:highlight>
                <a:latin typeface="Courier New"/>
                <a:ea typeface="Courier New"/>
                <a:cs typeface="Courier New"/>
                <a:sym typeface="Courier New"/>
              </a:rPr>
              <a:t>for</a:t>
            </a:r>
            <a:r>
              <a:rPr lang="en" sz="900">
                <a:solidFill>
                  <a:srgbClr val="24292E"/>
                </a:solidFill>
                <a:highlight>
                  <a:srgbClr val="FFFFFF"/>
                </a:highlight>
                <a:latin typeface="Courier New"/>
                <a:ea typeface="Courier New"/>
                <a:cs typeface="Courier New"/>
                <a:sym typeface="Courier New"/>
              </a:rPr>
              <a:t> i </a:t>
            </a:r>
            <a:r>
              <a:rPr lang="en" sz="900">
                <a:solidFill>
                  <a:srgbClr val="005CC5"/>
                </a:solidFill>
                <a:highlight>
                  <a:srgbClr val="FFFFFF"/>
                </a:highlight>
                <a:latin typeface="Courier New"/>
                <a:ea typeface="Courier New"/>
                <a:cs typeface="Courier New"/>
                <a:sym typeface="Courier New"/>
              </a:rPr>
              <a:t>in</a:t>
            </a:r>
            <a:r>
              <a:rPr lang="en" sz="900">
                <a:solidFill>
                  <a:srgbClr val="24292E"/>
                </a:solidFill>
                <a:highlight>
                  <a:srgbClr val="FFFFFF"/>
                </a:highlight>
                <a:latin typeface="Courier New"/>
                <a:ea typeface="Courier New"/>
                <a:cs typeface="Courier New"/>
                <a:sym typeface="Courier New"/>
              </a:rPr>
              <a:t> input_vector]</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self.weight_vectors[predicted_class]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[i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self.lr </a:t>
            </a:r>
            <a:r>
              <a:rPr lang="en" sz="900">
                <a:solidFill>
                  <a:srgbClr val="D73A49"/>
                </a:solidFill>
                <a:highlight>
                  <a:srgbClr val="FFFFFF"/>
                </a:highlight>
                <a:latin typeface="Courier New"/>
                <a:ea typeface="Courier New"/>
                <a:cs typeface="Courier New"/>
                <a:sym typeface="Courier New"/>
              </a:rPr>
              <a:t>for</a:t>
            </a:r>
            <a:r>
              <a:rPr lang="en" sz="900">
                <a:solidFill>
                  <a:srgbClr val="24292E"/>
                </a:solidFill>
                <a:highlight>
                  <a:srgbClr val="FFFFFF"/>
                </a:highlight>
                <a:latin typeface="Courier New"/>
                <a:ea typeface="Courier New"/>
                <a:cs typeface="Courier New"/>
                <a:sym typeface="Courier New"/>
              </a:rPr>
              <a:t> i </a:t>
            </a:r>
            <a:r>
              <a:rPr lang="en" sz="900">
                <a:solidFill>
                  <a:srgbClr val="005CC5"/>
                </a:solidFill>
                <a:highlight>
                  <a:srgbClr val="FFFFFF"/>
                </a:highlight>
                <a:latin typeface="Courier New"/>
                <a:ea typeface="Courier New"/>
                <a:cs typeface="Courier New"/>
                <a:sym typeface="Courier New"/>
              </a:rPr>
              <a:t>in</a:t>
            </a:r>
            <a:r>
              <a:rPr lang="en" sz="900">
                <a:solidFill>
                  <a:srgbClr val="24292E"/>
                </a:solidFill>
                <a:highlight>
                  <a:srgbClr val="FFFFFF"/>
                </a:highlight>
                <a:latin typeface="Courier New"/>
                <a:ea typeface="Courier New"/>
                <a:cs typeface="Courier New"/>
                <a:sym typeface="Courier New"/>
              </a:rPr>
              <a:t> input_vector]</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Unseen Data Inputs</a:t>
            </a:r>
            <a:endParaRPr/>
          </a:p>
        </p:txBody>
      </p:sp>
      <p:sp>
        <p:nvSpPr>
          <p:cNvPr id="172" name="Google Shape;172;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def</a:t>
            </a:r>
            <a:r>
              <a:rPr lang="en" sz="900">
                <a:solidFill>
                  <a:srgbClr val="24292E"/>
                </a:solidFill>
                <a:highlight>
                  <a:srgbClr val="FFFFFF"/>
                </a:highlight>
                <a:latin typeface="Courier New"/>
                <a:ea typeface="Courier New"/>
                <a:cs typeface="Courier New"/>
                <a:sym typeface="Courier New"/>
              </a:rPr>
              <a:t> </a:t>
            </a:r>
            <a:r>
              <a:rPr lang="en" sz="900">
                <a:solidFill>
                  <a:srgbClr val="6F42C1"/>
                </a:solidFill>
                <a:highlight>
                  <a:srgbClr val="FFFFFF"/>
                </a:highlight>
                <a:latin typeface="Courier New"/>
                <a:ea typeface="Courier New"/>
                <a:cs typeface="Courier New"/>
                <a:sym typeface="Courier New"/>
              </a:rPr>
              <a:t>predict</a:t>
            </a:r>
            <a:r>
              <a:rPr lang="en" sz="900">
                <a:solidFill>
                  <a:srgbClr val="24292E"/>
                </a:solidFill>
                <a:highlight>
                  <a:srgbClr val="FFFFFF"/>
                </a:highlight>
                <a:latin typeface="Courier New"/>
                <a:ea typeface="Courier New"/>
                <a:cs typeface="Courier New"/>
                <a:sym typeface="Courier New"/>
              </a:rPr>
              <a:t>(self, feature_dict):</a:t>
            </a:r>
            <a:endParaRPr sz="900">
              <a:solidFill>
                <a:srgbClr val="24292E"/>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arg_max, predicted_class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a:t>
            </a:r>
            <a:r>
              <a:rPr lang="en" sz="900">
                <a:solidFill>
                  <a:srgbClr val="005CC5"/>
                </a:solidFill>
                <a:highlight>
                  <a:srgbClr val="FFFFFF"/>
                </a:highlight>
                <a:latin typeface="Courier New"/>
                <a:ea typeface="Courier New"/>
                <a:cs typeface="Courier New"/>
                <a:sym typeface="Courier New"/>
              </a:rPr>
              <a:t>0</a:t>
            </a:r>
            <a:r>
              <a:rPr lang="en" sz="900">
                <a:solidFill>
                  <a:srgbClr val="24292E"/>
                </a:solidFill>
                <a:highlight>
                  <a:srgbClr val="FFFFFF"/>
                </a:highlight>
                <a:latin typeface="Courier New"/>
                <a:ea typeface="Courier New"/>
                <a:cs typeface="Courier New"/>
                <a:sym typeface="Courier New"/>
              </a:rPr>
              <a:t>, self.classes[</a:t>
            </a:r>
            <a:r>
              <a:rPr lang="en" sz="900">
                <a:solidFill>
                  <a:srgbClr val="005CC5"/>
                </a:solidFill>
                <a:highlight>
                  <a:srgbClr val="FFFFFF"/>
                </a:highlight>
                <a:latin typeface="Courier New"/>
                <a:ea typeface="Courier New"/>
                <a:cs typeface="Courier New"/>
                <a:sym typeface="Courier New"/>
              </a:rPr>
              <a:t>0</a:t>
            </a:r>
            <a:r>
              <a:rPr lang="en" sz="900">
                <a:solidFill>
                  <a:srgbClr val="24292E"/>
                </a:solidFill>
                <a:highlight>
                  <a:srgbClr val="FFFFFF"/>
                </a:highlight>
                <a:latin typeface="Courier New"/>
                <a:ea typeface="Courier New"/>
                <a:cs typeface="Courier New"/>
                <a:sym typeface="Courier New"/>
              </a:rPr>
              <a:t>]       </a:t>
            </a:r>
            <a:endParaRPr sz="900">
              <a:solidFill>
                <a:srgbClr val="24292E"/>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900">
                <a:solidFill>
                  <a:srgbClr val="6A737D"/>
                </a:solidFill>
                <a:highlight>
                  <a:srgbClr val="FFFFFF"/>
                </a:highlight>
                <a:latin typeface="Courier New"/>
                <a:ea typeface="Courier New"/>
                <a:cs typeface="Courier New"/>
                <a:sym typeface="Courier New"/>
              </a:rPr>
              <a:t># Multi-Class Decision Rule:</a:t>
            </a:r>
            <a:endParaRPr sz="900">
              <a:solidFill>
                <a:srgbClr val="6A737D"/>
              </a:solidFill>
              <a:highlight>
                <a:srgbClr val="FFFFFF"/>
              </a:highlight>
              <a:latin typeface="Courier New"/>
              <a:ea typeface="Courier New"/>
              <a:cs typeface="Courier New"/>
              <a:sym typeface="Courier New"/>
            </a:endParaRPr>
          </a:p>
          <a:p>
            <a:pPr indent="457200" lvl="0" marL="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for</a:t>
            </a:r>
            <a:r>
              <a:rPr lang="en" sz="900">
                <a:solidFill>
                  <a:srgbClr val="24292E"/>
                </a:solidFill>
                <a:highlight>
                  <a:srgbClr val="FFFFFF"/>
                </a:highlight>
                <a:latin typeface="Courier New"/>
                <a:ea typeface="Courier New"/>
                <a:cs typeface="Courier New"/>
                <a:sym typeface="Courier New"/>
              </a:rPr>
              <a:t> c </a:t>
            </a:r>
            <a:r>
              <a:rPr lang="en" sz="900">
                <a:solidFill>
                  <a:srgbClr val="005CC5"/>
                </a:solidFill>
                <a:highlight>
                  <a:srgbClr val="FFFFFF"/>
                </a:highlight>
                <a:latin typeface="Courier New"/>
                <a:ea typeface="Courier New"/>
                <a:cs typeface="Courier New"/>
                <a:sym typeface="Courier New"/>
              </a:rPr>
              <a:t>in</a:t>
            </a:r>
            <a:r>
              <a:rPr lang="en" sz="900">
                <a:solidFill>
                  <a:srgbClr val="24292E"/>
                </a:solidFill>
                <a:highlight>
                  <a:srgbClr val="FFFFFF"/>
                </a:highlight>
                <a:latin typeface="Courier New"/>
                <a:ea typeface="Courier New"/>
                <a:cs typeface="Courier New"/>
                <a:sym typeface="Courier New"/>
              </a:rPr>
              <a:t> self.classes:</a:t>
            </a:r>
            <a:endParaRPr sz="900">
              <a:solidFill>
                <a:srgbClr val="24292E"/>
              </a:solidFill>
              <a:highlight>
                <a:srgbClr val="FFFFFF"/>
              </a:highlight>
              <a:latin typeface="Courier New"/>
              <a:ea typeface="Courier New"/>
              <a:cs typeface="Courier New"/>
              <a:sym typeface="Courier New"/>
            </a:endParaRPr>
          </a:p>
          <a:p>
            <a:pPr indent="457200" lvl="0" marL="45720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current_activation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np.</a:t>
            </a:r>
            <a:r>
              <a:rPr lang="en" sz="900">
                <a:solidFill>
                  <a:srgbClr val="6F42C1"/>
                </a:solidFill>
                <a:highlight>
                  <a:srgbClr val="FFFFFF"/>
                </a:highlight>
                <a:latin typeface="Courier New"/>
                <a:ea typeface="Courier New"/>
                <a:cs typeface="Courier New"/>
                <a:sym typeface="Courier New"/>
              </a:rPr>
              <a:t>dot</a:t>
            </a:r>
            <a:r>
              <a:rPr lang="en" sz="900">
                <a:solidFill>
                  <a:srgbClr val="24292E"/>
                </a:solidFill>
                <a:highlight>
                  <a:srgbClr val="FFFFFF"/>
                </a:highlight>
                <a:latin typeface="Courier New"/>
                <a:ea typeface="Courier New"/>
                <a:cs typeface="Courier New"/>
                <a:sym typeface="Courier New"/>
              </a:rPr>
              <a:t>(feature_vector, self.weight_vectors[c])</a:t>
            </a:r>
            <a:endParaRPr sz="900">
              <a:solidFill>
                <a:srgbClr val="24292E"/>
              </a:solidFill>
              <a:highlight>
                <a:srgbClr val="FFFFFF"/>
              </a:highlight>
              <a:latin typeface="Courier New"/>
              <a:ea typeface="Courier New"/>
              <a:cs typeface="Courier New"/>
              <a:sym typeface="Courier New"/>
            </a:endParaRPr>
          </a:p>
          <a:p>
            <a:pPr indent="457200" lvl="0" marL="457200" rtl="0" algn="l">
              <a:lnSpc>
                <a:spcPct val="142857"/>
              </a:lnSpc>
              <a:spcBef>
                <a:spcPts val="0"/>
              </a:spcBef>
              <a:spcAft>
                <a:spcPts val="0"/>
              </a:spcAft>
              <a:buNone/>
            </a:pPr>
            <a:r>
              <a:rPr lang="en" sz="900">
                <a:solidFill>
                  <a:srgbClr val="D73A49"/>
                </a:solidFill>
                <a:highlight>
                  <a:srgbClr val="FFFFFF"/>
                </a:highlight>
                <a:latin typeface="Courier New"/>
                <a:ea typeface="Courier New"/>
                <a:cs typeface="Courier New"/>
                <a:sym typeface="Courier New"/>
              </a:rPr>
              <a:t>if</a:t>
            </a:r>
            <a:r>
              <a:rPr lang="en" sz="900">
                <a:solidFill>
                  <a:srgbClr val="24292E"/>
                </a:solidFill>
                <a:highlight>
                  <a:srgbClr val="FFFFFF"/>
                </a:highlight>
                <a:latin typeface="Courier New"/>
                <a:ea typeface="Courier New"/>
                <a:cs typeface="Courier New"/>
                <a:sym typeface="Courier New"/>
              </a:rPr>
              <a:t> current_activation </a:t>
            </a:r>
            <a:r>
              <a:rPr lang="en" sz="900">
                <a:solidFill>
                  <a:srgbClr val="005CC5"/>
                </a:solidFill>
                <a:highlight>
                  <a:srgbClr val="FFFFFF"/>
                </a:highlight>
                <a:latin typeface="Courier New"/>
                <a:ea typeface="Courier New"/>
                <a:cs typeface="Courier New"/>
                <a:sym typeface="Courier New"/>
              </a:rPr>
              <a:t>&gt;=</a:t>
            </a:r>
            <a:r>
              <a:rPr lang="en" sz="900">
                <a:solidFill>
                  <a:srgbClr val="24292E"/>
                </a:solidFill>
                <a:highlight>
                  <a:srgbClr val="FFFFFF"/>
                </a:highlight>
                <a:latin typeface="Courier New"/>
                <a:ea typeface="Courier New"/>
                <a:cs typeface="Courier New"/>
                <a:sym typeface="Courier New"/>
              </a:rPr>
              <a:t> arg_max:</a:t>
            </a:r>
            <a:endParaRPr sz="900">
              <a:solidFill>
                <a:srgbClr val="24292E"/>
              </a:solidFill>
              <a:highlight>
                <a:srgbClr val="FFFFFF"/>
              </a:highlight>
              <a:latin typeface="Courier New"/>
              <a:ea typeface="Courier New"/>
              <a:cs typeface="Courier New"/>
              <a:sym typeface="Courier New"/>
            </a:endParaRPr>
          </a:p>
          <a:p>
            <a:pPr indent="457200" lvl="0" marL="91440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arg_max, predicted_class </a:t>
            </a:r>
            <a:r>
              <a:rPr lang="en" sz="900">
                <a:solidFill>
                  <a:srgbClr val="005CC5"/>
                </a:solidFill>
                <a:highlight>
                  <a:srgbClr val="FFFFFF"/>
                </a:highlight>
                <a:latin typeface="Courier New"/>
                <a:ea typeface="Courier New"/>
                <a:cs typeface="Courier New"/>
                <a:sym typeface="Courier New"/>
              </a:rPr>
              <a:t>=</a:t>
            </a:r>
            <a:r>
              <a:rPr lang="en" sz="900">
                <a:solidFill>
                  <a:srgbClr val="24292E"/>
                </a:solidFill>
                <a:highlight>
                  <a:srgbClr val="FFFFFF"/>
                </a:highlight>
                <a:latin typeface="Courier New"/>
                <a:ea typeface="Courier New"/>
                <a:cs typeface="Courier New"/>
                <a:sym typeface="Courier New"/>
              </a:rPr>
              <a:t> current_activation, c</a:t>
            </a:r>
            <a:endParaRPr sz="900">
              <a:solidFill>
                <a:srgbClr val="24292E"/>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E"/>
                </a:solidFill>
                <a:highlight>
                  <a:srgbClr val="FFFFFF"/>
                </a:highlight>
                <a:latin typeface="Courier New"/>
                <a:ea typeface="Courier New"/>
                <a:cs typeface="Courier New"/>
                <a:sym typeface="Courier New"/>
              </a:rPr>
              <a:t>	</a:t>
            </a:r>
            <a:r>
              <a:rPr lang="en" sz="900">
                <a:solidFill>
                  <a:srgbClr val="FF0000"/>
                </a:solidFill>
                <a:highlight>
                  <a:srgbClr val="FFFFFF"/>
                </a:highlight>
                <a:latin typeface="Courier New"/>
                <a:ea typeface="Courier New"/>
                <a:cs typeface="Courier New"/>
                <a:sym typeface="Courier New"/>
              </a:rPr>
              <a:t>return</a:t>
            </a:r>
            <a:r>
              <a:rPr lang="en" sz="900">
                <a:solidFill>
                  <a:srgbClr val="24292E"/>
                </a:solidFill>
                <a:highlight>
                  <a:srgbClr val="FFFFFF"/>
                </a:highlight>
                <a:latin typeface="Courier New"/>
                <a:ea typeface="Courier New"/>
                <a:cs typeface="Courier New"/>
                <a:sym typeface="Courier New"/>
              </a:rPr>
              <a:t> predicted_class</a:t>
            </a:r>
            <a:endParaRPr sz="9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78" name="Google Shape;178;p30"/>
          <p:cNvPicPr preferRelativeResize="0"/>
          <p:nvPr/>
        </p:nvPicPr>
        <p:blipFill>
          <a:blip r:embed="rId3">
            <a:alphaModFix/>
          </a:blip>
          <a:stretch>
            <a:fillRect/>
          </a:stretch>
        </p:blipFill>
        <p:spPr>
          <a:xfrm>
            <a:off x="2503538" y="2351488"/>
            <a:ext cx="6105525" cy="619125"/>
          </a:xfrm>
          <a:prstGeom prst="rect">
            <a:avLst/>
          </a:prstGeom>
          <a:noFill/>
          <a:ln cap="flat" cmpd="sng" w="9525">
            <a:solidFill>
              <a:srgbClr val="000000"/>
            </a:solidFill>
            <a:prstDash val="solid"/>
            <a:round/>
            <a:headEnd len="sm" w="sm" type="none"/>
            <a:tailEnd len="sm" w="sm" type="none"/>
          </a:ln>
        </p:spPr>
      </p:pic>
      <p:pic>
        <p:nvPicPr>
          <p:cNvPr id="179" name="Google Shape;179;p30"/>
          <p:cNvPicPr preferRelativeResize="0"/>
          <p:nvPr/>
        </p:nvPicPr>
        <p:blipFill rotWithShape="1">
          <a:blip r:embed="rId4">
            <a:alphaModFix/>
          </a:blip>
          <a:srcRect b="30020" l="0" r="0" t="0"/>
          <a:stretch/>
        </p:blipFill>
        <p:spPr>
          <a:xfrm>
            <a:off x="2508300" y="1595775"/>
            <a:ext cx="6096000" cy="573225"/>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180" name="Google Shape;180;p30"/>
          <p:cNvPicPr preferRelativeResize="0"/>
          <p:nvPr/>
        </p:nvPicPr>
        <p:blipFill>
          <a:blip r:embed="rId5">
            <a:alphaModFix/>
          </a:blip>
          <a:stretch>
            <a:fillRect/>
          </a:stretch>
        </p:blipFill>
        <p:spPr>
          <a:xfrm>
            <a:off x="2498775" y="3239625"/>
            <a:ext cx="6105526" cy="5732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Submitted to:	</a:t>
            </a:r>
            <a:endParaRPr sz="3100"/>
          </a:p>
          <a:p>
            <a:pPr indent="0" lvl="0" marL="0" rtl="0" algn="l">
              <a:spcBef>
                <a:spcPts val="0"/>
              </a:spcBef>
              <a:spcAft>
                <a:spcPts val="0"/>
              </a:spcAft>
              <a:buNone/>
            </a:pPr>
            <a:r>
              <a:rPr lang="en" sz="3100"/>
              <a:t>		Dr. H.C. Vijayalakshmi</a:t>
            </a:r>
            <a:endParaRPr sz="3100"/>
          </a:p>
          <a:p>
            <a:pPr indent="0" lvl="0" marL="0" rtl="0" algn="l">
              <a:spcBef>
                <a:spcPts val="0"/>
              </a:spcBef>
              <a:spcAft>
                <a:spcPts val="0"/>
              </a:spcAft>
              <a:buNone/>
            </a:pPr>
            <a:r>
              <a:rPr lang="en" sz="3100"/>
              <a:t>		Dept. of CS&amp;E</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03" name="Google Shape;103;p18"/>
          <p:cNvSpPr txBox="1"/>
          <p:nvPr>
            <p:ph idx="2" type="body"/>
          </p:nvPr>
        </p:nvSpPr>
        <p:spPr>
          <a:xfrm>
            <a:off x="4731300" y="724200"/>
            <a:ext cx="42699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300"/>
              <a:t>Implementation of feedforward neural network using Multilayer perceptron (MLP). Multiclass classification is  achieved for different classes of bikes dataset given in the form of images.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Multilayer perceptron (MLP)</a:t>
            </a:r>
            <a:endParaRPr/>
          </a:p>
        </p:txBody>
      </p:sp>
      <p:pic>
        <p:nvPicPr>
          <p:cNvPr id="109" name="Google Shape;109;p19"/>
          <p:cNvPicPr preferRelativeResize="0"/>
          <p:nvPr/>
        </p:nvPicPr>
        <p:blipFill>
          <a:blip r:embed="rId3">
            <a:alphaModFix/>
          </a:blip>
          <a:stretch>
            <a:fillRect/>
          </a:stretch>
        </p:blipFill>
        <p:spPr>
          <a:xfrm>
            <a:off x="2495450" y="1211350"/>
            <a:ext cx="6131201" cy="3385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Multiclass perceptron</a:t>
            </a:r>
            <a:endParaRPr/>
          </a:p>
        </p:txBody>
      </p:sp>
      <p:sp>
        <p:nvSpPr>
          <p:cNvPr id="115" name="Google Shape;115;p20"/>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The multi-class perceptron algorithm is a supervise</a:t>
            </a:r>
            <a:r>
              <a:rPr lang="en">
                <a:latin typeface="Raleway"/>
                <a:ea typeface="Raleway"/>
                <a:cs typeface="Raleway"/>
                <a:sym typeface="Raleway"/>
              </a:rPr>
              <a:t>d learning algorithm for classification of data into one of a series of classes.</a:t>
            </a:r>
            <a:endParaRPr>
              <a:latin typeface="Raleway"/>
              <a:ea typeface="Raleway"/>
              <a:cs typeface="Raleway"/>
              <a:sym typeface="Raleway"/>
            </a:endParaRPr>
          </a:p>
          <a:p>
            <a:pPr indent="0" lvl="0" marL="0" rtl="0" algn="l">
              <a:spcBef>
                <a:spcPts val="1600"/>
              </a:spcBef>
              <a:spcAft>
                <a:spcPts val="0"/>
              </a:spcAft>
              <a:buNone/>
            </a:pPr>
            <a:r>
              <a:rPr lang="en">
                <a:latin typeface="Raleway"/>
                <a:ea typeface="Raleway"/>
                <a:cs typeface="Raleway"/>
                <a:sym typeface="Raleway"/>
              </a:rPr>
              <a:t>It is a class of feedforward Artificial Neural Network(ANN).</a:t>
            </a:r>
            <a:endParaRPr>
              <a:latin typeface="Raleway"/>
              <a:ea typeface="Raleway"/>
              <a:cs typeface="Raleway"/>
              <a:sym typeface="Raleway"/>
            </a:endParaRPr>
          </a:p>
          <a:p>
            <a:pPr indent="0" lvl="0" marL="0" rtl="0" algn="l">
              <a:spcBef>
                <a:spcPts val="1600"/>
              </a:spcBef>
              <a:spcAft>
                <a:spcPts val="1600"/>
              </a:spcAft>
              <a:buNone/>
            </a:pPr>
            <a:r>
              <a:rPr lang="en">
                <a:latin typeface="Raleway"/>
                <a:ea typeface="Raleway"/>
                <a:cs typeface="Raleway"/>
                <a:sym typeface="Raleway"/>
              </a:rPr>
              <a:t>The feedforward(FF) neural network consists of two or more layers (an input and an output layer with zero or more hidden layers) of nonlinearly-activating nodes. Since FFs are fully connected, each node in one layer connects with a certain weight to every node in the following layer.</a:t>
            </a: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Summary</a:t>
            </a:r>
            <a:endParaRPr/>
          </a:p>
        </p:txBody>
      </p:sp>
      <p:sp>
        <p:nvSpPr>
          <p:cNvPr id="121" name="Google Shape;121;p21"/>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a:ea typeface="Raleway"/>
                <a:cs typeface="Raleway"/>
                <a:sym typeface="Raleway"/>
              </a:rPr>
              <a:t>The data which is given in the form of an image, is assigned to a class to which it belongs and this pair is fed into the training algorithm. When this feature vector is received by the artificial neuron as a stimulus, it is multiplied (dot product) by a weight vector, to calculate the activation value of the specific data point. If the activation energy is high enough, the neuron fires (the data meets the classification criteria).</a:t>
            </a:r>
            <a:endParaRPr>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Summary (Contd.)</a:t>
            </a:r>
            <a:endParaRPr/>
          </a:p>
        </p:txBody>
      </p:sp>
      <p:sp>
        <p:nvSpPr>
          <p:cNvPr id="127" name="Google Shape;127;p22"/>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aleway"/>
                <a:ea typeface="Raleway"/>
                <a:cs typeface="Raleway"/>
                <a:sym typeface="Raleway"/>
              </a:rPr>
              <a:t>In the case of a multi-class classification, the data comes in the same way, but instead of the respecting feature vector being multiplied by a single weight vector (for a single class), it is multiplied (dot product) by a number of weight vectors (a separate vector of weights for each unique class). Whichever weight vector that yields the highest activation energy product is the class the data belongs to (ReLU).  This decision process is known as the Multi-Class Decision Rule.</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process</a:t>
            </a:r>
            <a:endParaRPr/>
          </a:p>
        </p:txBody>
      </p:sp>
      <p:sp>
        <p:nvSpPr>
          <p:cNvPr id="133" name="Google Shape;133;p23"/>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latin typeface="Raleway"/>
                <a:ea typeface="Raleway"/>
                <a:cs typeface="Raleway"/>
                <a:sym typeface="Raleway"/>
              </a:rPr>
              <a:t>During each iteration of training, the data (formatted as a input vector) is read in, and the dot product is taken with each unique weight vector (which are all initially set to 0). The class that yields the highest product is the class to which the data belongs. In the case this class is the correct value (matches with the actual category to which the data belongs), nothing happens, and the next data point is read in. </a:t>
            </a:r>
            <a:endParaRPr>
              <a:latin typeface="Raleway"/>
              <a:ea typeface="Raleway"/>
              <a:cs typeface="Raleway"/>
              <a:sym typeface="Raleway"/>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process</a:t>
            </a:r>
            <a:endParaRPr/>
          </a:p>
          <a:p>
            <a:pPr indent="0" lvl="0" marL="0" rtl="0" algn="l">
              <a:spcBef>
                <a:spcPts val="0"/>
              </a:spcBef>
              <a:spcAft>
                <a:spcPts val="0"/>
              </a:spcAft>
              <a:buNone/>
            </a:pPr>
            <a:r>
              <a:rPr lang="en"/>
              <a:t>(contd.)</a:t>
            </a:r>
            <a:endParaRPr/>
          </a:p>
        </p:txBody>
      </p:sp>
      <p:sp>
        <p:nvSpPr>
          <p:cNvPr id="139" name="Google Shape;139;p24"/>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However, in the case that the predicted value is wrong, the weight vectors are corrected as follows: The feature vector is subtracted from the predicted weight vector, and added to the actual (correct) weight vector.</a:t>
            </a:r>
            <a:endParaRPr>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a:solidFill>
                  <a:srgbClr val="24292E"/>
                </a:solidFill>
                <a:highlight>
                  <a:schemeClr val="lt1"/>
                </a:highlight>
                <a:latin typeface="Raleway"/>
                <a:ea typeface="Raleway"/>
                <a:cs typeface="Raleway"/>
                <a:sym typeface="Raleway"/>
              </a:rPr>
              <a:t>After the final iteration, the final weight vectors should be somewhat stable (it is of importance to note that unlike the assumptions of the binary perceptron, there is no guarantee the multi-class perceptron will reach a steady state), and the classifier will be ready to be put to use.</a:t>
            </a:r>
            <a:endParaRPr sz="2200">
              <a:latin typeface="Raleway"/>
              <a:ea typeface="Raleway"/>
              <a:cs typeface="Raleway"/>
              <a:sym typeface="Raleway"/>
            </a:endParaRPr>
          </a:p>
          <a:p>
            <a:pPr indent="0" lvl="0" marL="0" rtl="0" algn="l">
              <a:spcBef>
                <a:spcPts val="1600"/>
              </a:spcBef>
              <a:spcAft>
                <a:spcPts val="1600"/>
              </a:spcAft>
              <a:buNone/>
            </a:pPr>
            <a:r>
              <a:t/>
            </a:r>
            <a:endParaRPr sz="1600">
              <a:solidFill>
                <a:srgbClr val="24292E"/>
              </a:solidFill>
              <a:highlight>
                <a:srgbClr val="FFFFFF"/>
              </a:highlight>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