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43"/>
  </p:notesMasterIdLst>
  <p:sldIdLst>
    <p:sldId id="256" r:id="rId3"/>
    <p:sldId id="257" r:id="rId4"/>
    <p:sldId id="258" r:id="rId5"/>
    <p:sldId id="259" r:id="rId6"/>
    <p:sldId id="274" r:id="rId7"/>
    <p:sldId id="280" r:id="rId8"/>
    <p:sldId id="285" r:id="rId9"/>
    <p:sldId id="282" r:id="rId10"/>
    <p:sldId id="288" r:id="rId11"/>
    <p:sldId id="287" r:id="rId12"/>
    <p:sldId id="289" r:id="rId13"/>
    <p:sldId id="283" r:id="rId14"/>
    <p:sldId id="276" r:id="rId15"/>
    <p:sldId id="281" r:id="rId16"/>
    <p:sldId id="290" r:id="rId17"/>
    <p:sldId id="291" r:id="rId18"/>
    <p:sldId id="261" r:id="rId19"/>
    <p:sldId id="286" r:id="rId20"/>
    <p:sldId id="273" r:id="rId21"/>
    <p:sldId id="279" r:id="rId22"/>
    <p:sldId id="278" r:id="rId23"/>
    <p:sldId id="262" r:id="rId24"/>
    <p:sldId id="263" r:id="rId25"/>
    <p:sldId id="295" r:id="rId26"/>
    <p:sldId id="296" r:id="rId27"/>
    <p:sldId id="297" r:id="rId28"/>
    <p:sldId id="298" r:id="rId29"/>
    <p:sldId id="264" r:id="rId30"/>
    <p:sldId id="293" r:id="rId31"/>
    <p:sldId id="294" r:id="rId32"/>
    <p:sldId id="265" r:id="rId33"/>
    <p:sldId id="266" r:id="rId34"/>
    <p:sldId id="267" r:id="rId35"/>
    <p:sldId id="284" r:id="rId36"/>
    <p:sldId id="300" r:id="rId37"/>
    <p:sldId id="301" r:id="rId38"/>
    <p:sldId id="292" r:id="rId39"/>
    <p:sldId id="268" r:id="rId40"/>
    <p:sldId id="269" r:id="rId41"/>
    <p:sldId id="270" r:id="rId42"/>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78" d="100"/>
          <a:sy n="78" d="100"/>
        </p:scale>
        <p:origin x="161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73"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 </a:t>
            </a:r>
          </a:p>
        </p:txBody>
      </p:sp>
      <p:sp>
        <p:nvSpPr>
          <p:cNvPr id="74" name="PlaceHolder 3"/>
          <p:cNvSpPr>
            <a:spLocks noGrp="1"/>
          </p:cNvSpPr>
          <p:nvPr>
            <p:ph type="dt"/>
          </p:nvPr>
        </p:nvSpPr>
        <p:spPr>
          <a:xfrm>
            <a:off x="4278960" y="0"/>
            <a:ext cx="3280680" cy="534240"/>
          </a:xfrm>
          <a:prstGeom prst="rect">
            <a:avLst/>
          </a:prstGeom>
        </p:spPr>
        <p:txBody>
          <a:bodyPr lIns="0" tIns="0" rIns="0" bIns="0"/>
          <a:lstStyle/>
          <a:p>
            <a:pPr algn="r"/>
            <a:fld id="{FDD4BA25-16F3-423C-8BB6-9900A5D3A677}" type="datetime1">
              <a:rPr lang="en-US" sz="1400" b="0" strike="noStrike" spc="-1" smtClean="0">
                <a:solidFill>
                  <a:srgbClr val="000000"/>
                </a:solidFill>
                <a:uFill>
                  <a:solidFill>
                    <a:srgbClr val="FFFFFF"/>
                  </a:solidFill>
                </a:uFill>
                <a:latin typeface="Times New Roman"/>
              </a:rPr>
              <a:t>5/6/2024</a:t>
            </a:fld>
            <a:endParaRPr lang="en-IN" sz="1400" b="0" strike="noStrike" spc="-1">
              <a:solidFill>
                <a:srgbClr val="000000"/>
              </a:solidFill>
              <a:uFill>
                <a:solidFill>
                  <a:srgbClr val="FFFFFF"/>
                </a:solidFill>
              </a:uFill>
              <a:latin typeface="Times New Roman"/>
            </a:endParaRPr>
          </a:p>
        </p:txBody>
      </p:sp>
      <p:sp>
        <p:nvSpPr>
          <p:cNvPr id="75"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 </a:t>
            </a:r>
          </a:p>
        </p:txBody>
      </p:sp>
      <p:sp>
        <p:nvSpPr>
          <p:cNvPr id="76" name="PlaceHolder 5"/>
          <p:cNvSpPr>
            <a:spLocks noGrp="1"/>
          </p:cNvSpPr>
          <p:nvPr>
            <p:ph type="sldNum"/>
          </p:nvPr>
        </p:nvSpPr>
        <p:spPr>
          <a:xfrm>
            <a:off x="4278960" y="10157400"/>
            <a:ext cx="3280680" cy="534240"/>
          </a:xfrm>
          <a:prstGeom prst="rect">
            <a:avLst/>
          </a:prstGeom>
        </p:spPr>
        <p:txBody>
          <a:bodyPr lIns="0" tIns="0" rIns="0" bIns="0" anchor="b"/>
          <a:lstStyle/>
          <a:p>
            <a:pPr algn="r"/>
            <a:fld id="{4DB58231-4C7A-440D-8BE3-A154916B6A21}" type="slidenum">
              <a:rPr lang="en-IN" sz="1400" b="0" strike="noStrike" spc="-1">
                <a:solidFill>
                  <a:srgbClr val="000000"/>
                </a:solidFill>
                <a:uFill>
                  <a:solidFill>
                    <a:srgbClr val="FFFFFF"/>
                  </a:solidFill>
                </a:uFill>
                <a:latin typeface="Times New Roman"/>
              </a:r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685800" y="4343400"/>
            <a:ext cx="5485680" cy="411408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171"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1FAF4C6-575D-45DF-B39D-E7DA0C79A536}" type="slidenum">
              <a:rPr lang="en-IN" sz="1200" b="0" strike="noStrike" spc="-1">
                <a:solidFill>
                  <a:srgbClr val="000000"/>
                </a:solidFill>
                <a:uFill>
                  <a:solidFill>
                    <a:srgbClr val="FFFFFF"/>
                  </a:solidFill>
                </a:uFill>
                <a:latin typeface="Times New Roman"/>
              </a:rPr>
              <a:t>1</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body"/>
          </p:nvPr>
        </p:nvSpPr>
        <p:spPr>
          <a:xfrm>
            <a:off x="685800" y="4343400"/>
            <a:ext cx="5485680" cy="411408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173"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725DED1-667D-4B08-837C-061265FEE334}" type="slidenum">
              <a:rPr lang="en-IN" sz="1200" b="0" strike="noStrike" spc="-1">
                <a:solidFill>
                  <a:srgbClr val="000000"/>
                </a:solidFill>
                <a:uFill>
                  <a:solidFill>
                    <a:srgbClr val="FFFFFF"/>
                  </a:solidFill>
                </a:uFill>
                <a:latin typeface="Arial"/>
                <a:ea typeface="+mn-ea"/>
              </a:rPr>
              <a:t>4</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4DB58231-4C7A-440D-8BE3-A154916B6A21}" type="slidenum">
              <a:rPr lang="en-IN" sz="1400" b="0" strike="noStrike" spc="-1" smtClean="0">
                <a:solidFill>
                  <a:srgbClr val="000000"/>
                </a:solidFill>
                <a:uFill>
                  <a:solidFill>
                    <a:srgbClr val="FFFFFF"/>
                  </a:solidFill>
                </a:uFill>
                <a:latin typeface="Times New Roman"/>
              </a:rPr>
              <a:t>19</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605628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body"/>
          </p:nvPr>
        </p:nvSpPr>
        <p:spPr>
          <a:xfrm>
            <a:off x="685800" y="4343400"/>
            <a:ext cx="5485680" cy="411408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175"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7FC9055-4FBB-44B9-9512-7E2CB5D38137}" type="slidenum">
              <a:rPr lang="en-IN" sz="1200" b="0" strike="noStrike" spc="-1">
                <a:solidFill>
                  <a:srgbClr val="000000"/>
                </a:solidFill>
                <a:uFill>
                  <a:solidFill>
                    <a:srgbClr val="FFFFFF"/>
                  </a:solidFill>
                </a:uFill>
                <a:latin typeface="Times New Roman"/>
              </a:rPr>
              <a:t>39</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685800" y="4343400"/>
            <a:ext cx="5483880" cy="411228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196" name="CustomShape 2"/>
          <p:cNvSpPr/>
          <p:nvPr/>
        </p:nvSpPr>
        <p:spPr>
          <a:xfrm>
            <a:off x="3884760" y="8685360"/>
            <a:ext cx="2969280" cy="4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7047FBD-40DE-49FB-BA05-6CF98ADC9BC2}" type="slidenum">
              <a:rPr lang="en-IN" sz="1200" b="0" strike="noStrike" spc="-1">
                <a:solidFill>
                  <a:srgbClr val="000000"/>
                </a:solidFill>
                <a:uFill>
                  <a:solidFill>
                    <a:srgbClr val="FFFFFF"/>
                  </a:solidFill>
                </a:uFill>
                <a:latin typeface="Times New Roman"/>
              </a:rPr>
              <a:pPr algn="r">
                <a:lnSpc>
                  <a:spcPct val="100000"/>
                </a:lnSpc>
              </a:pPr>
              <a:t>40</a:t>
            </a:fld>
            <a:endParaRPr lang="en-IN"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540495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2079000" y="1604520"/>
            <a:ext cx="4984920" cy="3977280"/>
          </a:xfrm>
          <a:prstGeom prst="rect">
            <a:avLst/>
          </a:prstGeom>
          <a:ln>
            <a:noFill/>
          </a:ln>
        </p:spPr>
      </p:pic>
      <p:pic>
        <p:nvPicPr>
          <p:cNvPr id="35" name="Picture 3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85800" y="2130480"/>
            <a:ext cx="7771680" cy="68115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70" name="Picture 69"/>
          <p:cNvPicPr/>
          <p:nvPr/>
        </p:nvPicPr>
        <p:blipFill>
          <a:blip r:embed="rId2"/>
          <a:stretch/>
        </p:blipFill>
        <p:spPr>
          <a:xfrm>
            <a:off x="2079000" y="1604520"/>
            <a:ext cx="4984920" cy="3977280"/>
          </a:xfrm>
          <a:prstGeom prst="rect">
            <a:avLst/>
          </a:prstGeom>
          <a:ln>
            <a:noFill/>
          </a:ln>
        </p:spPr>
      </p:pic>
      <p:pic>
        <p:nvPicPr>
          <p:cNvPr id="71" name="Picture 70"/>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68115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pic>
        <p:nvPicPr>
          <p:cNvPr id="4" name="Picture 2">
            <a:extLst>
              <a:ext uri="{FF2B5EF4-FFF2-40B4-BE49-F238E27FC236}">
                <a16:creationId xmlns:a16="http://schemas.microsoft.com/office/drawing/2014/main" id="{48BCF1EC-F454-AEA9-53EE-8C603A05779E}"/>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2932" y="44624"/>
            <a:ext cx="1164692" cy="54101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pic>
        <p:nvPicPr>
          <p:cNvPr id="2" name="Picture 2">
            <a:extLst>
              <a:ext uri="{FF2B5EF4-FFF2-40B4-BE49-F238E27FC236}">
                <a16:creationId xmlns:a16="http://schemas.microsoft.com/office/drawing/2014/main" id="{81559F8B-4288-C3AB-0078-72CED8B1460A}"/>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2932" y="44624"/>
            <a:ext cx="1164692" cy="54101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www.state.ky.us/nrepc/water/ramp/rmtemp.htm#:~:text=Criteria:%20Water%20quality%20criteria%20for,22.2C%20(72%20F)" TargetMode="External"/><Relationship Id="rId2" Type="http://schemas.openxmlformats.org/officeDocument/2006/relationships/hyperlink" Target="http://ln.run/urPeC"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shorturl.at/epsJ0" TargetMode="External"/><Relationship Id="rId2" Type="http://schemas.openxmlformats.org/officeDocument/2006/relationships/hyperlink" Target="https://shorturl.at/uALS3"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shorturl.at/nsOV1" TargetMode="External"/><Relationship Id="rId2" Type="http://schemas.openxmlformats.org/officeDocument/2006/relationships/hyperlink" Target="https://tinyurl.com/2ya3ryjk" TargetMode="External"/><Relationship Id="rId1" Type="http://schemas.openxmlformats.org/officeDocument/2006/relationships/slideLayout" Target="../slideLayouts/slideLayout13.xml"/><Relationship Id="rId4" Type="http://schemas.openxmlformats.org/officeDocument/2006/relationships/hyperlink" Target="https://tinyurl.com/3nwepf22"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hyperlink" Target="https://opencity.in/" TargetMode="External"/><Relationship Id="rId2" Type="http://schemas.openxmlformats.org/officeDocument/2006/relationships/hyperlink" Target="https://data.opencity.in/dataset/dynamic-ground-water-resources-of-karnataka-2020" TargetMode="Externa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764458" y="1959840"/>
            <a:ext cx="7771680" cy="146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2800" b="1" spc="-1" dirty="0">
                <a:solidFill>
                  <a:srgbClr val="000000"/>
                </a:solidFill>
                <a:uFill>
                  <a:solidFill>
                    <a:srgbClr val="FFFFFF"/>
                  </a:solidFill>
                </a:uFill>
                <a:latin typeface="Calibri"/>
              </a:rPr>
              <a:t>Water Quality Monitoring and Ground Water level Analysis</a:t>
            </a:r>
          </a:p>
          <a:p>
            <a:pPr algn="ctr">
              <a:lnSpc>
                <a:spcPct val="100000"/>
              </a:lnSpc>
            </a:pPr>
            <a:endParaRPr lang="en-IN" sz="2800" b="1" strike="noStrike" spc="-1" dirty="0">
              <a:solidFill>
                <a:srgbClr val="000000"/>
              </a:solidFill>
              <a:uFill>
                <a:solidFill>
                  <a:srgbClr val="FFFFFF"/>
                </a:solidFill>
              </a:uFill>
              <a:latin typeface="Calibri"/>
            </a:endParaRPr>
          </a:p>
          <a:p>
            <a:pPr algn="ctr">
              <a:lnSpc>
                <a:spcPct val="100000"/>
              </a:lnSpc>
            </a:pPr>
            <a:r>
              <a:rPr lang="en-IN" sz="2800" strike="noStrike" spc="-1" dirty="0">
                <a:solidFill>
                  <a:srgbClr val="000000"/>
                </a:solidFill>
                <a:uFill>
                  <a:solidFill>
                    <a:srgbClr val="FFFFFF"/>
                  </a:solidFill>
                </a:uFill>
                <a:latin typeface="Calibri"/>
              </a:rPr>
              <a:t>Projec</a:t>
            </a:r>
            <a:r>
              <a:rPr lang="en-IN" sz="2800" spc="-1" dirty="0">
                <a:solidFill>
                  <a:srgbClr val="000000"/>
                </a:solidFill>
                <a:uFill>
                  <a:solidFill>
                    <a:srgbClr val="FFFFFF"/>
                  </a:solidFill>
                </a:uFill>
                <a:latin typeface="Calibri"/>
              </a:rPr>
              <a:t>t ID : W11</a:t>
            </a:r>
            <a:endParaRPr lang="en-IN" sz="2800" strike="noStrike" spc="-1" dirty="0">
              <a:solidFill>
                <a:srgbClr val="000000"/>
              </a:solidFill>
              <a:uFill>
                <a:solidFill>
                  <a:srgbClr val="FFFFFF"/>
                </a:solidFill>
              </a:uFill>
              <a:latin typeface="Arial"/>
            </a:endParaRPr>
          </a:p>
        </p:txBody>
      </p:sp>
      <p:sp>
        <p:nvSpPr>
          <p:cNvPr id="78" name="CustomShape 2"/>
          <p:cNvSpPr/>
          <p:nvPr/>
        </p:nvSpPr>
        <p:spPr>
          <a:xfrm>
            <a:off x="1371600" y="4230329"/>
            <a:ext cx="6400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200" b="0" strike="noStrike" spc="-1" dirty="0">
                <a:solidFill>
                  <a:srgbClr val="8B8B8B"/>
                </a:solidFill>
                <a:uFill>
                  <a:solidFill>
                    <a:srgbClr val="FFFFFF"/>
                  </a:solidFill>
                </a:uFill>
                <a:latin typeface="Calibri"/>
              </a:rPr>
              <a:t>Capstone Project Phase 1</a:t>
            </a:r>
          </a:p>
          <a:p>
            <a:pPr algn="ctr">
              <a:lnSpc>
                <a:spcPct val="100000"/>
              </a:lnSpc>
            </a:pPr>
            <a:endParaRPr lang="en-IN" sz="3200" spc="-1" dirty="0">
              <a:solidFill>
                <a:srgbClr val="8B8B8B"/>
              </a:solidFill>
              <a:uFill>
                <a:solidFill>
                  <a:srgbClr val="FFFFFF"/>
                </a:solidFill>
              </a:uFill>
              <a:latin typeface="Calibri"/>
            </a:endParaRPr>
          </a:p>
          <a:p>
            <a:pPr algn="ctr"/>
            <a:r>
              <a:rPr lang="en-IN" sz="1800" b="0" strike="noStrike" spc="-1" dirty="0">
                <a:solidFill>
                  <a:srgbClr val="8B8B8B"/>
                </a:solidFill>
                <a:uFill>
                  <a:solidFill>
                    <a:srgbClr val="FFFFFF"/>
                  </a:solidFill>
                </a:uFill>
                <a:latin typeface="Calibri"/>
              </a:rPr>
              <a:t>Capstone Project </a:t>
            </a:r>
            <a:r>
              <a:rPr lang="en-IN" b="0" i="0" dirty="0">
                <a:solidFill>
                  <a:schemeClr val="tx1">
                    <a:lumMod val="50000"/>
                    <a:lumOff val="50000"/>
                  </a:schemeClr>
                </a:solidFill>
                <a:effectLst/>
                <a:highlight>
                  <a:srgbClr val="FFFFFF"/>
                </a:highlight>
                <a:latin typeface="garamond" panose="02020404030301010803" pitchFamily="18" charset="0"/>
              </a:rPr>
              <a:t>Phase 1 _ ESA</a:t>
            </a:r>
            <a:endParaRPr lang="en-IN" sz="1800" b="0" strike="noStrike" spc="-1" dirty="0">
              <a:solidFill>
                <a:schemeClr val="tx1">
                  <a:lumMod val="50000"/>
                  <a:lumOff val="50000"/>
                </a:schemeClr>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0A1CD-EBC5-2041-B2A6-F156105E1F5F}"/>
            </a:ext>
          </a:extLst>
        </p:cNvPr>
        <p:cNvGrpSpPr/>
        <p:nvPr/>
      </p:nvGrpSpPr>
      <p:grpSpPr>
        <a:xfrm>
          <a:off x="0" y="0"/>
          <a:ext cx="0" cy="0"/>
          <a:chOff x="0" y="0"/>
          <a:chExt cx="0" cy="0"/>
        </a:xfrm>
      </p:grpSpPr>
      <p:sp>
        <p:nvSpPr>
          <p:cNvPr id="118" name="CustomShape 2">
            <a:extLst>
              <a:ext uri="{FF2B5EF4-FFF2-40B4-BE49-F238E27FC236}">
                <a16:creationId xmlns:a16="http://schemas.microsoft.com/office/drawing/2014/main" id="{5C75DA71-4815-A9C6-D859-5EB4D3198DBE}"/>
              </a:ext>
            </a:extLst>
          </p:cNvPr>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23" name="CustomShape 5">
            <a:extLst>
              <a:ext uri="{FF2B5EF4-FFF2-40B4-BE49-F238E27FC236}">
                <a16:creationId xmlns:a16="http://schemas.microsoft.com/office/drawing/2014/main" id="{F06DE99D-7C6D-0AFF-A4E3-1728BF472B85}"/>
              </a:ext>
            </a:extLst>
          </p:cNvPr>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5459167-3AEF-4DEC-BA1C-25F9001D7698}" type="slidenum">
              <a:rPr lang="en-IN" sz="1200" b="0" strike="noStrike" spc="-1">
                <a:solidFill>
                  <a:srgbClr val="8B8B8B"/>
                </a:solidFill>
                <a:uFill>
                  <a:solidFill>
                    <a:srgbClr val="FFFFFF"/>
                  </a:solidFill>
                </a:uFill>
                <a:latin typeface="Calibri"/>
              </a:rPr>
              <a:t>10</a:t>
            </a:fld>
            <a:endParaRPr lang="en-IN" sz="1800" b="0" strike="noStrike" spc="-1">
              <a:solidFill>
                <a:srgbClr val="000000"/>
              </a:solidFill>
              <a:uFill>
                <a:solidFill>
                  <a:srgbClr val="FFFFFF"/>
                </a:solidFill>
              </a:uFill>
              <a:latin typeface="Arial"/>
            </a:endParaRPr>
          </a:p>
        </p:txBody>
      </p:sp>
      <p:sp>
        <p:nvSpPr>
          <p:cNvPr id="3" name="CustomShape 1">
            <a:extLst>
              <a:ext uri="{FF2B5EF4-FFF2-40B4-BE49-F238E27FC236}">
                <a16:creationId xmlns:a16="http://schemas.microsoft.com/office/drawing/2014/main" id="{0D05A2E1-0E0C-53C8-DB70-176D769D37AE}"/>
              </a:ext>
            </a:extLst>
          </p:cNvPr>
          <p:cNvSpPr/>
          <p:nvPr/>
        </p:nvSpPr>
        <p:spPr>
          <a:xfrm>
            <a:off x="777240" y="626770"/>
            <a:ext cx="7574400" cy="101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600" b="1" i="0" dirty="0">
                <a:solidFill>
                  <a:srgbClr val="333333"/>
                </a:solidFill>
                <a:effectLst/>
                <a:latin typeface="HelveticaNeue Regular"/>
              </a:rPr>
              <a:t>[4] M. N. Vamsi </a:t>
            </a:r>
            <a:r>
              <a:rPr lang="en-IN" sz="1600" b="1" i="0" dirty="0" err="1">
                <a:solidFill>
                  <a:srgbClr val="333333"/>
                </a:solidFill>
                <a:effectLst/>
                <a:latin typeface="HelveticaNeue Regular"/>
              </a:rPr>
              <a:t>Thalatam</a:t>
            </a:r>
            <a:r>
              <a:rPr lang="en-IN" sz="1600" b="1" i="0" dirty="0">
                <a:solidFill>
                  <a:srgbClr val="333333"/>
                </a:solidFill>
                <a:effectLst/>
                <a:latin typeface="HelveticaNeue Regular"/>
              </a:rPr>
              <a:t>, P. Lanka and J. N. V. R. S. Kumar, "An IoT Based Smart Water Contamination Monitoring System," 2023 International Conference on Intelligent Systems for Communication, IoT and Security (</a:t>
            </a:r>
            <a:r>
              <a:rPr lang="en-IN" sz="1600" b="1" i="0" dirty="0" err="1">
                <a:solidFill>
                  <a:srgbClr val="333333"/>
                </a:solidFill>
                <a:effectLst/>
                <a:latin typeface="HelveticaNeue Regular"/>
              </a:rPr>
              <a:t>ICISCoIS</a:t>
            </a:r>
            <a:r>
              <a:rPr lang="en-IN" sz="1600" b="1" i="0" dirty="0">
                <a:solidFill>
                  <a:srgbClr val="333333"/>
                </a:solidFill>
                <a:effectLst/>
                <a:latin typeface="HelveticaNeue Regular"/>
              </a:rPr>
              <a:t>), Coimbatore, India, 2023, pp. 387-391</a:t>
            </a:r>
          </a:p>
        </p:txBody>
      </p:sp>
      <p:sp>
        <p:nvSpPr>
          <p:cNvPr id="4" name="CustomShape 2">
            <a:extLst>
              <a:ext uri="{FF2B5EF4-FFF2-40B4-BE49-F238E27FC236}">
                <a16:creationId xmlns:a16="http://schemas.microsoft.com/office/drawing/2014/main" id="{0CE09F83-8DAF-6505-C598-2156BAC55679}"/>
              </a:ext>
            </a:extLst>
          </p:cNvPr>
          <p:cNvSpPr/>
          <p:nvPr/>
        </p:nvSpPr>
        <p:spPr>
          <a:xfrm>
            <a:off x="457200" y="1600200"/>
            <a:ext cx="8227080" cy="452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2400" b="0" strike="noStrike" spc="-1" dirty="0">
              <a:solidFill>
                <a:srgbClr val="000000"/>
              </a:solidFill>
              <a:uFill>
                <a:solidFill>
                  <a:srgbClr val="FFFFFF"/>
                </a:solidFill>
              </a:uFill>
              <a:latin typeface="Arial"/>
            </a:endParaRPr>
          </a:p>
        </p:txBody>
      </p:sp>
      <p:sp>
        <p:nvSpPr>
          <p:cNvPr id="2" name="CustomShape 2">
            <a:extLst>
              <a:ext uri="{FF2B5EF4-FFF2-40B4-BE49-F238E27FC236}">
                <a16:creationId xmlns:a16="http://schemas.microsoft.com/office/drawing/2014/main" id="{5C75DA71-4815-A9C6-D859-5EB4D3198DBE}"/>
              </a:ext>
            </a:extLst>
          </p:cNvPr>
          <p:cNvSpPr/>
          <p:nvPr/>
        </p:nvSpPr>
        <p:spPr>
          <a:xfrm>
            <a:off x="914400" y="3530520"/>
            <a:ext cx="8228880" cy="4525200"/>
          </a:xfrm>
          <a:prstGeom prst="rect">
            <a:avLst/>
          </a:prstGeom>
          <a:noFill/>
          <a:ln>
            <a:noFill/>
          </a:ln>
        </p:spPr>
        <p:style>
          <a:lnRef idx="0">
            <a:scrgbClr r="0" g="0" b="0"/>
          </a:lnRef>
          <a:fillRef idx="0">
            <a:scrgbClr r="0" g="0" b="0"/>
          </a:fillRef>
          <a:effectRef idx="0">
            <a:scrgbClr r="0" g="0" b="0"/>
          </a:effectRef>
          <a:fontRef idx="minor"/>
        </p:style>
        <p:txBody>
          <a:bodyPr/>
          <a:ls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endParaRPr lang="en-US"/>
          </a:p>
        </p:txBody>
      </p:sp>
      <p:sp>
        <p:nvSpPr>
          <p:cNvPr id="6" name="CustomShape 5">
            <a:extLst>
              <a:ext uri="{FF2B5EF4-FFF2-40B4-BE49-F238E27FC236}">
                <a16:creationId xmlns:a16="http://schemas.microsoft.com/office/drawing/2014/main" id="{F06DE99D-7C6D-0AFF-A4E3-1728BF472B85}"/>
              </a:ext>
            </a:extLst>
          </p:cNvPr>
          <p:cNvSpPr/>
          <p:nvPr/>
        </p:nvSpPr>
        <p:spPr>
          <a:xfrm>
            <a:off x="7010280" y="828684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algn="r">
              <a:lnSpc>
                <a:spcPct val="100000"/>
              </a:lnSpc>
            </a:pPr>
            <a:fld id="{35459167-3AEF-4DEC-BA1C-25F9001D7698}" type="slidenum">
              <a:rPr lang="en-IN" sz="1200" b="0" strike="noStrike" spc="-1">
                <a:solidFill>
                  <a:srgbClr val="8B8B8B"/>
                </a:solidFill>
                <a:uFill>
                  <a:solidFill>
                    <a:srgbClr val="FFFFFF"/>
                  </a:solidFill>
                </a:uFill>
                <a:latin typeface="Calibri"/>
              </a:rPr>
              <a:pPr algn="r">
                <a:lnSpc>
                  <a:spcPct val="100000"/>
                </a:lnSpc>
              </a:pPr>
              <a:t>10</a:t>
            </a:fld>
            <a:endParaRPr lang="en-IN" sz="1800" b="0" strike="noStrike" spc="-1">
              <a:solidFill>
                <a:srgbClr val="000000"/>
              </a:solidFill>
              <a:uFill>
                <a:solidFill>
                  <a:srgbClr val="FFFFFF"/>
                </a:solidFill>
              </a:uFill>
              <a:latin typeface="Arial"/>
            </a:endParaRPr>
          </a:p>
        </p:txBody>
      </p:sp>
      <p:sp>
        <p:nvSpPr>
          <p:cNvPr id="7" name="CustomShape 1">
            <a:extLst>
              <a:ext uri="{FF2B5EF4-FFF2-40B4-BE49-F238E27FC236}">
                <a16:creationId xmlns:a16="http://schemas.microsoft.com/office/drawing/2014/main" id="{0D05A2E1-0E0C-53C8-DB70-176D769D37AE}"/>
              </a:ext>
            </a:extLst>
          </p:cNvPr>
          <p:cNvSpPr/>
          <p:nvPr/>
        </p:nvSpPr>
        <p:spPr>
          <a:xfrm>
            <a:off x="777240" y="2143680"/>
            <a:ext cx="9052560" cy="115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algn="ctr">
              <a:lnSpc>
                <a:spcPct val="100000"/>
              </a:lnSpc>
            </a:pPr>
            <a:endParaRPr lang="en-IN" sz="1200" b="1" strike="noStrike" spc="-1" dirty="0">
              <a:solidFill>
                <a:srgbClr val="000000"/>
              </a:solidFill>
              <a:uFill>
                <a:solidFill>
                  <a:srgbClr val="FFFFFF"/>
                </a:solidFill>
              </a:uFill>
              <a:latin typeface="Arial" panose="020B0604020202020204" pitchFamily="34" charset="0"/>
              <a:cs typeface="Arial" panose="020B0604020202020204" pitchFamily="34" charset="0"/>
            </a:endParaRPr>
          </a:p>
        </p:txBody>
      </p:sp>
      <p:sp>
        <p:nvSpPr>
          <p:cNvPr id="8" name="CustomShape 2">
            <a:extLst>
              <a:ext uri="{FF2B5EF4-FFF2-40B4-BE49-F238E27FC236}">
                <a16:creationId xmlns:a16="http://schemas.microsoft.com/office/drawing/2014/main" id="{0CE09F83-8DAF-6505-C598-2156BAC55679}"/>
              </a:ext>
            </a:extLst>
          </p:cNvPr>
          <p:cNvSpPr/>
          <p:nvPr/>
        </p:nvSpPr>
        <p:spPr>
          <a:xfrm>
            <a:off x="914400" y="3530520"/>
            <a:ext cx="8227080" cy="452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a:lnSpc>
                <a:spcPct val="100000"/>
              </a:lnSpc>
            </a:pPr>
            <a:endParaRPr lang="en-IN" sz="2400" b="0" strike="noStrike" spc="-1" dirty="0">
              <a:solidFill>
                <a:srgbClr val="000000"/>
              </a:solidFill>
              <a:uFill>
                <a:solidFill>
                  <a:srgbClr val="FFFFFF"/>
                </a:solidFill>
              </a:uFill>
              <a:latin typeface="Arial"/>
            </a:endParaRPr>
          </a:p>
        </p:txBody>
      </p:sp>
      <p:pic>
        <p:nvPicPr>
          <p:cNvPr id="9" name="table">
            <a:extLst>
              <a:ext uri="{FF2B5EF4-FFF2-40B4-BE49-F238E27FC236}">
                <a16:creationId xmlns:a16="http://schemas.microsoft.com/office/drawing/2014/main" id="{A9256F05-479C-EF34-C87E-13C992884C21}"/>
              </a:ext>
            </a:extLst>
          </p:cNvPr>
          <p:cNvPicPr>
            <a:picLocks noChangeAspect="1"/>
          </p:cNvPicPr>
          <p:nvPr/>
        </p:nvPicPr>
        <p:blipFill>
          <a:blip r:embed="rId2"/>
          <a:stretch>
            <a:fillRect/>
          </a:stretch>
        </p:blipFill>
        <p:spPr>
          <a:xfrm>
            <a:off x="73152" y="1598400"/>
            <a:ext cx="9070848" cy="5171530"/>
          </a:xfrm>
          <a:prstGeom prst="rect">
            <a:avLst/>
          </a:prstGeom>
        </p:spPr>
      </p:pic>
    </p:spTree>
    <p:extLst>
      <p:ext uri="{BB962C8B-B14F-4D97-AF65-F5344CB8AC3E}">
        <p14:creationId xmlns:p14="http://schemas.microsoft.com/office/powerpoint/2010/main" val="33749231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42A60-8835-D927-D771-CB66AFE8E1E9}"/>
            </a:ext>
          </a:extLst>
        </p:cNvPr>
        <p:cNvGrpSpPr/>
        <p:nvPr/>
      </p:nvGrpSpPr>
      <p:grpSpPr>
        <a:xfrm>
          <a:off x="0" y="0"/>
          <a:ext cx="0" cy="0"/>
          <a:chOff x="0" y="0"/>
          <a:chExt cx="0" cy="0"/>
        </a:xfrm>
      </p:grpSpPr>
      <p:sp>
        <p:nvSpPr>
          <p:cNvPr id="118" name="CustomShape 2">
            <a:extLst>
              <a:ext uri="{FF2B5EF4-FFF2-40B4-BE49-F238E27FC236}">
                <a16:creationId xmlns:a16="http://schemas.microsoft.com/office/drawing/2014/main" id="{5F70C589-ECDB-B1CC-1867-B9EB990C9E48}"/>
              </a:ext>
            </a:extLst>
          </p:cNvPr>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23" name="CustomShape 5">
            <a:extLst>
              <a:ext uri="{FF2B5EF4-FFF2-40B4-BE49-F238E27FC236}">
                <a16:creationId xmlns:a16="http://schemas.microsoft.com/office/drawing/2014/main" id="{746A6AB0-DD47-878B-D6F3-CF8307B325B6}"/>
              </a:ext>
            </a:extLst>
          </p:cNvPr>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5459167-3AEF-4DEC-BA1C-25F9001D7698}" type="slidenum">
              <a:rPr lang="en-IN" sz="1200" b="0" strike="noStrike" spc="-1">
                <a:solidFill>
                  <a:srgbClr val="8B8B8B"/>
                </a:solidFill>
                <a:uFill>
                  <a:solidFill>
                    <a:srgbClr val="FFFFFF"/>
                  </a:solidFill>
                </a:uFill>
                <a:latin typeface="Calibri"/>
              </a:rPr>
              <a:t>11</a:t>
            </a:fld>
            <a:endParaRPr lang="en-IN" sz="1800" b="0" strike="noStrike" spc="-1">
              <a:solidFill>
                <a:srgbClr val="000000"/>
              </a:solidFill>
              <a:uFill>
                <a:solidFill>
                  <a:srgbClr val="FFFFFF"/>
                </a:solidFill>
              </a:uFill>
              <a:latin typeface="Arial"/>
            </a:endParaRPr>
          </a:p>
        </p:txBody>
      </p:sp>
      <p:sp>
        <p:nvSpPr>
          <p:cNvPr id="3" name="CustomShape 1">
            <a:extLst>
              <a:ext uri="{FF2B5EF4-FFF2-40B4-BE49-F238E27FC236}">
                <a16:creationId xmlns:a16="http://schemas.microsoft.com/office/drawing/2014/main" id="{A763FE0A-2C22-CA5E-4510-FD57DD6437C7}"/>
              </a:ext>
            </a:extLst>
          </p:cNvPr>
          <p:cNvSpPr/>
          <p:nvPr/>
        </p:nvSpPr>
        <p:spPr>
          <a:xfrm>
            <a:off x="838080" y="537427"/>
            <a:ext cx="7312680" cy="101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600" b="1" i="0" dirty="0">
                <a:solidFill>
                  <a:srgbClr val="333333"/>
                </a:solidFill>
                <a:effectLst/>
                <a:latin typeface="HelveticaNeue Regular"/>
              </a:rPr>
              <a:t>[5] European Journal of Sustainable Development A methodology based on spatial distribution of parameters for understanding affect of rainfall and vegetation density on groundwater recharge </a:t>
            </a:r>
            <a:r>
              <a:rPr lang="en-US" sz="1600" b="1" i="0" dirty="0" err="1">
                <a:solidFill>
                  <a:srgbClr val="333333"/>
                </a:solidFill>
                <a:effectLst/>
                <a:latin typeface="HelveticaNeue Regular"/>
              </a:rPr>
              <a:t>Vijai</a:t>
            </a:r>
            <a:r>
              <a:rPr lang="en-US" sz="1600" b="1" i="0" dirty="0">
                <a:solidFill>
                  <a:srgbClr val="333333"/>
                </a:solidFill>
                <a:effectLst/>
                <a:latin typeface="HelveticaNeue Regular"/>
              </a:rPr>
              <a:t> Singhal and Rohit Goyal</a:t>
            </a:r>
            <a:endParaRPr lang="en-IN" sz="1600" b="1" strike="noStrike" spc="-1" dirty="0">
              <a:solidFill>
                <a:srgbClr val="000000"/>
              </a:solidFill>
              <a:uFill>
                <a:solidFill>
                  <a:srgbClr val="FFFFFF"/>
                </a:solidFill>
              </a:uFill>
              <a:latin typeface="Arial"/>
            </a:endParaRPr>
          </a:p>
        </p:txBody>
      </p:sp>
      <p:sp>
        <p:nvSpPr>
          <p:cNvPr id="4" name="CustomShape 2">
            <a:extLst>
              <a:ext uri="{FF2B5EF4-FFF2-40B4-BE49-F238E27FC236}">
                <a16:creationId xmlns:a16="http://schemas.microsoft.com/office/drawing/2014/main" id="{1DD8DD5B-BAD2-FCA6-07CA-D4AF806FF009}"/>
              </a:ext>
            </a:extLst>
          </p:cNvPr>
          <p:cNvSpPr/>
          <p:nvPr/>
        </p:nvSpPr>
        <p:spPr>
          <a:xfrm>
            <a:off x="457200" y="1600200"/>
            <a:ext cx="8227080" cy="452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2400" b="0" strike="noStrike" spc="-1" dirty="0">
              <a:solidFill>
                <a:srgbClr val="000000"/>
              </a:solidFill>
              <a:uFill>
                <a:solidFill>
                  <a:srgbClr val="FFFFFF"/>
                </a:solidFill>
              </a:uFill>
              <a:latin typeface="Arial"/>
            </a:endParaRPr>
          </a:p>
        </p:txBody>
      </p:sp>
      <p:graphicFrame>
        <p:nvGraphicFramePr>
          <p:cNvPr id="5" name="Table 4">
            <a:extLst>
              <a:ext uri="{FF2B5EF4-FFF2-40B4-BE49-F238E27FC236}">
                <a16:creationId xmlns:a16="http://schemas.microsoft.com/office/drawing/2014/main" id="{F8F63740-AFB6-C941-703F-CDA428808F8D}"/>
              </a:ext>
            </a:extLst>
          </p:cNvPr>
          <p:cNvGraphicFramePr>
            <a:graphicFrameLocks noGrp="1"/>
          </p:cNvGraphicFramePr>
          <p:nvPr/>
        </p:nvGraphicFramePr>
        <p:xfrm>
          <a:off x="993240" y="1611000"/>
          <a:ext cx="7157520" cy="4845507"/>
        </p:xfrm>
        <a:graphic>
          <a:graphicData uri="http://schemas.openxmlformats.org/drawingml/2006/table">
            <a:tbl>
              <a:tblPr firstRow="1" bandRow="1">
                <a:tableStyleId>{5C22544A-7EE6-4342-B048-85BDC9FD1C3A}</a:tableStyleId>
              </a:tblPr>
              <a:tblGrid>
                <a:gridCol w="2054760">
                  <a:extLst>
                    <a:ext uri="{9D8B030D-6E8A-4147-A177-3AD203B41FA5}">
                      <a16:colId xmlns:a16="http://schemas.microsoft.com/office/drawing/2014/main" val="1099857115"/>
                    </a:ext>
                  </a:extLst>
                </a:gridCol>
                <a:gridCol w="5102760">
                  <a:extLst>
                    <a:ext uri="{9D8B030D-6E8A-4147-A177-3AD203B41FA5}">
                      <a16:colId xmlns:a16="http://schemas.microsoft.com/office/drawing/2014/main" val="4218998374"/>
                    </a:ext>
                  </a:extLst>
                </a:gridCol>
              </a:tblGrid>
              <a:tr h="1226920">
                <a:tc>
                  <a:txBody>
                    <a:bodyPr/>
                    <a:lstStyle/>
                    <a:p>
                      <a:r>
                        <a:rPr lang="en-IN" b="0" dirty="0"/>
                        <a:t>Author’s work</a:t>
                      </a:r>
                    </a:p>
                  </a:txBody>
                  <a:tcPr/>
                </a:tc>
                <a:tc>
                  <a:txBody>
                    <a:bodyPr/>
                    <a:lstStyle/>
                    <a:p>
                      <a:r>
                        <a:rPr lang="en-US" sz="1600" b="0" dirty="0"/>
                        <a:t>The authors aim to understand the relationship between rainfall, vegetation density, and groundwater </a:t>
                      </a:r>
                      <a:r>
                        <a:rPr lang="en-US" sz="1600" b="0" dirty="0" err="1"/>
                        <a:t>recharge.They</a:t>
                      </a:r>
                      <a:r>
                        <a:rPr lang="en-US" sz="1600" b="0" dirty="0"/>
                        <a:t> utilize spatial distribution analysis to explore how these factors impact groundwater replenishment.</a:t>
                      </a:r>
                      <a:endParaRPr lang="en-IN" sz="1600" b="0" dirty="0"/>
                    </a:p>
                  </a:txBody>
                  <a:tcPr/>
                </a:tc>
                <a:extLst>
                  <a:ext uri="{0D108BD9-81ED-4DB2-BD59-A6C34878D82A}">
                    <a16:rowId xmlns:a16="http://schemas.microsoft.com/office/drawing/2014/main" val="935361649"/>
                  </a:ext>
                </a:extLst>
              </a:tr>
              <a:tr h="1736547">
                <a:tc>
                  <a:txBody>
                    <a:bodyPr/>
                    <a:lstStyle/>
                    <a:p>
                      <a:r>
                        <a:rPr lang="en-IN" dirty="0"/>
                        <a:t>Inference</a:t>
                      </a:r>
                    </a:p>
                  </a:txBody>
                  <a:tcPr/>
                </a:tc>
                <a:tc>
                  <a:txBody>
                    <a:bodyPr/>
                    <a:lstStyle/>
                    <a:p>
                      <a:r>
                        <a:rPr lang="en-US" sz="1600" dirty="0"/>
                        <a:t>The study reveals that groundwater recharge increases with Normalized Difference Vegetation Index (NDVI) up to a certain </a:t>
                      </a:r>
                      <a:r>
                        <a:rPr lang="en-US" sz="1600" dirty="0" err="1"/>
                        <a:t>point.Beyond</a:t>
                      </a:r>
                      <a:r>
                        <a:rPr lang="en-US" sz="1600" dirty="0"/>
                        <a:t> that threshold, further vegetation density does not significantly enhance </a:t>
                      </a:r>
                      <a:r>
                        <a:rPr lang="en-US" sz="1600" dirty="0" err="1"/>
                        <a:t>recharge.Additionally</a:t>
                      </a:r>
                      <a:r>
                        <a:rPr lang="en-US" sz="1600" dirty="0"/>
                        <a:t>, the research identifies a linear correlation between groundwater recharge and rainfall</a:t>
                      </a:r>
                      <a:endParaRPr lang="en-IN" sz="1600" dirty="0"/>
                    </a:p>
                  </a:txBody>
                  <a:tcPr/>
                </a:tc>
                <a:extLst>
                  <a:ext uri="{0D108BD9-81ED-4DB2-BD59-A6C34878D82A}">
                    <a16:rowId xmlns:a16="http://schemas.microsoft.com/office/drawing/2014/main" val="1561468976"/>
                  </a:ext>
                </a:extLst>
              </a:tr>
              <a:tr h="1736547">
                <a:tc>
                  <a:txBody>
                    <a:bodyPr/>
                    <a:lstStyle/>
                    <a:p>
                      <a:r>
                        <a:rPr lang="en-IN" dirty="0"/>
                        <a:t>Limitations</a:t>
                      </a:r>
                    </a:p>
                  </a:txBody>
                  <a:tcPr/>
                </a:tc>
                <a:tc>
                  <a:txBody>
                    <a:bodyPr/>
                    <a:lstStyle/>
                    <a:p>
                      <a:r>
                        <a:rPr lang="en-US" sz="1600" dirty="0"/>
                        <a:t>Simplification.</a:t>
                      </a:r>
                    </a:p>
                    <a:p>
                      <a:r>
                        <a:rPr lang="en-US" sz="1600" dirty="0"/>
                        <a:t>Data Availability</a:t>
                      </a:r>
                    </a:p>
                    <a:p>
                      <a:r>
                        <a:rPr lang="en-US" sz="1600" dirty="0"/>
                        <a:t>Generalization</a:t>
                      </a:r>
                    </a:p>
                    <a:p>
                      <a:r>
                        <a:rPr lang="en-US" sz="1600" dirty="0"/>
                        <a:t>Temporal Variability</a:t>
                      </a:r>
                      <a:endParaRPr lang="en-IN" sz="1600" dirty="0"/>
                    </a:p>
                  </a:txBody>
                  <a:tcPr/>
                </a:tc>
                <a:extLst>
                  <a:ext uri="{0D108BD9-81ED-4DB2-BD59-A6C34878D82A}">
                    <a16:rowId xmlns:a16="http://schemas.microsoft.com/office/drawing/2014/main" val="1914162214"/>
                  </a:ext>
                </a:extLst>
              </a:tr>
            </a:tbl>
          </a:graphicData>
        </a:graphic>
      </p:graphicFrame>
    </p:spTree>
    <p:extLst>
      <p:ext uri="{BB962C8B-B14F-4D97-AF65-F5344CB8AC3E}">
        <p14:creationId xmlns:p14="http://schemas.microsoft.com/office/powerpoint/2010/main" val="4170728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382EEC-4992-5A89-D217-37E7E83AAB25}"/>
              </a:ext>
            </a:extLst>
          </p:cNvPr>
          <p:cNvPicPr>
            <a:picLocks noChangeAspect="1"/>
          </p:cNvPicPr>
          <p:nvPr/>
        </p:nvPicPr>
        <p:blipFill>
          <a:blip r:embed="rId2"/>
          <a:stretch>
            <a:fillRect/>
          </a:stretch>
        </p:blipFill>
        <p:spPr>
          <a:xfrm>
            <a:off x="78658" y="890085"/>
            <a:ext cx="4407049" cy="3445941"/>
          </a:xfrm>
          <a:prstGeom prst="rect">
            <a:avLst/>
          </a:prstGeom>
        </p:spPr>
      </p:pic>
      <p:pic>
        <p:nvPicPr>
          <p:cNvPr id="5" name="Picture 4">
            <a:extLst>
              <a:ext uri="{FF2B5EF4-FFF2-40B4-BE49-F238E27FC236}">
                <a16:creationId xmlns:a16="http://schemas.microsoft.com/office/drawing/2014/main" id="{F6067998-49F0-541C-4922-2897804F0737}"/>
              </a:ext>
            </a:extLst>
          </p:cNvPr>
          <p:cNvPicPr>
            <a:picLocks noChangeAspect="1"/>
          </p:cNvPicPr>
          <p:nvPr/>
        </p:nvPicPr>
        <p:blipFill rotWithShape="1">
          <a:blip r:embed="rId3"/>
          <a:srcRect r="7949"/>
          <a:stretch/>
        </p:blipFill>
        <p:spPr>
          <a:xfrm>
            <a:off x="4171089" y="890085"/>
            <a:ext cx="4894253" cy="3445941"/>
          </a:xfrm>
          <a:prstGeom prst="rect">
            <a:avLst/>
          </a:prstGeom>
        </p:spPr>
      </p:pic>
    </p:spTree>
    <p:extLst>
      <p:ext uri="{BB962C8B-B14F-4D97-AF65-F5344CB8AC3E}">
        <p14:creationId xmlns:p14="http://schemas.microsoft.com/office/powerpoint/2010/main" val="2297719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42A60-8835-D927-D771-CB66AFE8E1E9}"/>
            </a:ext>
          </a:extLst>
        </p:cNvPr>
        <p:cNvGrpSpPr/>
        <p:nvPr/>
      </p:nvGrpSpPr>
      <p:grpSpPr>
        <a:xfrm>
          <a:off x="0" y="0"/>
          <a:ext cx="0" cy="0"/>
          <a:chOff x="0" y="0"/>
          <a:chExt cx="0" cy="0"/>
        </a:xfrm>
      </p:grpSpPr>
      <p:sp>
        <p:nvSpPr>
          <p:cNvPr id="118" name="CustomShape 2">
            <a:extLst>
              <a:ext uri="{FF2B5EF4-FFF2-40B4-BE49-F238E27FC236}">
                <a16:creationId xmlns:a16="http://schemas.microsoft.com/office/drawing/2014/main" id="{5F70C589-ECDB-B1CC-1867-B9EB990C9E48}"/>
              </a:ext>
            </a:extLst>
          </p:cNvPr>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23" name="CustomShape 5">
            <a:extLst>
              <a:ext uri="{FF2B5EF4-FFF2-40B4-BE49-F238E27FC236}">
                <a16:creationId xmlns:a16="http://schemas.microsoft.com/office/drawing/2014/main" id="{746A6AB0-DD47-878B-D6F3-CF8307B325B6}"/>
              </a:ext>
            </a:extLst>
          </p:cNvPr>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5459167-3AEF-4DEC-BA1C-25F9001D7698}" type="slidenum">
              <a:rPr lang="en-IN" sz="1200" b="0" strike="noStrike" spc="-1">
                <a:solidFill>
                  <a:srgbClr val="8B8B8B"/>
                </a:solidFill>
                <a:uFill>
                  <a:solidFill>
                    <a:srgbClr val="FFFFFF"/>
                  </a:solidFill>
                </a:uFill>
                <a:latin typeface="Calibri"/>
              </a:rPr>
              <a:t>13</a:t>
            </a:fld>
            <a:endParaRPr lang="en-IN" sz="1800" b="0" strike="noStrike" spc="-1">
              <a:solidFill>
                <a:srgbClr val="000000"/>
              </a:solidFill>
              <a:uFill>
                <a:solidFill>
                  <a:srgbClr val="FFFFFF"/>
                </a:solidFill>
              </a:uFill>
              <a:latin typeface="Arial"/>
            </a:endParaRPr>
          </a:p>
        </p:txBody>
      </p:sp>
      <p:sp>
        <p:nvSpPr>
          <p:cNvPr id="3" name="CustomShape 1">
            <a:extLst>
              <a:ext uri="{FF2B5EF4-FFF2-40B4-BE49-F238E27FC236}">
                <a16:creationId xmlns:a16="http://schemas.microsoft.com/office/drawing/2014/main" id="{A763FE0A-2C22-CA5E-4510-FD57DD6437C7}"/>
              </a:ext>
            </a:extLst>
          </p:cNvPr>
          <p:cNvSpPr/>
          <p:nvPr/>
        </p:nvSpPr>
        <p:spPr>
          <a:xfrm>
            <a:off x="838080" y="537427"/>
            <a:ext cx="7312680" cy="101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600" b="1" i="0" dirty="0">
                <a:solidFill>
                  <a:srgbClr val="333333"/>
                </a:solidFill>
                <a:effectLst/>
                <a:latin typeface="HelveticaNeue Regular"/>
              </a:rPr>
              <a:t>[6] S. H. Priyadarshini, P. S., R. P. B., V. K. V. and A. D. V A, "AQUASENSE: Sensor Based Water Quality Monitoring Device," </a:t>
            </a:r>
            <a:r>
              <a:rPr lang="en-IN" sz="1600" b="1" i="1" dirty="0">
                <a:solidFill>
                  <a:srgbClr val="333333"/>
                </a:solidFill>
                <a:effectLst/>
                <a:latin typeface="HelveticaNeue Regular"/>
              </a:rPr>
              <a:t>2023 International Conference on Self Sustainable Artificial Intelligence Systems (ICSSAS)</a:t>
            </a:r>
            <a:r>
              <a:rPr lang="en-IN" sz="1600" b="1" i="0" dirty="0">
                <a:solidFill>
                  <a:srgbClr val="333333"/>
                </a:solidFill>
                <a:effectLst/>
                <a:latin typeface="HelveticaNeue Regular"/>
              </a:rPr>
              <a:t>, Erode, India, 2023, pp. 1786-1789</a:t>
            </a:r>
            <a:endParaRPr lang="en-IN" sz="1600" b="1" strike="noStrike" spc="-1" dirty="0">
              <a:solidFill>
                <a:srgbClr val="000000"/>
              </a:solidFill>
              <a:uFill>
                <a:solidFill>
                  <a:srgbClr val="FFFFFF"/>
                </a:solidFill>
              </a:uFill>
              <a:latin typeface="Arial"/>
            </a:endParaRPr>
          </a:p>
        </p:txBody>
      </p:sp>
      <p:sp>
        <p:nvSpPr>
          <p:cNvPr id="4" name="CustomShape 2">
            <a:extLst>
              <a:ext uri="{FF2B5EF4-FFF2-40B4-BE49-F238E27FC236}">
                <a16:creationId xmlns:a16="http://schemas.microsoft.com/office/drawing/2014/main" id="{1DD8DD5B-BAD2-FCA6-07CA-D4AF806FF009}"/>
              </a:ext>
            </a:extLst>
          </p:cNvPr>
          <p:cNvSpPr/>
          <p:nvPr/>
        </p:nvSpPr>
        <p:spPr>
          <a:xfrm>
            <a:off x="457200" y="1600200"/>
            <a:ext cx="8227080" cy="452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2400" b="0" strike="noStrike" spc="-1" dirty="0">
              <a:solidFill>
                <a:srgbClr val="000000"/>
              </a:solidFill>
              <a:uFill>
                <a:solidFill>
                  <a:srgbClr val="FFFFFF"/>
                </a:solidFill>
              </a:uFill>
              <a:latin typeface="Arial"/>
            </a:endParaRPr>
          </a:p>
        </p:txBody>
      </p:sp>
      <p:graphicFrame>
        <p:nvGraphicFramePr>
          <p:cNvPr id="5" name="Table 4">
            <a:extLst>
              <a:ext uri="{FF2B5EF4-FFF2-40B4-BE49-F238E27FC236}">
                <a16:creationId xmlns:a16="http://schemas.microsoft.com/office/drawing/2014/main" id="{F8F63740-AFB6-C941-703F-CDA428808F8D}"/>
              </a:ext>
            </a:extLst>
          </p:cNvPr>
          <p:cNvGraphicFramePr>
            <a:graphicFrameLocks noGrp="1"/>
          </p:cNvGraphicFramePr>
          <p:nvPr>
            <p:extLst>
              <p:ext uri="{D42A27DB-BD31-4B8C-83A1-F6EECF244321}">
                <p14:modId xmlns:p14="http://schemas.microsoft.com/office/powerpoint/2010/main" val="1861719040"/>
              </p:ext>
            </p:extLst>
          </p:nvPr>
        </p:nvGraphicFramePr>
        <p:xfrm>
          <a:off x="993240" y="1611000"/>
          <a:ext cx="7157520" cy="4700014"/>
        </p:xfrm>
        <a:graphic>
          <a:graphicData uri="http://schemas.openxmlformats.org/drawingml/2006/table">
            <a:tbl>
              <a:tblPr firstRow="1" bandRow="1">
                <a:tableStyleId>{5C22544A-7EE6-4342-B048-85BDC9FD1C3A}</a:tableStyleId>
              </a:tblPr>
              <a:tblGrid>
                <a:gridCol w="2054760">
                  <a:extLst>
                    <a:ext uri="{9D8B030D-6E8A-4147-A177-3AD203B41FA5}">
                      <a16:colId xmlns:a16="http://schemas.microsoft.com/office/drawing/2014/main" val="1099857115"/>
                    </a:ext>
                  </a:extLst>
                </a:gridCol>
                <a:gridCol w="5102760">
                  <a:extLst>
                    <a:ext uri="{9D8B030D-6E8A-4147-A177-3AD203B41FA5}">
                      <a16:colId xmlns:a16="http://schemas.microsoft.com/office/drawing/2014/main" val="4218998374"/>
                    </a:ext>
                  </a:extLst>
                </a:gridCol>
              </a:tblGrid>
              <a:tr h="1226920">
                <a:tc>
                  <a:txBody>
                    <a:bodyPr/>
                    <a:lstStyle/>
                    <a:p>
                      <a:r>
                        <a:rPr lang="en-IN" b="0" dirty="0"/>
                        <a:t>Author’s work</a:t>
                      </a:r>
                    </a:p>
                  </a:txBody>
                  <a:tcPr/>
                </a:tc>
                <a:tc>
                  <a:txBody>
                    <a:bodyPr/>
                    <a:lstStyle/>
                    <a:p>
                      <a:r>
                        <a:rPr lang="en-US" sz="1600" b="0" dirty="0"/>
                        <a:t>Parameters Measured: The device collects water samples from different regions in Bangalore city and measures </a:t>
                      </a:r>
                      <a:r>
                        <a:rPr lang="en-US" sz="1600" b="0" dirty="0" err="1"/>
                        <a:t>ph,turbidity</a:t>
                      </a:r>
                      <a:endParaRPr lang="en-IN" sz="1600" b="0" dirty="0"/>
                    </a:p>
                  </a:txBody>
                  <a:tcPr/>
                </a:tc>
                <a:extLst>
                  <a:ext uri="{0D108BD9-81ED-4DB2-BD59-A6C34878D82A}">
                    <a16:rowId xmlns:a16="http://schemas.microsoft.com/office/drawing/2014/main" val="935361649"/>
                  </a:ext>
                </a:extLst>
              </a:tr>
              <a:tr h="1736547">
                <a:tc>
                  <a:txBody>
                    <a:bodyPr/>
                    <a:lstStyle/>
                    <a:p>
                      <a:r>
                        <a:rPr lang="en-IN" dirty="0"/>
                        <a:t>Inference</a:t>
                      </a:r>
                    </a:p>
                  </a:txBody>
                  <a:tcPr/>
                </a:tc>
                <a:tc>
                  <a:txBody>
                    <a:bodyPr/>
                    <a:lstStyle/>
                    <a:p>
                      <a:r>
                        <a:rPr lang="en-US" sz="1600" dirty="0"/>
                        <a:t>Temperature Influence: The temperature affects TDS measurements due to its impact on solubility.</a:t>
                      </a:r>
                    </a:p>
                    <a:p>
                      <a:endParaRPr lang="en-US" sz="1600" dirty="0"/>
                    </a:p>
                    <a:p>
                      <a:r>
                        <a:rPr lang="en-US" sz="1600" dirty="0"/>
                        <a:t>Affordability and Efficiency: AQUASENSE is an affordable and efficient alternative to existing water quality monitor</a:t>
                      </a:r>
                      <a:endParaRPr lang="en-IN" sz="1600" dirty="0"/>
                    </a:p>
                  </a:txBody>
                  <a:tcPr/>
                </a:tc>
                <a:extLst>
                  <a:ext uri="{0D108BD9-81ED-4DB2-BD59-A6C34878D82A}">
                    <a16:rowId xmlns:a16="http://schemas.microsoft.com/office/drawing/2014/main" val="1561468976"/>
                  </a:ext>
                </a:extLst>
              </a:tr>
              <a:tr h="1736547">
                <a:tc>
                  <a:txBody>
                    <a:bodyPr/>
                    <a:lstStyle/>
                    <a:p>
                      <a:r>
                        <a:rPr lang="en-IN" dirty="0"/>
                        <a:t>Limitations</a:t>
                      </a:r>
                    </a:p>
                  </a:txBody>
                  <a:tcPr/>
                </a:tc>
                <a:tc>
                  <a:txBody>
                    <a:bodyPr/>
                    <a:lstStyle/>
                    <a:p>
                      <a:r>
                        <a:rPr lang="en-US" sz="1600" dirty="0"/>
                        <a:t>Local Context: The device’s effectiveness may vary based on the specific water sources and environmental conditions in Bangalore.</a:t>
                      </a:r>
                    </a:p>
                    <a:p>
                      <a:endParaRPr lang="en-US" sz="1600" dirty="0"/>
                    </a:p>
                    <a:p>
                      <a:r>
                        <a:rPr lang="en-US" sz="1600" dirty="0"/>
                        <a:t>Calibration: Regular calibration is essential to maintain accuracy.</a:t>
                      </a:r>
                      <a:endParaRPr lang="en-IN" sz="1600" dirty="0"/>
                    </a:p>
                  </a:txBody>
                  <a:tcPr/>
                </a:tc>
                <a:extLst>
                  <a:ext uri="{0D108BD9-81ED-4DB2-BD59-A6C34878D82A}">
                    <a16:rowId xmlns:a16="http://schemas.microsoft.com/office/drawing/2014/main" val="1914162214"/>
                  </a:ext>
                </a:extLst>
              </a:tr>
            </a:tbl>
          </a:graphicData>
        </a:graphic>
      </p:graphicFrame>
    </p:spTree>
    <p:extLst>
      <p:ext uri="{BB962C8B-B14F-4D97-AF65-F5344CB8AC3E}">
        <p14:creationId xmlns:p14="http://schemas.microsoft.com/office/powerpoint/2010/main" val="28192962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42A60-8835-D927-D771-CB66AFE8E1E9}"/>
            </a:ext>
          </a:extLst>
        </p:cNvPr>
        <p:cNvGrpSpPr/>
        <p:nvPr/>
      </p:nvGrpSpPr>
      <p:grpSpPr>
        <a:xfrm>
          <a:off x="0" y="0"/>
          <a:ext cx="0" cy="0"/>
          <a:chOff x="0" y="0"/>
          <a:chExt cx="0" cy="0"/>
        </a:xfrm>
      </p:grpSpPr>
      <p:sp>
        <p:nvSpPr>
          <p:cNvPr id="118" name="CustomShape 2">
            <a:extLst>
              <a:ext uri="{FF2B5EF4-FFF2-40B4-BE49-F238E27FC236}">
                <a16:creationId xmlns:a16="http://schemas.microsoft.com/office/drawing/2014/main" id="{5F70C589-ECDB-B1CC-1867-B9EB990C9E48}"/>
              </a:ext>
            </a:extLst>
          </p:cNvPr>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23" name="CustomShape 5">
            <a:extLst>
              <a:ext uri="{FF2B5EF4-FFF2-40B4-BE49-F238E27FC236}">
                <a16:creationId xmlns:a16="http://schemas.microsoft.com/office/drawing/2014/main" id="{746A6AB0-DD47-878B-D6F3-CF8307B325B6}"/>
              </a:ext>
            </a:extLst>
          </p:cNvPr>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5459167-3AEF-4DEC-BA1C-25F9001D7698}" type="slidenum">
              <a:rPr lang="en-IN" sz="1200" b="0" strike="noStrike" spc="-1">
                <a:solidFill>
                  <a:srgbClr val="8B8B8B"/>
                </a:solidFill>
                <a:uFill>
                  <a:solidFill>
                    <a:srgbClr val="FFFFFF"/>
                  </a:solidFill>
                </a:uFill>
                <a:latin typeface="Calibri"/>
              </a:rPr>
              <a:t>14</a:t>
            </a:fld>
            <a:endParaRPr lang="en-IN" sz="1800" b="0" strike="noStrike" spc="-1">
              <a:solidFill>
                <a:srgbClr val="000000"/>
              </a:solidFill>
              <a:uFill>
                <a:solidFill>
                  <a:srgbClr val="FFFFFF"/>
                </a:solidFill>
              </a:uFill>
              <a:latin typeface="Arial"/>
            </a:endParaRPr>
          </a:p>
        </p:txBody>
      </p:sp>
      <p:sp>
        <p:nvSpPr>
          <p:cNvPr id="3" name="CustomShape 1">
            <a:extLst>
              <a:ext uri="{FF2B5EF4-FFF2-40B4-BE49-F238E27FC236}">
                <a16:creationId xmlns:a16="http://schemas.microsoft.com/office/drawing/2014/main" id="{A763FE0A-2C22-CA5E-4510-FD57DD6437C7}"/>
              </a:ext>
            </a:extLst>
          </p:cNvPr>
          <p:cNvSpPr/>
          <p:nvPr/>
        </p:nvSpPr>
        <p:spPr>
          <a:xfrm>
            <a:off x="798660" y="554867"/>
            <a:ext cx="7885620" cy="101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600" b="1" i="0" dirty="0">
                <a:solidFill>
                  <a:srgbClr val="333333"/>
                </a:solidFill>
                <a:effectLst/>
                <a:latin typeface="HelveticaNeue Regular"/>
              </a:rPr>
              <a:t>[7] "Study on reciprocal relationship among water amount-water quality-water efficiency based on the SWAT_WAQER model "2021 7th International Conference on Hydraulic and Civil Engineering &amp; Smart Water Conservancy and Intelligent Disaster Reduction Forum (ICHCE &amp; SWIDR)</a:t>
            </a:r>
            <a:endParaRPr lang="en-IN" sz="1600" b="1" strike="noStrike" spc="-1" dirty="0">
              <a:solidFill>
                <a:srgbClr val="000000"/>
              </a:solidFill>
              <a:uFill>
                <a:solidFill>
                  <a:srgbClr val="FFFFFF"/>
                </a:solidFill>
              </a:uFill>
              <a:latin typeface="Arial"/>
            </a:endParaRPr>
          </a:p>
        </p:txBody>
      </p:sp>
      <p:sp>
        <p:nvSpPr>
          <p:cNvPr id="4" name="CustomShape 2">
            <a:extLst>
              <a:ext uri="{FF2B5EF4-FFF2-40B4-BE49-F238E27FC236}">
                <a16:creationId xmlns:a16="http://schemas.microsoft.com/office/drawing/2014/main" id="{1DD8DD5B-BAD2-FCA6-07CA-D4AF806FF009}"/>
              </a:ext>
            </a:extLst>
          </p:cNvPr>
          <p:cNvSpPr/>
          <p:nvPr/>
        </p:nvSpPr>
        <p:spPr>
          <a:xfrm>
            <a:off x="457200" y="1600200"/>
            <a:ext cx="8227080" cy="452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2400" b="0" strike="noStrike" spc="-1" dirty="0">
              <a:solidFill>
                <a:srgbClr val="000000"/>
              </a:solidFill>
              <a:uFill>
                <a:solidFill>
                  <a:srgbClr val="FFFFFF"/>
                </a:solidFill>
              </a:uFill>
              <a:latin typeface="Arial"/>
            </a:endParaRPr>
          </a:p>
        </p:txBody>
      </p:sp>
      <p:graphicFrame>
        <p:nvGraphicFramePr>
          <p:cNvPr id="5" name="Table 4">
            <a:extLst>
              <a:ext uri="{FF2B5EF4-FFF2-40B4-BE49-F238E27FC236}">
                <a16:creationId xmlns:a16="http://schemas.microsoft.com/office/drawing/2014/main" id="{F8F63740-AFB6-C941-703F-CDA428808F8D}"/>
              </a:ext>
            </a:extLst>
          </p:cNvPr>
          <p:cNvGraphicFramePr>
            <a:graphicFrameLocks noGrp="1"/>
          </p:cNvGraphicFramePr>
          <p:nvPr>
            <p:extLst>
              <p:ext uri="{D42A27DB-BD31-4B8C-83A1-F6EECF244321}">
                <p14:modId xmlns:p14="http://schemas.microsoft.com/office/powerpoint/2010/main" val="1737810548"/>
              </p:ext>
            </p:extLst>
          </p:nvPr>
        </p:nvGraphicFramePr>
        <p:xfrm>
          <a:off x="991980" y="1572947"/>
          <a:ext cx="7157520" cy="5067400"/>
        </p:xfrm>
        <a:graphic>
          <a:graphicData uri="http://schemas.openxmlformats.org/drawingml/2006/table">
            <a:tbl>
              <a:tblPr firstRow="1" bandRow="1">
                <a:tableStyleId>{5C22544A-7EE6-4342-B048-85BDC9FD1C3A}</a:tableStyleId>
              </a:tblPr>
              <a:tblGrid>
                <a:gridCol w="2054760">
                  <a:extLst>
                    <a:ext uri="{9D8B030D-6E8A-4147-A177-3AD203B41FA5}">
                      <a16:colId xmlns:a16="http://schemas.microsoft.com/office/drawing/2014/main" val="1099857115"/>
                    </a:ext>
                  </a:extLst>
                </a:gridCol>
                <a:gridCol w="5102760">
                  <a:extLst>
                    <a:ext uri="{9D8B030D-6E8A-4147-A177-3AD203B41FA5}">
                      <a16:colId xmlns:a16="http://schemas.microsoft.com/office/drawing/2014/main" val="4218998374"/>
                    </a:ext>
                  </a:extLst>
                </a:gridCol>
              </a:tblGrid>
              <a:tr h="1226920">
                <a:tc>
                  <a:txBody>
                    <a:bodyPr/>
                    <a:lstStyle/>
                    <a:p>
                      <a:r>
                        <a:rPr lang="en-IN" b="0" dirty="0"/>
                        <a:t>Author’s work</a:t>
                      </a:r>
                    </a:p>
                  </a:txBody>
                  <a:tcPr/>
                </a:tc>
                <a:tc>
                  <a:txBody>
                    <a:bodyPr/>
                    <a:lstStyle/>
                    <a:p>
                      <a:r>
                        <a:rPr lang="en-US" sz="1600" b="0" dirty="0"/>
                        <a:t>work involves developing and applying the SWAT_WAQER model to analyze the interplay between water consumption, efficiency, and river water quality in the </a:t>
                      </a:r>
                      <a:r>
                        <a:rPr lang="en-US" sz="1600" b="0" dirty="0" err="1"/>
                        <a:t>Yulin</a:t>
                      </a:r>
                      <a:r>
                        <a:rPr lang="en-US" sz="1600" b="0" dirty="0"/>
                        <a:t> Basin.</a:t>
                      </a:r>
                      <a:endParaRPr lang="en-IN" sz="1600" b="0" dirty="0"/>
                    </a:p>
                  </a:txBody>
                  <a:tcPr/>
                </a:tc>
                <a:extLst>
                  <a:ext uri="{0D108BD9-81ED-4DB2-BD59-A6C34878D82A}">
                    <a16:rowId xmlns:a16="http://schemas.microsoft.com/office/drawing/2014/main" val="935361649"/>
                  </a:ext>
                </a:extLst>
              </a:tr>
              <a:tr h="1736547">
                <a:tc>
                  <a:txBody>
                    <a:bodyPr/>
                    <a:lstStyle/>
                    <a:p>
                      <a:r>
                        <a:rPr lang="en-IN" dirty="0"/>
                        <a:t>Inference</a:t>
                      </a:r>
                    </a:p>
                  </a:txBody>
                  <a:tcPr/>
                </a:tc>
                <a:tc>
                  <a:txBody>
                    <a:bodyPr/>
                    <a:lstStyle/>
                    <a:p>
                      <a:r>
                        <a:rPr lang="en-US" sz="1600" dirty="0"/>
                        <a:t>How changes in water consumption and pollution emissions impact river water </a:t>
                      </a:r>
                      <a:r>
                        <a:rPr lang="en-US" sz="1600" dirty="0" err="1"/>
                        <a:t>quality.By</a:t>
                      </a:r>
                      <a:r>
                        <a:rPr lang="en-US" sz="1600" dirty="0"/>
                        <a:t> using the SWAT_WAQER model.</a:t>
                      </a:r>
                    </a:p>
                    <a:p>
                      <a:endParaRPr lang="en-US" sz="1600" dirty="0"/>
                    </a:p>
                    <a:p>
                      <a:r>
                        <a:rPr lang="en-US" sz="1600" dirty="0"/>
                        <a:t>The authors simulate different water conservation scenarios in the </a:t>
                      </a:r>
                      <a:r>
                        <a:rPr lang="en-US" sz="1600" dirty="0" err="1"/>
                        <a:t>Yulin</a:t>
                      </a:r>
                      <a:r>
                        <a:rPr lang="en-US" sz="1600" dirty="0"/>
                        <a:t> catchment.</a:t>
                      </a:r>
                    </a:p>
                    <a:p>
                      <a:r>
                        <a:rPr lang="en-US" sz="1600" dirty="0"/>
                        <a:t>The model predicts the effects of economic water consumption and pollutants on water quality.</a:t>
                      </a:r>
                      <a:endParaRPr lang="en-IN" sz="1600" dirty="0"/>
                    </a:p>
                  </a:txBody>
                  <a:tcPr/>
                </a:tc>
                <a:extLst>
                  <a:ext uri="{0D108BD9-81ED-4DB2-BD59-A6C34878D82A}">
                    <a16:rowId xmlns:a16="http://schemas.microsoft.com/office/drawing/2014/main" val="1561468976"/>
                  </a:ext>
                </a:extLst>
              </a:tr>
              <a:tr h="1736547">
                <a:tc>
                  <a:txBody>
                    <a:bodyPr/>
                    <a:lstStyle/>
                    <a:p>
                      <a:r>
                        <a:rPr lang="en-IN" dirty="0"/>
                        <a:t>Limitations</a:t>
                      </a:r>
                    </a:p>
                  </a:txBody>
                  <a:tcPr/>
                </a:tc>
                <a:tc>
                  <a:txBody>
                    <a:bodyPr/>
                    <a:lstStyle/>
                    <a:p>
                      <a:r>
                        <a:rPr lang="en-US" sz="1600" dirty="0"/>
                        <a:t>Model Assumptions</a:t>
                      </a:r>
                    </a:p>
                    <a:p>
                      <a:endParaRPr lang="en-US" sz="1600" dirty="0"/>
                    </a:p>
                    <a:p>
                      <a:r>
                        <a:rPr lang="en-US" sz="1600" dirty="0"/>
                        <a:t>Simplifications</a:t>
                      </a:r>
                    </a:p>
                    <a:p>
                      <a:endParaRPr lang="en-US" sz="1600" dirty="0"/>
                    </a:p>
                    <a:p>
                      <a:r>
                        <a:rPr lang="en-US" sz="1600" dirty="0"/>
                        <a:t>Local Context</a:t>
                      </a:r>
                    </a:p>
                    <a:p>
                      <a:endParaRPr lang="en-US" sz="1600" dirty="0"/>
                    </a:p>
                    <a:p>
                      <a:r>
                        <a:rPr lang="en-US" sz="1600" dirty="0"/>
                        <a:t>External Factors</a:t>
                      </a:r>
                      <a:endParaRPr lang="en-IN" sz="1600" dirty="0"/>
                    </a:p>
                  </a:txBody>
                  <a:tcPr/>
                </a:tc>
                <a:extLst>
                  <a:ext uri="{0D108BD9-81ED-4DB2-BD59-A6C34878D82A}">
                    <a16:rowId xmlns:a16="http://schemas.microsoft.com/office/drawing/2014/main" val="1914162214"/>
                  </a:ext>
                </a:extLst>
              </a:tr>
            </a:tbl>
          </a:graphicData>
        </a:graphic>
      </p:graphicFrame>
    </p:spTree>
    <p:extLst>
      <p:ext uri="{BB962C8B-B14F-4D97-AF65-F5344CB8AC3E}">
        <p14:creationId xmlns:p14="http://schemas.microsoft.com/office/powerpoint/2010/main" val="16284524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FCC08-5335-20BA-F16F-BBE9514673AC}"/>
            </a:ext>
          </a:extLst>
        </p:cNvPr>
        <p:cNvGrpSpPr/>
        <p:nvPr/>
      </p:nvGrpSpPr>
      <p:grpSpPr>
        <a:xfrm>
          <a:off x="0" y="0"/>
          <a:ext cx="0" cy="0"/>
          <a:chOff x="0" y="0"/>
          <a:chExt cx="0" cy="0"/>
        </a:xfrm>
      </p:grpSpPr>
      <p:sp>
        <p:nvSpPr>
          <p:cNvPr id="118" name="CustomShape 2">
            <a:extLst>
              <a:ext uri="{FF2B5EF4-FFF2-40B4-BE49-F238E27FC236}">
                <a16:creationId xmlns:a16="http://schemas.microsoft.com/office/drawing/2014/main" id="{8AF38BD7-082A-1AE1-8D2D-89BC5D9A10DF}"/>
              </a:ext>
            </a:extLst>
          </p:cNvPr>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23" name="CustomShape 5">
            <a:extLst>
              <a:ext uri="{FF2B5EF4-FFF2-40B4-BE49-F238E27FC236}">
                <a16:creationId xmlns:a16="http://schemas.microsoft.com/office/drawing/2014/main" id="{37AD4DB9-6A7C-E097-3D0B-190086F58027}"/>
              </a:ext>
            </a:extLst>
          </p:cNvPr>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5459167-3AEF-4DEC-BA1C-25F9001D7698}" type="slidenum">
              <a:rPr lang="en-IN" sz="1200" b="0" strike="noStrike" spc="-1">
                <a:solidFill>
                  <a:srgbClr val="8B8B8B"/>
                </a:solidFill>
                <a:uFill>
                  <a:solidFill>
                    <a:srgbClr val="FFFFFF"/>
                  </a:solidFill>
                </a:uFill>
                <a:latin typeface="Calibri"/>
              </a:rPr>
              <a:t>15</a:t>
            </a:fld>
            <a:endParaRPr lang="en-IN" sz="1800" b="0" strike="noStrike" spc="-1">
              <a:solidFill>
                <a:srgbClr val="000000"/>
              </a:solidFill>
              <a:uFill>
                <a:solidFill>
                  <a:srgbClr val="FFFFFF"/>
                </a:solidFill>
              </a:uFill>
              <a:latin typeface="Arial"/>
            </a:endParaRPr>
          </a:p>
        </p:txBody>
      </p:sp>
      <p:sp>
        <p:nvSpPr>
          <p:cNvPr id="3" name="CustomShape 1">
            <a:extLst>
              <a:ext uri="{FF2B5EF4-FFF2-40B4-BE49-F238E27FC236}">
                <a16:creationId xmlns:a16="http://schemas.microsoft.com/office/drawing/2014/main" id="{030C450D-D26A-8BAE-F4EB-4EA84BBF8806}"/>
              </a:ext>
            </a:extLst>
          </p:cNvPr>
          <p:cNvSpPr/>
          <p:nvPr/>
        </p:nvSpPr>
        <p:spPr>
          <a:xfrm>
            <a:off x="838080" y="274680"/>
            <a:ext cx="7312680" cy="101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8270" indent="-285750">
              <a:lnSpc>
                <a:spcPct val="100000"/>
              </a:lnSpc>
              <a:buClr>
                <a:srgbClr val="000000"/>
              </a:buClr>
              <a:buFont typeface="Arial" panose="020B0604020202020204" pitchFamily="34" charset="0"/>
              <a:buChar char="•"/>
            </a:pPr>
            <a:endParaRPr lang="en-US" sz="1600" b="1" spc="-1" dirty="0">
              <a:solidFill>
                <a:srgbClr val="000000"/>
              </a:solidFill>
              <a:uFill>
                <a:solidFill>
                  <a:srgbClr val="FFFFFF"/>
                </a:solidFill>
              </a:uFill>
              <a:latin typeface="Calibri"/>
            </a:endParaRPr>
          </a:p>
        </p:txBody>
      </p:sp>
      <p:sp>
        <p:nvSpPr>
          <p:cNvPr id="4" name="CustomShape 2">
            <a:extLst>
              <a:ext uri="{FF2B5EF4-FFF2-40B4-BE49-F238E27FC236}">
                <a16:creationId xmlns:a16="http://schemas.microsoft.com/office/drawing/2014/main" id="{3D2EAAC5-1B8F-0E3B-C594-8CE16E4698D7}"/>
              </a:ext>
            </a:extLst>
          </p:cNvPr>
          <p:cNvSpPr/>
          <p:nvPr/>
        </p:nvSpPr>
        <p:spPr>
          <a:xfrm>
            <a:off x="457200" y="1600200"/>
            <a:ext cx="8227080" cy="452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2400" b="0" strike="noStrike" spc="-1" dirty="0">
              <a:solidFill>
                <a:srgbClr val="000000"/>
              </a:solidFill>
              <a:uFill>
                <a:solidFill>
                  <a:srgbClr val="FFFFFF"/>
                </a:solidFill>
              </a:uFill>
              <a:latin typeface="Arial"/>
            </a:endParaRPr>
          </a:p>
        </p:txBody>
      </p:sp>
      <p:sp>
        <p:nvSpPr>
          <p:cNvPr id="10" name="CustomShape 2">
            <a:extLst>
              <a:ext uri="{FF2B5EF4-FFF2-40B4-BE49-F238E27FC236}">
                <a16:creationId xmlns:a16="http://schemas.microsoft.com/office/drawing/2014/main" id="{8AF38BD7-082A-1AE1-8D2D-89BC5D9A10DF}"/>
              </a:ext>
            </a:extLst>
          </p:cNvPr>
          <p:cNvSpPr/>
          <p:nvPr/>
        </p:nvSpPr>
        <p:spPr>
          <a:xfrm>
            <a:off x="457200" y="1737360"/>
            <a:ext cx="8228880" cy="4525200"/>
          </a:xfrm>
          <a:prstGeom prst="rect">
            <a:avLst/>
          </a:prstGeom>
          <a:noFill/>
          <a:ln>
            <a:noFill/>
          </a:ln>
        </p:spPr>
        <p:style>
          <a:lnRef idx="0">
            <a:scrgbClr r="0" g="0" b="0"/>
          </a:lnRef>
          <a:fillRef idx="0">
            <a:scrgbClr r="0" g="0" b="0"/>
          </a:fillRef>
          <a:effectRef idx="0">
            <a:scrgbClr r="0" g="0" b="0"/>
          </a:effectRef>
          <a:fontRef idx="minor"/>
        </p:style>
        <p:txBody>
          <a:bodyPr/>
          <a:ls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endParaRPr lang="en-US"/>
          </a:p>
        </p:txBody>
      </p:sp>
      <p:sp>
        <p:nvSpPr>
          <p:cNvPr id="11" name="CustomShape 5">
            <a:extLst>
              <a:ext uri="{FF2B5EF4-FFF2-40B4-BE49-F238E27FC236}">
                <a16:creationId xmlns:a16="http://schemas.microsoft.com/office/drawing/2014/main" id="{37AD4DB9-6A7C-E097-3D0B-190086F58027}"/>
              </a:ext>
            </a:extLst>
          </p:cNvPr>
          <p:cNvSpPr/>
          <p:nvPr/>
        </p:nvSpPr>
        <p:spPr>
          <a:xfrm>
            <a:off x="6553080" y="649368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algn="r">
              <a:lnSpc>
                <a:spcPct val="100000"/>
              </a:lnSpc>
            </a:pPr>
            <a:fld id="{35459167-3AEF-4DEC-BA1C-25F9001D7698}" type="slidenum">
              <a:rPr lang="en-IN" sz="1200" b="0" strike="noStrike" spc="-1">
                <a:solidFill>
                  <a:srgbClr val="8B8B8B"/>
                </a:solidFill>
                <a:uFill>
                  <a:solidFill>
                    <a:srgbClr val="FFFFFF"/>
                  </a:solidFill>
                </a:uFill>
                <a:latin typeface="Calibri"/>
              </a:rPr>
              <a:pPr algn="r">
                <a:lnSpc>
                  <a:spcPct val="100000"/>
                </a:lnSpc>
              </a:pPr>
              <a:t>15</a:t>
            </a:fld>
            <a:endParaRPr lang="en-IN" sz="1800" b="0" strike="noStrike" spc="-1">
              <a:solidFill>
                <a:srgbClr val="000000"/>
              </a:solidFill>
              <a:uFill>
                <a:solidFill>
                  <a:srgbClr val="FFFFFF"/>
                </a:solidFill>
              </a:uFill>
              <a:latin typeface="Arial"/>
            </a:endParaRPr>
          </a:p>
        </p:txBody>
      </p:sp>
      <p:sp>
        <p:nvSpPr>
          <p:cNvPr id="12" name="CustomShape 1">
            <a:extLst>
              <a:ext uri="{FF2B5EF4-FFF2-40B4-BE49-F238E27FC236}">
                <a16:creationId xmlns:a16="http://schemas.microsoft.com/office/drawing/2014/main" id="{030C450D-D26A-8BAE-F4EB-4EA84BBF8806}"/>
              </a:ext>
            </a:extLst>
          </p:cNvPr>
          <p:cNvSpPr/>
          <p:nvPr/>
        </p:nvSpPr>
        <p:spPr>
          <a:xfrm>
            <a:off x="838080" y="565560"/>
            <a:ext cx="7846200" cy="101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marL="2520">
              <a:lnSpc>
                <a:spcPct val="100000"/>
              </a:lnSpc>
              <a:buClr>
                <a:srgbClr val="000000"/>
              </a:buClr>
            </a:pPr>
            <a:r>
              <a:rPr lang="en-US" sz="1400" b="1" spc="-1" dirty="0">
                <a:solidFill>
                  <a:srgbClr val="000000"/>
                </a:solidFill>
                <a:uFill>
                  <a:solidFill>
                    <a:srgbClr val="FFFFFF"/>
                  </a:solidFill>
                </a:uFill>
                <a:latin typeface="Calibri"/>
              </a:rPr>
              <a:t>[8] N. Iqbal et al., "Groundwater Level Prediction Model Using Correlation and Difference Mechanisms Based on Boreholes Data for Sustainable Hydraulic Resource Management," in IEEE Access, vol. 9, pp. 96092-96113, 2021, </a:t>
            </a:r>
            <a:r>
              <a:rPr lang="en-US" sz="1400" b="1" spc="-1" dirty="0" err="1">
                <a:solidFill>
                  <a:srgbClr val="000000"/>
                </a:solidFill>
                <a:uFill>
                  <a:solidFill>
                    <a:srgbClr val="FFFFFF"/>
                  </a:solidFill>
                </a:uFill>
                <a:latin typeface="Calibri"/>
              </a:rPr>
              <a:t>doi</a:t>
            </a:r>
            <a:r>
              <a:rPr lang="en-US" sz="1400" b="1" spc="-1" dirty="0">
                <a:solidFill>
                  <a:srgbClr val="000000"/>
                </a:solidFill>
                <a:uFill>
                  <a:solidFill>
                    <a:srgbClr val="FFFFFF"/>
                  </a:solidFill>
                </a:uFill>
                <a:latin typeface="Calibri"/>
              </a:rPr>
              <a:t>: 10.1109/ACCESS.2021.3094735.</a:t>
            </a:r>
          </a:p>
          <a:p>
            <a:pPr marL="2520">
              <a:lnSpc>
                <a:spcPct val="100000"/>
              </a:lnSpc>
              <a:buClr>
                <a:srgbClr val="000000"/>
              </a:buClr>
            </a:pPr>
            <a:endParaRPr lang="en-US" sz="1100" b="1" spc="-1" dirty="0">
              <a:solidFill>
                <a:srgbClr val="000000"/>
              </a:solidFill>
              <a:uFill>
                <a:solidFill>
                  <a:srgbClr val="FFFFFF"/>
                </a:solidFill>
              </a:uFill>
              <a:latin typeface="Calibri"/>
            </a:endParaRPr>
          </a:p>
        </p:txBody>
      </p:sp>
      <p:sp>
        <p:nvSpPr>
          <p:cNvPr id="13" name="CustomShape 2">
            <a:extLst>
              <a:ext uri="{FF2B5EF4-FFF2-40B4-BE49-F238E27FC236}">
                <a16:creationId xmlns:a16="http://schemas.microsoft.com/office/drawing/2014/main" id="{3D2EAAC5-1B8F-0E3B-C594-8CE16E4698D7}"/>
              </a:ext>
            </a:extLst>
          </p:cNvPr>
          <p:cNvSpPr/>
          <p:nvPr/>
        </p:nvSpPr>
        <p:spPr>
          <a:xfrm>
            <a:off x="457200" y="1737360"/>
            <a:ext cx="8227080" cy="452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a:lnSpc>
                <a:spcPct val="100000"/>
              </a:lnSpc>
            </a:pPr>
            <a:endParaRPr lang="en-IN" sz="2400" b="0" strike="noStrike" spc="-1" dirty="0">
              <a:solidFill>
                <a:srgbClr val="000000"/>
              </a:solidFill>
              <a:uFill>
                <a:solidFill>
                  <a:srgbClr val="FFFFFF"/>
                </a:solidFill>
              </a:uFill>
              <a:latin typeface="Arial"/>
            </a:endParaRPr>
          </a:p>
        </p:txBody>
      </p:sp>
      <p:pic>
        <p:nvPicPr>
          <p:cNvPr id="14" name="table">
            <a:extLst>
              <a:ext uri="{FF2B5EF4-FFF2-40B4-BE49-F238E27FC236}">
                <a16:creationId xmlns:a16="http://schemas.microsoft.com/office/drawing/2014/main" id="{37A52B31-1A5E-E856-4049-AE94C36DB32A}"/>
              </a:ext>
            </a:extLst>
          </p:cNvPr>
          <p:cNvPicPr>
            <a:picLocks noChangeAspect="1"/>
          </p:cNvPicPr>
          <p:nvPr/>
        </p:nvPicPr>
        <p:blipFill>
          <a:blip r:embed="rId2"/>
          <a:stretch>
            <a:fillRect/>
          </a:stretch>
        </p:blipFill>
        <p:spPr>
          <a:xfrm>
            <a:off x="915660" y="1448793"/>
            <a:ext cx="7157520" cy="4997907"/>
          </a:xfrm>
          <a:prstGeom prst="rect">
            <a:avLst/>
          </a:prstGeom>
        </p:spPr>
      </p:pic>
    </p:spTree>
    <p:extLst>
      <p:ext uri="{BB962C8B-B14F-4D97-AF65-F5344CB8AC3E}">
        <p14:creationId xmlns:p14="http://schemas.microsoft.com/office/powerpoint/2010/main" val="37096750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FCC08-5335-20BA-F16F-BBE9514673AC}"/>
            </a:ext>
          </a:extLst>
        </p:cNvPr>
        <p:cNvGrpSpPr/>
        <p:nvPr/>
      </p:nvGrpSpPr>
      <p:grpSpPr>
        <a:xfrm>
          <a:off x="0" y="0"/>
          <a:ext cx="0" cy="0"/>
          <a:chOff x="0" y="0"/>
          <a:chExt cx="0" cy="0"/>
        </a:xfrm>
      </p:grpSpPr>
      <p:sp>
        <p:nvSpPr>
          <p:cNvPr id="118" name="CustomShape 2">
            <a:extLst>
              <a:ext uri="{FF2B5EF4-FFF2-40B4-BE49-F238E27FC236}">
                <a16:creationId xmlns:a16="http://schemas.microsoft.com/office/drawing/2014/main" id="{8AF38BD7-082A-1AE1-8D2D-89BC5D9A10DF}"/>
              </a:ext>
            </a:extLst>
          </p:cNvPr>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23" name="CustomShape 5">
            <a:extLst>
              <a:ext uri="{FF2B5EF4-FFF2-40B4-BE49-F238E27FC236}">
                <a16:creationId xmlns:a16="http://schemas.microsoft.com/office/drawing/2014/main" id="{37AD4DB9-6A7C-E097-3D0B-190086F58027}"/>
              </a:ext>
            </a:extLst>
          </p:cNvPr>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5459167-3AEF-4DEC-BA1C-25F9001D7698}" type="slidenum">
              <a:rPr lang="en-IN" sz="1200" b="0" strike="noStrike" spc="-1">
                <a:solidFill>
                  <a:srgbClr val="8B8B8B"/>
                </a:solidFill>
                <a:uFill>
                  <a:solidFill>
                    <a:srgbClr val="FFFFFF"/>
                  </a:solidFill>
                </a:uFill>
                <a:latin typeface="Calibri"/>
              </a:rPr>
              <a:t>16</a:t>
            </a:fld>
            <a:endParaRPr lang="en-IN" sz="1800" b="0" strike="noStrike" spc="-1">
              <a:solidFill>
                <a:srgbClr val="000000"/>
              </a:solidFill>
              <a:uFill>
                <a:solidFill>
                  <a:srgbClr val="FFFFFF"/>
                </a:solidFill>
              </a:uFill>
              <a:latin typeface="Arial"/>
            </a:endParaRPr>
          </a:p>
        </p:txBody>
      </p:sp>
      <p:sp>
        <p:nvSpPr>
          <p:cNvPr id="3" name="CustomShape 1">
            <a:extLst>
              <a:ext uri="{FF2B5EF4-FFF2-40B4-BE49-F238E27FC236}">
                <a16:creationId xmlns:a16="http://schemas.microsoft.com/office/drawing/2014/main" id="{030C450D-D26A-8BAE-F4EB-4EA84BBF8806}"/>
              </a:ext>
            </a:extLst>
          </p:cNvPr>
          <p:cNvSpPr/>
          <p:nvPr/>
        </p:nvSpPr>
        <p:spPr>
          <a:xfrm>
            <a:off x="838080" y="274680"/>
            <a:ext cx="7612280" cy="8974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8270" indent="-285750">
              <a:lnSpc>
                <a:spcPct val="100000"/>
              </a:lnSpc>
              <a:buClr>
                <a:srgbClr val="000000"/>
              </a:buClr>
              <a:buFont typeface="Arial" panose="020B0604020202020204" pitchFamily="34" charset="0"/>
              <a:buChar char="•"/>
            </a:pPr>
            <a:r>
              <a:rPr lang="en-US" sz="1600" b="1" spc="-1" dirty="0">
                <a:solidFill>
                  <a:srgbClr val="000000"/>
                </a:solidFill>
                <a:uFill>
                  <a:solidFill>
                    <a:srgbClr val="FFFFFF"/>
                  </a:solidFill>
                </a:uFill>
                <a:latin typeface="Calibri"/>
              </a:rPr>
              <a:t>[9] M. </a:t>
            </a:r>
            <a:r>
              <a:rPr lang="en-US" sz="1600" b="1" spc="-1" dirty="0" err="1">
                <a:solidFill>
                  <a:srgbClr val="000000"/>
                </a:solidFill>
                <a:uFill>
                  <a:solidFill>
                    <a:srgbClr val="FFFFFF"/>
                  </a:solidFill>
                </a:uFill>
                <a:latin typeface="Calibri"/>
              </a:rPr>
              <a:t>Jafril</a:t>
            </a:r>
            <a:r>
              <a:rPr lang="en-US" sz="1600" b="1" spc="-1" dirty="0">
                <a:solidFill>
                  <a:srgbClr val="000000"/>
                </a:solidFill>
                <a:uFill>
                  <a:solidFill>
                    <a:srgbClr val="FFFFFF"/>
                  </a:solidFill>
                </a:uFill>
                <a:latin typeface="Calibri"/>
              </a:rPr>
              <a:t> Alam, S. Kar, S. Zaman, S. Ahamed and K. Samiya, "Forecasting Underground Water Levels: LSTM Based Model Outperforms GRU and Decision Tree Based Models," 2022 IEEE International Women in Engineering (WIE) Conference on Electrical and Computer Engineering (WIECON-ECE), Naya Raipur, India, 2022, pp. 280-283, </a:t>
            </a:r>
            <a:r>
              <a:rPr lang="en-US" sz="1600" b="1" spc="-1" dirty="0" err="1">
                <a:solidFill>
                  <a:srgbClr val="000000"/>
                </a:solidFill>
                <a:uFill>
                  <a:solidFill>
                    <a:srgbClr val="FFFFFF"/>
                  </a:solidFill>
                </a:uFill>
                <a:latin typeface="Calibri"/>
              </a:rPr>
              <a:t>doi</a:t>
            </a:r>
            <a:r>
              <a:rPr lang="en-US" sz="1600" b="1" spc="-1" dirty="0">
                <a:solidFill>
                  <a:srgbClr val="000000"/>
                </a:solidFill>
                <a:uFill>
                  <a:solidFill>
                    <a:srgbClr val="FFFFFF"/>
                  </a:solidFill>
                </a:uFill>
                <a:latin typeface="Calibri"/>
              </a:rPr>
              <a:t>: 10.1109/WIECON-ECE57977.2022.10151230.</a:t>
            </a:r>
          </a:p>
        </p:txBody>
      </p:sp>
      <p:sp>
        <p:nvSpPr>
          <p:cNvPr id="4" name="CustomShape 2">
            <a:extLst>
              <a:ext uri="{FF2B5EF4-FFF2-40B4-BE49-F238E27FC236}">
                <a16:creationId xmlns:a16="http://schemas.microsoft.com/office/drawing/2014/main" id="{3D2EAAC5-1B8F-0E3B-C594-8CE16E4698D7}"/>
              </a:ext>
            </a:extLst>
          </p:cNvPr>
          <p:cNvSpPr/>
          <p:nvPr/>
        </p:nvSpPr>
        <p:spPr>
          <a:xfrm>
            <a:off x="457200" y="1600200"/>
            <a:ext cx="8227080" cy="452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2400" b="0" strike="noStrike" spc="-1" dirty="0">
              <a:solidFill>
                <a:srgbClr val="000000"/>
              </a:solidFill>
              <a:uFill>
                <a:solidFill>
                  <a:srgbClr val="FFFFFF"/>
                </a:solidFill>
              </a:uFill>
              <a:latin typeface="Arial"/>
            </a:endParaRPr>
          </a:p>
        </p:txBody>
      </p:sp>
      <p:graphicFrame>
        <p:nvGraphicFramePr>
          <p:cNvPr id="5" name="Table 4">
            <a:extLst>
              <a:ext uri="{FF2B5EF4-FFF2-40B4-BE49-F238E27FC236}">
                <a16:creationId xmlns:a16="http://schemas.microsoft.com/office/drawing/2014/main" id="{C475A43B-DCF8-4616-0C43-4652BBA9B9F3}"/>
              </a:ext>
            </a:extLst>
          </p:cNvPr>
          <p:cNvGraphicFramePr>
            <a:graphicFrameLocks noGrp="1"/>
          </p:cNvGraphicFramePr>
          <p:nvPr/>
        </p:nvGraphicFramePr>
        <p:xfrm>
          <a:off x="993240" y="1292761"/>
          <a:ext cx="7612280" cy="5324848"/>
        </p:xfrm>
        <a:graphic>
          <a:graphicData uri="http://schemas.openxmlformats.org/drawingml/2006/table">
            <a:tbl>
              <a:tblPr firstRow="1" bandRow="1">
                <a:tableStyleId>{5C22544A-7EE6-4342-B048-85BDC9FD1C3A}</a:tableStyleId>
              </a:tblPr>
              <a:tblGrid>
                <a:gridCol w="2185311">
                  <a:extLst>
                    <a:ext uri="{9D8B030D-6E8A-4147-A177-3AD203B41FA5}">
                      <a16:colId xmlns:a16="http://schemas.microsoft.com/office/drawing/2014/main" val="1099857115"/>
                    </a:ext>
                  </a:extLst>
                </a:gridCol>
                <a:gridCol w="5426969">
                  <a:extLst>
                    <a:ext uri="{9D8B030D-6E8A-4147-A177-3AD203B41FA5}">
                      <a16:colId xmlns:a16="http://schemas.microsoft.com/office/drawing/2014/main" val="4218998374"/>
                    </a:ext>
                  </a:extLst>
                </a:gridCol>
              </a:tblGrid>
              <a:tr h="1670027">
                <a:tc>
                  <a:txBody>
                    <a:bodyPr/>
                    <a:lstStyle/>
                    <a:p>
                      <a:r>
                        <a:rPr lang="en-IN" b="0" dirty="0"/>
                        <a:t>Author’s work</a:t>
                      </a:r>
                    </a:p>
                  </a:txBody>
                  <a:tcPr/>
                </a:tc>
                <a:tc>
                  <a:txBody>
                    <a:bodyPr/>
                    <a:lstStyle/>
                    <a:p>
                      <a:r>
                        <a:rPr lang="en-US" sz="1600" b="0" dirty="0">
                          <a:solidFill>
                            <a:schemeClr val="bg2"/>
                          </a:solidFill>
                        </a:rPr>
                        <a:t>The authors of the study on forecasting underground water levels using machine learning and deep learning. However, the research highlights the significance of these models in addressing water depletion and emphasizes the superior performance of LSTM-based models for time series forecasting.</a:t>
                      </a:r>
                      <a:endParaRPr lang="en-IN" sz="1600" b="0" dirty="0">
                        <a:solidFill>
                          <a:schemeClr val="bg2"/>
                        </a:solidFill>
                      </a:endParaRPr>
                    </a:p>
                  </a:txBody>
                  <a:tcPr/>
                </a:tc>
                <a:extLst>
                  <a:ext uri="{0D108BD9-81ED-4DB2-BD59-A6C34878D82A}">
                    <a16:rowId xmlns:a16="http://schemas.microsoft.com/office/drawing/2014/main" val="935361649"/>
                  </a:ext>
                </a:extLst>
              </a:tr>
              <a:tr h="1612661">
                <a:tc>
                  <a:txBody>
                    <a:bodyPr/>
                    <a:lstStyle/>
                    <a:p>
                      <a:r>
                        <a:rPr lang="en-IN" dirty="0"/>
                        <a:t>Inference</a:t>
                      </a:r>
                    </a:p>
                  </a:txBody>
                  <a:tcPr/>
                </a:tc>
                <a:tc>
                  <a:txBody>
                    <a:bodyPr/>
                    <a:lstStyle/>
                    <a:p>
                      <a:pPr marL="342900" indent="-342900">
                        <a:buFont typeface="Arial" panose="020B0604020202020204" pitchFamily="34" charset="0"/>
                        <a:buChar char="•"/>
                      </a:pPr>
                      <a:r>
                        <a:rPr lang="en-US" sz="1600" dirty="0"/>
                        <a:t>The paper presents a study on forecasting underground water levels using machine learning and deep learning models, with the LSTM-based model outperforming others in accuracy.</a:t>
                      </a:r>
                    </a:p>
                  </a:txBody>
                  <a:tcPr/>
                </a:tc>
                <a:extLst>
                  <a:ext uri="{0D108BD9-81ED-4DB2-BD59-A6C34878D82A}">
                    <a16:rowId xmlns:a16="http://schemas.microsoft.com/office/drawing/2014/main" val="1561468976"/>
                  </a:ext>
                </a:extLst>
              </a:tr>
              <a:tr h="1896472">
                <a:tc>
                  <a:txBody>
                    <a:bodyPr/>
                    <a:lstStyle/>
                    <a:p>
                      <a:r>
                        <a:rPr lang="en-IN" dirty="0"/>
                        <a:t>Limitations</a:t>
                      </a:r>
                    </a:p>
                  </a:txBody>
                  <a:tcPr/>
                </a:tc>
                <a:tc>
                  <a:txBody>
                    <a:bodyPr/>
                    <a:lstStyle/>
                    <a:p>
                      <a:pPr marL="285750" indent="-285750">
                        <a:buFont typeface="Arial" panose="020B0604020202020204" pitchFamily="34" charset="0"/>
                        <a:buChar char="•"/>
                      </a:pPr>
                      <a:r>
                        <a:rPr lang="en-US" sz="1600" dirty="0"/>
                        <a:t>The paper discusses the effectiveness of various machine learning models for forecasting underground water levels, highlighting that deep learning models, particularly LSTM, outperform traditional algorithms. However, it acknowledges limitations such as the need for more diverse data and the potential development of an attention mechanism-based system for improved forecasting.</a:t>
                      </a:r>
                      <a:endParaRPr lang="en-IN" sz="1600" dirty="0"/>
                    </a:p>
                  </a:txBody>
                  <a:tcPr/>
                </a:tc>
                <a:extLst>
                  <a:ext uri="{0D108BD9-81ED-4DB2-BD59-A6C34878D82A}">
                    <a16:rowId xmlns:a16="http://schemas.microsoft.com/office/drawing/2014/main" val="1914162214"/>
                  </a:ext>
                </a:extLst>
              </a:tr>
            </a:tbl>
          </a:graphicData>
        </a:graphic>
      </p:graphicFrame>
    </p:spTree>
    <p:extLst>
      <p:ext uri="{BB962C8B-B14F-4D97-AF65-F5344CB8AC3E}">
        <p14:creationId xmlns:p14="http://schemas.microsoft.com/office/powerpoint/2010/main" val="29382123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23" name="CustomShape 5"/>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5459167-3AEF-4DEC-BA1C-25F9001D7698}" type="slidenum">
              <a:rPr lang="en-IN" sz="1200" b="0" strike="noStrike" spc="-1">
                <a:solidFill>
                  <a:srgbClr val="8B8B8B"/>
                </a:solidFill>
                <a:uFill>
                  <a:solidFill>
                    <a:srgbClr val="FFFFFF"/>
                  </a:solidFill>
                </a:uFill>
                <a:latin typeface="Calibri"/>
              </a:rPr>
              <a:t>17</a:t>
            </a:fld>
            <a:endParaRPr lang="en-IN" sz="1800" b="0" strike="noStrike" spc="-1">
              <a:solidFill>
                <a:srgbClr val="000000"/>
              </a:solidFill>
              <a:uFill>
                <a:solidFill>
                  <a:srgbClr val="FFFFFF"/>
                </a:solidFill>
              </a:uFill>
              <a:latin typeface="Arial"/>
            </a:endParaRPr>
          </a:p>
        </p:txBody>
      </p:sp>
      <p:sp>
        <p:nvSpPr>
          <p:cNvPr id="3" name="CustomShape 1">
            <a:extLst>
              <a:ext uri="{FF2B5EF4-FFF2-40B4-BE49-F238E27FC236}">
                <a16:creationId xmlns:a16="http://schemas.microsoft.com/office/drawing/2014/main" id="{1FE3CFDE-43CC-E443-8E2D-215548BDF832}"/>
              </a:ext>
            </a:extLst>
          </p:cNvPr>
          <p:cNvSpPr/>
          <p:nvPr/>
        </p:nvSpPr>
        <p:spPr>
          <a:xfrm>
            <a:off x="836820" y="466560"/>
            <a:ext cx="7312680" cy="101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8270" indent="-285750">
              <a:lnSpc>
                <a:spcPct val="100000"/>
              </a:lnSpc>
              <a:buClr>
                <a:srgbClr val="000000"/>
              </a:buClr>
              <a:buFont typeface="Arial" panose="020B0604020202020204" pitchFamily="34" charset="0"/>
              <a:buChar char="•"/>
            </a:pPr>
            <a:r>
              <a:rPr lang="en-IN" sz="1600" b="1" spc="-1" dirty="0">
                <a:solidFill>
                  <a:srgbClr val="000000"/>
                </a:solidFill>
                <a:uFill>
                  <a:solidFill>
                    <a:srgbClr val="FFFFFF"/>
                  </a:solidFill>
                </a:uFill>
                <a:latin typeface="Calibri"/>
              </a:rPr>
              <a:t>[10] M, M. G. Dinesh, C. </a:t>
            </a:r>
            <a:r>
              <a:rPr lang="en-IN" sz="1600" b="1" spc="-1" dirty="0" err="1">
                <a:solidFill>
                  <a:srgbClr val="000000"/>
                </a:solidFill>
                <a:uFill>
                  <a:solidFill>
                    <a:srgbClr val="FFFFFF"/>
                  </a:solidFill>
                </a:uFill>
                <a:latin typeface="Calibri"/>
              </a:rPr>
              <a:t>Lakshmipriya</a:t>
            </a:r>
            <a:r>
              <a:rPr lang="en-IN" sz="1600" b="1" spc="-1" dirty="0">
                <a:solidFill>
                  <a:srgbClr val="000000"/>
                </a:solidFill>
                <a:uFill>
                  <a:solidFill>
                    <a:srgbClr val="FFFFFF"/>
                  </a:solidFill>
                </a:uFill>
                <a:latin typeface="Calibri"/>
              </a:rPr>
              <a:t>, V. Sharmila, A. </a:t>
            </a:r>
            <a:r>
              <a:rPr lang="en-IN" sz="1600" b="1" spc="-1" dirty="0" err="1">
                <a:solidFill>
                  <a:srgbClr val="000000"/>
                </a:solidFill>
                <a:uFill>
                  <a:solidFill>
                    <a:srgbClr val="FFFFFF"/>
                  </a:solidFill>
                </a:uFill>
                <a:latin typeface="Calibri"/>
              </a:rPr>
              <a:t>Muthuram</a:t>
            </a:r>
            <a:r>
              <a:rPr lang="en-IN" sz="1600" b="1" spc="-1" dirty="0">
                <a:solidFill>
                  <a:srgbClr val="000000"/>
                </a:solidFill>
                <a:uFill>
                  <a:solidFill>
                    <a:srgbClr val="FFFFFF"/>
                  </a:solidFill>
                </a:uFill>
                <a:latin typeface="Calibri"/>
              </a:rPr>
              <a:t> and S. S. R, "Water Quality Prediction using Machine Learning: A Comparative Study," 2023 Second International Conference on Augmented Intelligence and Sustainable Systems (ICAISS), Trichy, India, 2023, pp. 348-353</a:t>
            </a:r>
          </a:p>
        </p:txBody>
      </p:sp>
      <p:sp>
        <p:nvSpPr>
          <p:cNvPr id="4" name="CustomShape 2">
            <a:extLst>
              <a:ext uri="{FF2B5EF4-FFF2-40B4-BE49-F238E27FC236}">
                <a16:creationId xmlns:a16="http://schemas.microsoft.com/office/drawing/2014/main" id="{10907854-4B84-1A31-F602-E03CE405B25B}"/>
              </a:ext>
            </a:extLst>
          </p:cNvPr>
          <p:cNvSpPr/>
          <p:nvPr/>
        </p:nvSpPr>
        <p:spPr>
          <a:xfrm>
            <a:off x="457200" y="1600200"/>
            <a:ext cx="8227080" cy="452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2400" b="0" strike="noStrike" spc="-1" dirty="0">
              <a:solidFill>
                <a:srgbClr val="000000"/>
              </a:solidFill>
              <a:uFill>
                <a:solidFill>
                  <a:srgbClr val="FFFFFF"/>
                </a:solidFill>
              </a:uFill>
              <a:latin typeface="Arial"/>
            </a:endParaRPr>
          </a:p>
        </p:txBody>
      </p:sp>
      <p:graphicFrame>
        <p:nvGraphicFramePr>
          <p:cNvPr id="5" name="Table 4">
            <a:extLst>
              <a:ext uri="{FF2B5EF4-FFF2-40B4-BE49-F238E27FC236}">
                <a16:creationId xmlns:a16="http://schemas.microsoft.com/office/drawing/2014/main" id="{9E4F4BB7-E00F-E54B-219A-99E237E066DB}"/>
              </a:ext>
            </a:extLst>
          </p:cNvPr>
          <p:cNvGraphicFramePr>
            <a:graphicFrameLocks noGrp="1"/>
          </p:cNvGraphicFramePr>
          <p:nvPr/>
        </p:nvGraphicFramePr>
        <p:xfrm>
          <a:off x="991980" y="1495840"/>
          <a:ext cx="7157520" cy="5005627"/>
        </p:xfrm>
        <a:graphic>
          <a:graphicData uri="http://schemas.openxmlformats.org/drawingml/2006/table">
            <a:tbl>
              <a:tblPr firstRow="1" bandRow="1">
                <a:tableStyleId>{5C22544A-7EE6-4342-B048-85BDC9FD1C3A}</a:tableStyleId>
              </a:tblPr>
              <a:tblGrid>
                <a:gridCol w="2054760">
                  <a:extLst>
                    <a:ext uri="{9D8B030D-6E8A-4147-A177-3AD203B41FA5}">
                      <a16:colId xmlns:a16="http://schemas.microsoft.com/office/drawing/2014/main" val="1099857115"/>
                    </a:ext>
                  </a:extLst>
                </a:gridCol>
                <a:gridCol w="5102760">
                  <a:extLst>
                    <a:ext uri="{9D8B030D-6E8A-4147-A177-3AD203B41FA5}">
                      <a16:colId xmlns:a16="http://schemas.microsoft.com/office/drawing/2014/main" val="4218998374"/>
                    </a:ext>
                  </a:extLst>
                </a:gridCol>
              </a:tblGrid>
              <a:tr h="1226920">
                <a:tc>
                  <a:txBody>
                    <a:bodyPr/>
                    <a:lstStyle/>
                    <a:p>
                      <a:r>
                        <a:rPr lang="en-IN" b="0" dirty="0"/>
                        <a:t>Author’s work</a:t>
                      </a:r>
                    </a:p>
                  </a:txBody>
                  <a:tcPr/>
                </a:tc>
                <a:tc>
                  <a:txBody>
                    <a:bodyPr/>
                    <a:lstStyle/>
                    <a:p>
                      <a:r>
                        <a:rPr lang="en-US" sz="1600" b="0" dirty="0">
                          <a:solidFill>
                            <a:schemeClr val="bg2"/>
                          </a:solidFill>
                        </a:rPr>
                        <a:t>The author investigates the suitability of machine learning methods such as SVM, </a:t>
                      </a:r>
                      <a:r>
                        <a:rPr lang="en-US" sz="1600" b="0" dirty="0" err="1">
                          <a:solidFill>
                            <a:schemeClr val="bg2"/>
                          </a:solidFill>
                        </a:rPr>
                        <a:t>XGBoost</a:t>
                      </a:r>
                      <a:r>
                        <a:rPr lang="en-US" sz="1600" b="0" dirty="0">
                          <a:solidFill>
                            <a:schemeClr val="bg2"/>
                          </a:solidFill>
                        </a:rPr>
                        <a:t>, Decision Trees, and K-NN for predicting water quality indicators, leveraging historical environmental data</a:t>
                      </a:r>
                      <a:r>
                        <a:rPr lang="en-US" sz="1600" b="0" dirty="0">
                          <a:solidFill>
                            <a:schemeClr val="tx1"/>
                          </a:solidFill>
                        </a:rPr>
                        <a:t>.</a:t>
                      </a:r>
                      <a:endParaRPr lang="en-IN" sz="1600" b="0" dirty="0">
                        <a:solidFill>
                          <a:schemeClr val="tx1"/>
                        </a:solidFill>
                      </a:endParaRPr>
                    </a:p>
                  </a:txBody>
                  <a:tcPr/>
                </a:tc>
                <a:extLst>
                  <a:ext uri="{0D108BD9-81ED-4DB2-BD59-A6C34878D82A}">
                    <a16:rowId xmlns:a16="http://schemas.microsoft.com/office/drawing/2014/main" val="935361649"/>
                  </a:ext>
                </a:extLst>
              </a:tr>
              <a:tr h="1736547">
                <a:tc>
                  <a:txBody>
                    <a:bodyPr/>
                    <a:lstStyle/>
                    <a:p>
                      <a:r>
                        <a:rPr lang="en-IN" dirty="0"/>
                        <a:t>Inference</a:t>
                      </a:r>
                    </a:p>
                  </a:txBody>
                  <a:tcPr/>
                </a:tc>
                <a:tc>
                  <a:txBody>
                    <a:bodyPr/>
                    <a:lstStyle/>
                    <a:p>
                      <a:pPr marL="342900" indent="-342900">
                        <a:buAutoNum type="arabicPeriod"/>
                      </a:pPr>
                      <a:r>
                        <a:rPr lang="en-US" sz="1600" dirty="0"/>
                        <a:t>The study aims to propose a machine learning-based approach for forecasting the Water Quality Index (WQI) using supervised classification algorithms to achieve high accuracy.</a:t>
                      </a:r>
                    </a:p>
                    <a:p>
                      <a:pPr marL="342900" indent="-342900">
                        <a:buAutoNum type="arabicPeriod"/>
                      </a:pPr>
                      <a:r>
                        <a:rPr lang="en-US" sz="1600" dirty="0"/>
                        <a:t>The investigation seeks to evaluate and compare the performance of different machine learning methods using a provided dataset to enhance the ability to predict water quality.</a:t>
                      </a:r>
                      <a:endParaRPr lang="en-IN" sz="1600" dirty="0"/>
                    </a:p>
                  </a:txBody>
                  <a:tcPr/>
                </a:tc>
                <a:extLst>
                  <a:ext uri="{0D108BD9-81ED-4DB2-BD59-A6C34878D82A}">
                    <a16:rowId xmlns:a16="http://schemas.microsoft.com/office/drawing/2014/main" val="1561468976"/>
                  </a:ext>
                </a:extLst>
              </a:tr>
              <a:tr h="1736547">
                <a:tc>
                  <a:txBody>
                    <a:bodyPr/>
                    <a:lstStyle/>
                    <a:p>
                      <a:r>
                        <a:rPr lang="en-IN" dirty="0"/>
                        <a:t>Limitations</a:t>
                      </a:r>
                    </a:p>
                  </a:txBody>
                  <a:tcPr/>
                </a:tc>
                <a:tc>
                  <a:txBody>
                    <a:bodyPr/>
                    <a:lstStyle/>
                    <a:p>
                      <a:pPr marL="342900" indent="-342900">
                        <a:buAutoNum type="arabicPeriod"/>
                      </a:pPr>
                      <a:r>
                        <a:rPr lang="en-US" sz="1600" dirty="0"/>
                        <a:t>Quality and representativeness of the dataset used, potentially affecting the generalizability of the proposed machine learning models.</a:t>
                      </a:r>
                    </a:p>
                    <a:p>
                      <a:pPr marL="342900" indent="-342900">
                        <a:buAutoNum type="arabicPeriod"/>
                      </a:pPr>
                      <a:r>
                        <a:rPr lang="en-US" sz="1600" dirty="0"/>
                        <a:t>The effectiveness of the machine learning-based technique for seasonal variations, geographical factors, and changes in industrial activities.</a:t>
                      </a:r>
                      <a:endParaRPr lang="en-IN" sz="1600" dirty="0"/>
                    </a:p>
                  </a:txBody>
                  <a:tcPr/>
                </a:tc>
                <a:extLst>
                  <a:ext uri="{0D108BD9-81ED-4DB2-BD59-A6C34878D82A}">
                    <a16:rowId xmlns:a16="http://schemas.microsoft.com/office/drawing/2014/main" val="1914162214"/>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DCCF81-DAE6-DD8C-708C-60066FEBAD66}"/>
              </a:ext>
            </a:extLst>
          </p:cNvPr>
          <p:cNvPicPr>
            <a:picLocks noChangeAspect="1"/>
          </p:cNvPicPr>
          <p:nvPr/>
        </p:nvPicPr>
        <p:blipFill>
          <a:blip r:embed="rId2"/>
          <a:stretch>
            <a:fillRect/>
          </a:stretch>
        </p:blipFill>
        <p:spPr>
          <a:xfrm>
            <a:off x="224082" y="839172"/>
            <a:ext cx="3764606" cy="1348857"/>
          </a:xfrm>
          <a:prstGeom prst="rect">
            <a:avLst/>
          </a:prstGeom>
        </p:spPr>
      </p:pic>
      <p:sp>
        <p:nvSpPr>
          <p:cNvPr id="4" name="TextBox 3">
            <a:extLst>
              <a:ext uri="{FF2B5EF4-FFF2-40B4-BE49-F238E27FC236}">
                <a16:creationId xmlns:a16="http://schemas.microsoft.com/office/drawing/2014/main" id="{EE447923-31D5-0DFC-DC62-7C595C04BEE6}"/>
              </a:ext>
            </a:extLst>
          </p:cNvPr>
          <p:cNvSpPr txBox="1"/>
          <p:nvPr/>
        </p:nvSpPr>
        <p:spPr>
          <a:xfrm>
            <a:off x="1028700" y="2188029"/>
            <a:ext cx="3167742" cy="369332"/>
          </a:xfrm>
          <a:prstGeom prst="rect">
            <a:avLst/>
          </a:prstGeom>
          <a:noFill/>
        </p:spPr>
        <p:txBody>
          <a:bodyPr wrap="square" rtlCol="0">
            <a:spAutoFit/>
          </a:bodyPr>
          <a:lstStyle/>
          <a:p>
            <a:r>
              <a:rPr lang="en-US" b="1" dirty="0"/>
              <a:t>METHODOLOGY</a:t>
            </a:r>
          </a:p>
        </p:txBody>
      </p:sp>
      <p:pic>
        <p:nvPicPr>
          <p:cNvPr id="6" name="Picture 5">
            <a:extLst>
              <a:ext uri="{FF2B5EF4-FFF2-40B4-BE49-F238E27FC236}">
                <a16:creationId xmlns:a16="http://schemas.microsoft.com/office/drawing/2014/main" id="{63018CF0-10B8-7C28-C7B3-3215ABFF63A7}"/>
              </a:ext>
            </a:extLst>
          </p:cNvPr>
          <p:cNvPicPr>
            <a:picLocks noChangeAspect="1"/>
          </p:cNvPicPr>
          <p:nvPr/>
        </p:nvPicPr>
        <p:blipFill>
          <a:blip r:embed="rId3"/>
          <a:stretch>
            <a:fillRect/>
          </a:stretch>
        </p:blipFill>
        <p:spPr>
          <a:xfrm>
            <a:off x="711246" y="3536886"/>
            <a:ext cx="3116850" cy="2644369"/>
          </a:xfrm>
          <a:prstGeom prst="rect">
            <a:avLst/>
          </a:prstGeom>
        </p:spPr>
      </p:pic>
      <p:sp>
        <p:nvSpPr>
          <p:cNvPr id="8" name="TextBox 7">
            <a:extLst>
              <a:ext uri="{FF2B5EF4-FFF2-40B4-BE49-F238E27FC236}">
                <a16:creationId xmlns:a16="http://schemas.microsoft.com/office/drawing/2014/main" id="{48CD08A2-2BD0-C0FD-D15A-6CB39E3C1BDE}"/>
              </a:ext>
            </a:extLst>
          </p:cNvPr>
          <p:cNvSpPr txBox="1"/>
          <p:nvPr/>
        </p:nvSpPr>
        <p:spPr>
          <a:xfrm>
            <a:off x="702128" y="3167554"/>
            <a:ext cx="4572000" cy="369332"/>
          </a:xfrm>
          <a:prstGeom prst="rect">
            <a:avLst/>
          </a:prstGeom>
          <a:noFill/>
        </p:spPr>
        <p:txBody>
          <a:bodyPr wrap="square">
            <a:spAutoFit/>
          </a:bodyPr>
          <a:lstStyle/>
          <a:p>
            <a:r>
              <a:rPr lang="en-US" b="1" dirty="0"/>
              <a:t>Results</a:t>
            </a:r>
          </a:p>
        </p:txBody>
      </p:sp>
    </p:spTree>
    <p:extLst>
      <p:ext uri="{BB962C8B-B14F-4D97-AF65-F5344CB8AC3E}">
        <p14:creationId xmlns:p14="http://schemas.microsoft.com/office/powerpoint/2010/main" val="1948582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D506D-1E6A-1B50-4A64-8BD19F043A7F}"/>
            </a:ext>
          </a:extLst>
        </p:cNvPr>
        <p:cNvGrpSpPr/>
        <p:nvPr/>
      </p:nvGrpSpPr>
      <p:grpSpPr>
        <a:xfrm>
          <a:off x="0" y="0"/>
          <a:ext cx="0" cy="0"/>
          <a:chOff x="0" y="0"/>
          <a:chExt cx="0" cy="0"/>
        </a:xfrm>
      </p:grpSpPr>
      <p:sp>
        <p:nvSpPr>
          <p:cNvPr id="118" name="CustomShape 2">
            <a:extLst>
              <a:ext uri="{FF2B5EF4-FFF2-40B4-BE49-F238E27FC236}">
                <a16:creationId xmlns:a16="http://schemas.microsoft.com/office/drawing/2014/main" id="{DE59C830-9173-70E8-3709-A77E74BCA36F}"/>
              </a:ext>
            </a:extLst>
          </p:cNvPr>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23" name="CustomShape 5">
            <a:extLst>
              <a:ext uri="{FF2B5EF4-FFF2-40B4-BE49-F238E27FC236}">
                <a16:creationId xmlns:a16="http://schemas.microsoft.com/office/drawing/2014/main" id="{3AD01807-5A90-FC0E-086E-89FF1E92569F}"/>
              </a:ext>
            </a:extLst>
          </p:cNvPr>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5459167-3AEF-4DEC-BA1C-25F9001D7698}" type="slidenum">
              <a:rPr lang="en-IN" sz="1200" b="0" strike="noStrike" spc="-1">
                <a:solidFill>
                  <a:srgbClr val="8B8B8B"/>
                </a:solidFill>
                <a:uFill>
                  <a:solidFill>
                    <a:srgbClr val="FFFFFF"/>
                  </a:solidFill>
                </a:uFill>
                <a:latin typeface="Calibri"/>
              </a:rPr>
              <a:t>19</a:t>
            </a:fld>
            <a:endParaRPr lang="en-IN" sz="1800" b="0" strike="noStrike" spc="-1">
              <a:solidFill>
                <a:srgbClr val="000000"/>
              </a:solidFill>
              <a:uFill>
                <a:solidFill>
                  <a:srgbClr val="FFFFFF"/>
                </a:solidFill>
              </a:uFill>
              <a:latin typeface="Arial"/>
            </a:endParaRPr>
          </a:p>
        </p:txBody>
      </p:sp>
      <p:sp>
        <p:nvSpPr>
          <p:cNvPr id="3" name="CustomShape 1">
            <a:extLst>
              <a:ext uri="{FF2B5EF4-FFF2-40B4-BE49-F238E27FC236}">
                <a16:creationId xmlns:a16="http://schemas.microsoft.com/office/drawing/2014/main" id="{4D7FB420-4FC7-A0AD-CD86-3A8A5A9D9BFA}"/>
              </a:ext>
            </a:extLst>
          </p:cNvPr>
          <p:cNvSpPr/>
          <p:nvPr/>
        </p:nvSpPr>
        <p:spPr>
          <a:xfrm>
            <a:off x="747433" y="467249"/>
            <a:ext cx="7785000" cy="101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600" b="1" dirty="0"/>
              <a:t>[11] S. K. T. K, M. </a:t>
            </a:r>
            <a:r>
              <a:rPr lang="en-US" sz="1600" b="1" dirty="0" err="1"/>
              <a:t>Hanumanthappa</a:t>
            </a:r>
            <a:r>
              <a:rPr lang="en-US" sz="1600" b="1" dirty="0"/>
              <a:t>, S. K. P. S and H. B. V, "Data Driven Approach to Predict Ground Water Level using Support Vector Regression," 2022 International Conference on Applied Artificial Intelligence and Computing (ICAAIC), Salem, India, 2022, pp. 01-06</a:t>
            </a:r>
            <a:endParaRPr lang="en-IN" sz="1600" b="1" strike="noStrike" spc="-1" dirty="0">
              <a:solidFill>
                <a:srgbClr val="000000"/>
              </a:solidFill>
              <a:uFill>
                <a:solidFill>
                  <a:srgbClr val="FFFFFF"/>
                </a:solidFill>
              </a:uFill>
              <a:latin typeface="Arial"/>
            </a:endParaRPr>
          </a:p>
        </p:txBody>
      </p:sp>
      <p:sp>
        <p:nvSpPr>
          <p:cNvPr id="4" name="CustomShape 2">
            <a:extLst>
              <a:ext uri="{FF2B5EF4-FFF2-40B4-BE49-F238E27FC236}">
                <a16:creationId xmlns:a16="http://schemas.microsoft.com/office/drawing/2014/main" id="{67B63300-2F15-B804-485E-3000774A9B06}"/>
              </a:ext>
            </a:extLst>
          </p:cNvPr>
          <p:cNvSpPr/>
          <p:nvPr/>
        </p:nvSpPr>
        <p:spPr>
          <a:xfrm>
            <a:off x="457200" y="1600200"/>
            <a:ext cx="8227080" cy="452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2400" b="0" strike="noStrike" spc="-1" dirty="0">
              <a:solidFill>
                <a:srgbClr val="000000"/>
              </a:solidFill>
              <a:uFill>
                <a:solidFill>
                  <a:srgbClr val="FFFFFF"/>
                </a:solidFill>
              </a:uFill>
              <a:latin typeface="Arial"/>
            </a:endParaRPr>
          </a:p>
        </p:txBody>
      </p:sp>
      <p:graphicFrame>
        <p:nvGraphicFramePr>
          <p:cNvPr id="5" name="Table 4">
            <a:extLst>
              <a:ext uri="{FF2B5EF4-FFF2-40B4-BE49-F238E27FC236}">
                <a16:creationId xmlns:a16="http://schemas.microsoft.com/office/drawing/2014/main" id="{E446DC8A-A414-6141-3483-81772058F003}"/>
              </a:ext>
            </a:extLst>
          </p:cNvPr>
          <p:cNvGraphicFramePr>
            <a:graphicFrameLocks noGrp="1"/>
          </p:cNvGraphicFramePr>
          <p:nvPr>
            <p:extLst>
              <p:ext uri="{D42A27DB-BD31-4B8C-83A1-F6EECF244321}">
                <p14:modId xmlns:p14="http://schemas.microsoft.com/office/powerpoint/2010/main" val="2358730066"/>
              </p:ext>
            </p:extLst>
          </p:nvPr>
        </p:nvGraphicFramePr>
        <p:xfrm>
          <a:off x="747433" y="1455431"/>
          <a:ext cx="7785000" cy="4935320"/>
        </p:xfrm>
        <a:graphic>
          <a:graphicData uri="http://schemas.openxmlformats.org/drawingml/2006/table">
            <a:tbl>
              <a:tblPr firstRow="1" bandRow="1">
                <a:tableStyleId>{5C22544A-7EE6-4342-B048-85BDC9FD1C3A}</a:tableStyleId>
              </a:tblPr>
              <a:tblGrid>
                <a:gridCol w="2234896">
                  <a:extLst>
                    <a:ext uri="{9D8B030D-6E8A-4147-A177-3AD203B41FA5}">
                      <a16:colId xmlns:a16="http://schemas.microsoft.com/office/drawing/2014/main" val="1099857115"/>
                    </a:ext>
                  </a:extLst>
                </a:gridCol>
                <a:gridCol w="5550104">
                  <a:extLst>
                    <a:ext uri="{9D8B030D-6E8A-4147-A177-3AD203B41FA5}">
                      <a16:colId xmlns:a16="http://schemas.microsoft.com/office/drawing/2014/main" val="4218998374"/>
                    </a:ext>
                  </a:extLst>
                </a:gridCol>
              </a:tblGrid>
              <a:tr h="1723445">
                <a:tc>
                  <a:txBody>
                    <a:bodyPr/>
                    <a:lstStyle/>
                    <a:p>
                      <a:r>
                        <a:rPr lang="en-IN" dirty="0"/>
                        <a:t>Author’s 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VM-based model predicts groundwater levels and water consumption, aiding in sustainable resource management.</a:t>
                      </a:r>
                      <a:endParaRPr lang="en-IN" dirty="0"/>
                    </a:p>
                  </a:txBody>
                  <a:tcPr/>
                </a:tc>
                <a:extLst>
                  <a:ext uri="{0D108BD9-81ED-4DB2-BD59-A6C34878D82A}">
                    <a16:rowId xmlns:a16="http://schemas.microsoft.com/office/drawing/2014/main" val="935361649"/>
                  </a:ext>
                </a:extLst>
              </a:tr>
              <a:tr h="1488430">
                <a:tc>
                  <a:txBody>
                    <a:bodyPr/>
                    <a:lstStyle/>
                    <a:p>
                      <a:r>
                        <a:rPr lang="en-IN" dirty="0"/>
                        <a:t>Inference</a:t>
                      </a:r>
                    </a:p>
                  </a:txBody>
                  <a:tcPr/>
                </a:tc>
                <a:tc>
                  <a:txBody>
                    <a:bodyPr/>
                    <a:lstStyle/>
                    <a:p>
                      <a:r>
                        <a:rPr lang="en-US" sz="1800" b="0" i="0" kern="1200" dirty="0">
                          <a:solidFill>
                            <a:schemeClr val="dk1"/>
                          </a:solidFill>
                          <a:effectLst/>
                          <a:latin typeface="+mn-lt"/>
                          <a:ea typeface="+mn-ea"/>
                          <a:cs typeface="+mn-cs"/>
                        </a:rPr>
                        <a:t>Geographical and climatic factors utilized to assess available water for diverse domestic </a:t>
                      </a:r>
                      <a:r>
                        <a:rPr lang="en-US" sz="1800" b="0" i="0" kern="1200" dirty="0" err="1">
                          <a:solidFill>
                            <a:schemeClr val="dk1"/>
                          </a:solidFill>
                          <a:effectLst/>
                          <a:latin typeface="+mn-lt"/>
                          <a:ea typeface="+mn-ea"/>
                          <a:cs typeface="+mn-cs"/>
                        </a:rPr>
                        <a:t>needs.Data</a:t>
                      </a:r>
                      <a:r>
                        <a:rPr lang="en-US" sz="1800" b="0" i="0" kern="1200" dirty="0">
                          <a:solidFill>
                            <a:schemeClr val="dk1"/>
                          </a:solidFill>
                          <a:effectLst/>
                          <a:latin typeface="+mn-lt"/>
                          <a:ea typeface="+mn-ea"/>
                          <a:cs typeface="+mn-cs"/>
                        </a:rPr>
                        <a:t>-driven approach offers insights for effective water allocation amidst growing scarcity and population demands.</a:t>
                      </a:r>
                    </a:p>
                  </a:txBody>
                  <a:tcPr/>
                </a:tc>
                <a:extLst>
                  <a:ext uri="{0D108BD9-81ED-4DB2-BD59-A6C34878D82A}">
                    <a16:rowId xmlns:a16="http://schemas.microsoft.com/office/drawing/2014/main" val="1561468976"/>
                  </a:ext>
                </a:extLst>
              </a:tr>
              <a:tr h="1723445">
                <a:tc>
                  <a:txBody>
                    <a:bodyPr/>
                    <a:lstStyle/>
                    <a:p>
                      <a:r>
                        <a:rPr lang="en-IN" dirty="0"/>
                        <a:t>Limitations</a:t>
                      </a:r>
                    </a:p>
                  </a:txBody>
                  <a:tcPr/>
                </a:tc>
                <a:tc>
                  <a:txBody>
                    <a:bodyPr/>
                    <a:lstStyle/>
                    <a:p>
                      <a:r>
                        <a:rPr lang="en-US" dirty="0"/>
                        <a:t>Reliance on historical data may limit predictive </a:t>
                      </a:r>
                      <a:r>
                        <a:rPr lang="en-US" dirty="0" err="1"/>
                        <a:t>accuracy.Applicability</a:t>
                      </a:r>
                      <a:r>
                        <a:rPr lang="en-US" dirty="0"/>
                        <a:t> may be restricted by geographical and climatic factors.</a:t>
                      </a:r>
                      <a:endParaRPr lang="en-IN" dirty="0"/>
                    </a:p>
                  </a:txBody>
                  <a:tcPr/>
                </a:tc>
                <a:extLst>
                  <a:ext uri="{0D108BD9-81ED-4DB2-BD59-A6C34878D82A}">
                    <a16:rowId xmlns:a16="http://schemas.microsoft.com/office/drawing/2014/main" val="1914162214"/>
                  </a:ext>
                </a:extLst>
              </a:tr>
            </a:tbl>
          </a:graphicData>
        </a:graphic>
      </p:graphicFrame>
    </p:spTree>
    <p:extLst>
      <p:ext uri="{BB962C8B-B14F-4D97-AF65-F5344CB8AC3E}">
        <p14:creationId xmlns:p14="http://schemas.microsoft.com/office/powerpoint/2010/main" val="424663104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457200" y="1371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0" u="sng" strike="noStrike" spc="-1" dirty="0">
                <a:solidFill>
                  <a:srgbClr val="000000"/>
                </a:solidFill>
                <a:uFill>
                  <a:solidFill>
                    <a:srgbClr val="FFFFFF"/>
                  </a:solidFill>
                </a:uFill>
                <a:latin typeface="Calibri"/>
              </a:rPr>
              <a:t>Team Composition</a:t>
            </a:r>
            <a:endParaRPr lang="en-IN" sz="1800" b="0" strike="noStrike" spc="-1" dirty="0">
              <a:solidFill>
                <a:srgbClr val="000000"/>
              </a:solidFill>
              <a:uFill>
                <a:solidFill>
                  <a:srgbClr val="FFFFFF"/>
                </a:solidFill>
              </a:uFill>
              <a:latin typeface="Arial"/>
            </a:endParaRPr>
          </a:p>
        </p:txBody>
      </p:sp>
      <p:graphicFrame>
        <p:nvGraphicFramePr>
          <p:cNvPr id="82" name="Table 2"/>
          <p:cNvGraphicFramePr/>
          <p:nvPr>
            <p:extLst>
              <p:ext uri="{D42A27DB-BD31-4B8C-83A1-F6EECF244321}">
                <p14:modId xmlns:p14="http://schemas.microsoft.com/office/powerpoint/2010/main" val="856937652"/>
              </p:ext>
            </p:extLst>
          </p:nvPr>
        </p:nvGraphicFramePr>
        <p:xfrm>
          <a:off x="457200" y="1141243"/>
          <a:ext cx="8342671" cy="4621277"/>
        </p:xfrm>
        <a:graphic>
          <a:graphicData uri="http://schemas.openxmlformats.org/drawingml/2006/table">
            <a:tbl>
              <a:tblPr/>
              <a:tblGrid>
                <a:gridCol w="1332793">
                  <a:extLst>
                    <a:ext uri="{9D8B030D-6E8A-4147-A177-3AD203B41FA5}">
                      <a16:colId xmlns:a16="http://schemas.microsoft.com/office/drawing/2014/main" val="20000"/>
                    </a:ext>
                  </a:extLst>
                </a:gridCol>
                <a:gridCol w="1880016">
                  <a:extLst>
                    <a:ext uri="{9D8B030D-6E8A-4147-A177-3AD203B41FA5}">
                      <a16:colId xmlns:a16="http://schemas.microsoft.com/office/drawing/2014/main" val="20001"/>
                    </a:ext>
                  </a:extLst>
                </a:gridCol>
                <a:gridCol w="3574654">
                  <a:extLst>
                    <a:ext uri="{9D8B030D-6E8A-4147-A177-3AD203B41FA5}">
                      <a16:colId xmlns:a16="http://schemas.microsoft.com/office/drawing/2014/main" val="20002"/>
                    </a:ext>
                  </a:extLst>
                </a:gridCol>
                <a:gridCol w="1555208">
                  <a:extLst>
                    <a:ext uri="{9D8B030D-6E8A-4147-A177-3AD203B41FA5}">
                      <a16:colId xmlns:a16="http://schemas.microsoft.com/office/drawing/2014/main" val="20003"/>
                    </a:ext>
                  </a:extLst>
                </a:gridCol>
              </a:tblGrid>
              <a:tr h="859467">
                <a:tc>
                  <a:txBody>
                    <a:bodyPr/>
                    <a:lstStyle/>
                    <a:p>
                      <a:pPr algn="ctr"/>
                      <a:r>
                        <a:rPr lang="en-IN" sz="2400" b="0" strike="noStrike" spc="-1" dirty="0" err="1">
                          <a:solidFill>
                            <a:srgbClr val="000000"/>
                          </a:solidFill>
                          <a:uFill>
                            <a:solidFill>
                              <a:srgbClr val="FFFFFF"/>
                            </a:solidFill>
                          </a:uFill>
                          <a:latin typeface="Times New Roman"/>
                        </a:rPr>
                        <a:t>Sl.No</a:t>
                      </a:r>
                      <a:r>
                        <a:rPr lang="en-IN" sz="2400" b="0" strike="noStrike" spc="-1" dirty="0">
                          <a:solidFill>
                            <a:srgbClr val="000000"/>
                          </a:solidFill>
                          <a:uFill>
                            <a:solidFill>
                              <a:srgbClr val="FFFFFF"/>
                            </a:solidFill>
                          </a:uFill>
                          <a:latin typeface="Times New Roman"/>
                        </a:rPr>
                        <a:t>.</a:t>
                      </a:r>
                      <a:endParaRPr lang="en-IN" sz="1800" b="0" strike="noStrike" spc="-1" dirty="0">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r>
                        <a:rPr lang="en-IN" sz="2400" b="0" strike="noStrike" kern="1200" spc="-1" dirty="0">
                          <a:solidFill>
                            <a:srgbClr val="000000"/>
                          </a:solidFill>
                          <a:uFill>
                            <a:solidFill>
                              <a:srgbClr val="FFFFFF"/>
                            </a:solidFill>
                          </a:uFill>
                          <a:latin typeface="Times New Roman"/>
                          <a:ea typeface="+mn-ea"/>
                          <a:cs typeface="+mn-cs"/>
                        </a:rPr>
                        <a:t>Name</a:t>
                      </a: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r>
                        <a:rPr lang="en-IN" sz="2400" b="0" strike="noStrike" spc="-1" dirty="0">
                          <a:solidFill>
                            <a:srgbClr val="000000"/>
                          </a:solidFill>
                          <a:uFill>
                            <a:solidFill>
                              <a:srgbClr val="FFFFFF"/>
                            </a:solidFill>
                          </a:uFill>
                          <a:latin typeface="Times New Roman"/>
                        </a:rPr>
                        <a:t>SRN </a:t>
                      </a: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r>
                        <a:rPr lang="en-IN" sz="2400" b="0" strike="noStrike" spc="-1" dirty="0">
                          <a:solidFill>
                            <a:srgbClr val="000000"/>
                          </a:solidFill>
                          <a:uFill>
                            <a:solidFill>
                              <a:srgbClr val="FFFFFF"/>
                            </a:solidFill>
                          </a:uFill>
                          <a:latin typeface="Times New Roman"/>
                        </a:rPr>
                        <a:t>Photo</a:t>
                      </a:r>
                      <a:endParaRPr lang="en-IN" sz="1800" b="0" strike="noStrike" spc="-1" dirty="0">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952562">
                <a:tc>
                  <a:txBody>
                    <a:bodyPr/>
                    <a:lstStyle/>
                    <a:p>
                      <a:r>
                        <a:rPr lang="en-IN" sz="2400" b="0" strike="noStrike" spc="-1">
                          <a:solidFill>
                            <a:srgbClr val="000000"/>
                          </a:solidFill>
                          <a:uFill>
                            <a:solidFill>
                              <a:srgbClr val="FFFFFF"/>
                            </a:solidFill>
                          </a:uFill>
                          <a:latin typeface="Times New Roman"/>
                        </a:rPr>
                        <a:t>1</a:t>
                      </a:r>
                      <a:endParaRPr lang="en-IN"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dirty="0">
                          <a:solidFill>
                            <a:srgbClr val="000000"/>
                          </a:solidFill>
                          <a:uFill>
                            <a:solidFill>
                              <a:srgbClr val="FFFFFF"/>
                            </a:solidFill>
                          </a:uFill>
                          <a:latin typeface="Arial"/>
                        </a:rPr>
                        <a:t>Abhishek A Shetty</a:t>
                      </a: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dirty="0">
                          <a:solidFill>
                            <a:srgbClr val="000000"/>
                          </a:solidFill>
                          <a:uFill>
                            <a:solidFill>
                              <a:srgbClr val="FFFFFF"/>
                            </a:solidFill>
                          </a:uFill>
                          <a:latin typeface="Arial"/>
                        </a:rPr>
                        <a:t>PES1UG21EC008</a:t>
                      </a: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endParaRPr lang="en-IN" sz="1800" b="0" strike="noStrike" spc="-1" dirty="0">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954964">
                <a:tc>
                  <a:txBody>
                    <a:bodyPr/>
                    <a:lstStyle/>
                    <a:p>
                      <a:r>
                        <a:rPr lang="en-IN" sz="2400" b="0" strike="noStrike" spc="-1">
                          <a:solidFill>
                            <a:srgbClr val="000000"/>
                          </a:solidFill>
                          <a:uFill>
                            <a:solidFill>
                              <a:srgbClr val="FFFFFF"/>
                            </a:solidFill>
                          </a:uFill>
                          <a:latin typeface="Times New Roman"/>
                        </a:rPr>
                        <a:t>2</a:t>
                      </a:r>
                      <a:endParaRPr lang="en-IN"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dirty="0">
                          <a:solidFill>
                            <a:srgbClr val="000000"/>
                          </a:solidFill>
                          <a:uFill>
                            <a:solidFill>
                              <a:srgbClr val="FFFFFF"/>
                            </a:solidFill>
                          </a:uFill>
                          <a:latin typeface="Arial"/>
                        </a:rPr>
                        <a:t>Akash </a:t>
                      </a:r>
                      <a:r>
                        <a:rPr lang="en-IN" sz="1800" b="0" strike="noStrike" spc="-1" dirty="0" err="1">
                          <a:solidFill>
                            <a:srgbClr val="000000"/>
                          </a:solidFill>
                          <a:uFill>
                            <a:solidFill>
                              <a:srgbClr val="FFFFFF"/>
                            </a:solidFill>
                          </a:uFill>
                          <a:latin typeface="Arial"/>
                        </a:rPr>
                        <a:t>Chanabasu</a:t>
                      </a:r>
                      <a:r>
                        <a:rPr lang="en-IN" sz="1800" b="0" strike="noStrike" spc="-1" dirty="0">
                          <a:solidFill>
                            <a:srgbClr val="000000"/>
                          </a:solidFill>
                          <a:uFill>
                            <a:solidFill>
                              <a:srgbClr val="FFFFFF"/>
                            </a:solidFill>
                          </a:uFill>
                          <a:latin typeface="Arial"/>
                        </a:rPr>
                        <a:t> </a:t>
                      </a:r>
                      <a:r>
                        <a:rPr lang="en-IN" sz="1800" b="0" strike="noStrike" spc="-1" dirty="0" err="1">
                          <a:solidFill>
                            <a:srgbClr val="000000"/>
                          </a:solidFill>
                          <a:uFill>
                            <a:solidFill>
                              <a:srgbClr val="FFFFFF"/>
                            </a:solidFill>
                          </a:uFill>
                          <a:latin typeface="Arial"/>
                        </a:rPr>
                        <a:t>Katate</a:t>
                      </a:r>
                      <a:endParaRPr lang="en-IN" sz="1800" b="0" strike="noStrike" spc="-1" dirty="0">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dirty="0">
                          <a:solidFill>
                            <a:srgbClr val="000000"/>
                          </a:solidFill>
                          <a:uFill>
                            <a:solidFill>
                              <a:srgbClr val="FFFFFF"/>
                            </a:solidFill>
                          </a:uFill>
                          <a:latin typeface="Arial"/>
                        </a:rPr>
                        <a:t>PES1UG21EC022</a:t>
                      </a: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927142">
                <a:tc>
                  <a:txBody>
                    <a:bodyPr/>
                    <a:lstStyle/>
                    <a:p>
                      <a:r>
                        <a:rPr lang="en-IN" sz="2400" b="0" strike="noStrike" spc="-1">
                          <a:solidFill>
                            <a:srgbClr val="000000"/>
                          </a:solidFill>
                          <a:uFill>
                            <a:solidFill>
                              <a:srgbClr val="FFFFFF"/>
                            </a:solidFill>
                          </a:uFill>
                          <a:latin typeface="Times New Roman"/>
                        </a:rPr>
                        <a:t>3</a:t>
                      </a:r>
                      <a:endParaRPr lang="en-IN"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noFill/>
                  </a:tcPr>
                </a:tc>
                <a:tc>
                  <a:txBody>
                    <a:bodyPr/>
                    <a:lstStyle/>
                    <a:p>
                      <a:pPr>
                        <a:lnSpc>
                          <a:spcPct val="100000"/>
                        </a:lnSpc>
                      </a:pPr>
                      <a:r>
                        <a:rPr lang="en-IN" sz="1800" b="0" strike="noStrike" spc="-1" dirty="0">
                          <a:solidFill>
                            <a:srgbClr val="000000"/>
                          </a:solidFill>
                          <a:uFill>
                            <a:solidFill>
                              <a:srgbClr val="FFFFFF"/>
                            </a:solidFill>
                          </a:uFill>
                          <a:latin typeface="Arial"/>
                        </a:rPr>
                        <a:t>Akash Ravi Bhat</a:t>
                      </a:r>
                    </a:p>
                  </a:txBody>
                  <a:tcPr>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noFill/>
                  </a:tcPr>
                </a:tc>
                <a:tc>
                  <a:txBody>
                    <a:bodyPr/>
                    <a:lstStyle/>
                    <a:p>
                      <a:pPr>
                        <a:lnSpc>
                          <a:spcPct val="100000"/>
                        </a:lnSpc>
                      </a:pPr>
                      <a:r>
                        <a:rPr lang="en-IN" sz="1800" b="0" strike="noStrike" spc="-1" dirty="0">
                          <a:solidFill>
                            <a:srgbClr val="000000"/>
                          </a:solidFill>
                          <a:uFill>
                            <a:solidFill>
                              <a:srgbClr val="FFFFFF"/>
                            </a:solidFill>
                          </a:uFill>
                          <a:latin typeface="Arial"/>
                        </a:rPr>
                        <a:t>PES1UG21EC025</a:t>
                      </a:r>
                    </a:p>
                  </a:txBody>
                  <a:tcPr>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noFill/>
                  </a:tcPr>
                </a:tc>
                <a:tc>
                  <a:txBody>
                    <a:bodyPr/>
                    <a:lstStyle/>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927142">
                <a:tc>
                  <a:txBody>
                    <a:bodyPr/>
                    <a:lstStyle/>
                    <a:p>
                      <a:r>
                        <a:rPr lang="en-US" sz="1800" b="0" strike="noStrike" spc="-1" dirty="0">
                          <a:solidFill>
                            <a:srgbClr val="000000"/>
                          </a:solidFill>
                          <a:uFill>
                            <a:solidFill>
                              <a:srgbClr val="FFFFFF"/>
                            </a:solidFill>
                          </a:uFill>
                          <a:latin typeface="Arial"/>
                        </a:rPr>
                        <a:t>4</a:t>
                      </a:r>
                      <a:endParaRPr lang="en-IN" sz="1800" b="0" strike="noStrike" spc="-1" dirty="0">
                        <a:solidFill>
                          <a:srgbClr val="000000"/>
                        </a:solidFill>
                        <a:uFill>
                          <a:solidFill>
                            <a:srgbClr val="FFFFFF"/>
                          </a:solidFill>
                        </a:uFill>
                        <a:latin typeface="Arial"/>
                      </a:endParaRPr>
                    </a:p>
                  </a:txBody>
                  <a:tcP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noFill/>
                  </a:tcPr>
                </a:tc>
                <a:tc>
                  <a:txBody>
                    <a:bodyPr/>
                    <a:lstStyle/>
                    <a:p>
                      <a:pPr>
                        <a:lnSpc>
                          <a:spcPct val="100000"/>
                        </a:lnSpc>
                      </a:pPr>
                      <a:r>
                        <a:rPr lang="en-IN" sz="1800" b="0" strike="noStrike" spc="-1" dirty="0">
                          <a:solidFill>
                            <a:srgbClr val="000000"/>
                          </a:solidFill>
                          <a:uFill>
                            <a:solidFill>
                              <a:srgbClr val="FFFFFF"/>
                            </a:solidFill>
                          </a:uFill>
                          <a:latin typeface="Arial"/>
                        </a:rPr>
                        <a:t>Tejas V P</a:t>
                      </a: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noFill/>
                  </a:tcPr>
                </a:tc>
                <a:tc>
                  <a:txBody>
                    <a:bodyPr/>
                    <a:lstStyle/>
                    <a:p>
                      <a:pPr>
                        <a:lnSpc>
                          <a:spcPct val="100000"/>
                        </a:lnSpc>
                      </a:pPr>
                      <a:r>
                        <a:rPr lang="en-IN" sz="1800" b="0" strike="noStrike" spc="-1" dirty="0">
                          <a:solidFill>
                            <a:srgbClr val="000000"/>
                          </a:solidFill>
                          <a:uFill>
                            <a:solidFill>
                              <a:srgbClr val="FFFFFF"/>
                            </a:solidFill>
                          </a:uFill>
                          <a:latin typeface="Arial"/>
                        </a:rPr>
                        <a:t>PES1UG21EC910</a:t>
                      </a: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noFill/>
                  </a:tcPr>
                </a:tc>
                <a:tc>
                  <a:txBody>
                    <a:bodyPr/>
                    <a:lstStyle/>
                    <a:p>
                      <a:pPr>
                        <a:lnSpc>
                          <a:spcPct val="100000"/>
                        </a:lnSpc>
                      </a:pPr>
                      <a:endParaRPr lang="en-IN" sz="1800" b="0" strike="noStrike" spc="-1" dirty="0">
                        <a:solidFill>
                          <a:srgbClr val="000000"/>
                        </a:solidFill>
                        <a:uFill>
                          <a:solidFill>
                            <a:srgbClr val="FFFFFF"/>
                          </a:solidFill>
                        </a:uFill>
                        <a:latin typeface="Arial"/>
                      </a:endParaRPr>
                    </a:p>
                  </a:txBody>
                  <a:tcPr>
                    <a:lnL w="12240" cap="flat" cmpd="sng" algn="ctr">
                      <a:solidFill>
                        <a:srgbClr val="000000"/>
                      </a:solidFill>
                      <a:prstDash val="solid"/>
                      <a:round/>
                      <a:headEnd type="none" w="med" len="med"/>
                      <a:tailEnd type="none" w="med" len="med"/>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3378424053"/>
                  </a:ext>
                </a:extLst>
              </a:tr>
            </a:tbl>
          </a:graphicData>
        </a:graphic>
      </p:graphicFrame>
      <p:sp>
        <p:nvSpPr>
          <p:cNvPr id="83" name="CustomShape 3"/>
          <p:cNvSpPr/>
          <p:nvPr/>
        </p:nvSpPr>
        <p:spPr>
          <a:xfrm>
            <a:off x="365760" y="5891680"/>
            <a:ext cx="5361840" cy="6386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1" strike="noStrike" spc="-1" dirty="0">
                <a:solidFill>
                  <a:srgbClr val="000000"/>
                </a:solidFill>
                <a:uFill>
                  <a:solidFill>
                    <a:srgbClr val="FFFFFF"/>
                  </a:solidFill>
                </a:uFill>
                <a:latin typeface="Calibri"/>
                <a:ea typeface="DejaVu Sans"/>
              </a:rPr>
              <a:t>Guide :  </a:t>
            </a:r>
            <a:r>
              <a:rPr lang="en-IN" sz="3200" b="1" strike="noStrike" spc="-1" dirty="0" err="1">
                <a:solidFill>
                  <a:srgbClr val="000000"/>
                </a:solidFill>
                <a:uFill>
                  <a:solidFill>
                    <a:srgbClr val="FFFFFF"/>
                  </a:solidFill>
                </a:uFill>
                <a:latin typeface="Calibri"/>
                <a:ea typeface="DejaVu Sans"/>
              </a:rPr>
              <a:t>Dr.</a:t>
            </a:r>
            <a:r>
              <a:rPr lang="en-IN" sz="3200" b="1" strike="noStrike" spc="-1" dirty="0">
                <a:solidFill>
                  <a:srgbClr val="000000"/>
                </a:solidFill>
                <a:uFill>
                  <a:solidFill>
                    <a:srgbClr val="FFFFFF"/>
                  </a:solidFill>
                </a:uFill>
                <a:latin typeface="Calibri"/>
                <a:ea typeface="DejaVu Sans"/>
              </a:rPr>
              <a:t> </a:t>
            </a:r>
            <a:r>
              <a:rPr lang="en-IN" sz="3200" b="1" strike="noStrike" spc="-1" dirty="0" err="1">
                <a:solidFill>
                  <a:srgbClr val="000000"/>
                </a:solidFill>
                <a:uFill>
                  <a:solidFill>
                    <a:srgbClr val="FFFFFF"/>
                  </a:solidFill>
                </a:uFill>
                <a:latin typeface="Calibri"/>
                <a:ea typeface="DejaVu Sans"/>
              </a:rPr>
              <a:t>Purushotham</a:t>
            </a:r>
            <a:r>
              <a:rPr lang="en-IN" sz="3200" b="1" strike="noStrike" spc="-1" dirty="0">
                <a:solidFill>
                  <a:srgbClr val="000000"/>
                </a:solidFill>
                <a:uFill>
                  <a:solidFill>
                    <a:srgbClr val="FFFFFF"/>
                  </a:solidFill>
                </a:uFill>
                <a:latin typeface="Calibri"/>
                <a:ea typeface="DejaVu Sans"/>
              </a:rPr>
              <a:t> U</a:t>
            </a:r>
          </a:p>
        </p:txBody>
      </p:sp>
      <p:sp>
        <p:nvSpPr>
          <p:cNvPr id="88" name="CustomShape 6"/>
          <p:cNvSpPr/>
          <p:nvPr/>
        </p:nvSpPr>
        <p:spPr>
          <a:xfrm>
            <a:off x="8305920" y="6356520"/>
            <a:ext cx="3801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00673E3-D2E9-44F9-B02A-A499C980A93E}" type="slidenum">
              <a:rPr lang="en-IN" sz="1200" b="0" strike="noStrike" spc="-1">
                <a:solidFill>
                  <a:srgbClr val="8B8B8B"/>
                </a:solidFill>
                <a:uFill>
                  <a:solidFill>
                    <a:srgbClr val="FFFFFF"/>
                  </a:solidFill>
                </a:uFill>
                <a:latin typeface="Calibri"/>
              </a:rPr>
              <a:t>2</a:t>
            </a:fld>
            <a:endParaRPr lang="en-IN" sz="1800" b="0" strike="noStrike" spc="-1">
              <a:solidFill>
                <a:srgbClr val="000000"/>
              </a:solidFill>
              <a:uFill>
                <a:solidFill>
                  <a:srgbClr val="FFFFFF"/>
                </a:solidFill>
              </a:uFill>
              <a:latin typeface="Arial"/>
            </a:endParaRPr>
          </a:p>
        </p:txBody>
      </p:sp>
      <p:pic>
        <p:nvPicPr>
          <p:cNvPr id="3" name="Picture 2">
            <a:extLst>
              <a:ext uri="{FF2B5EF4-FFF2-40B4-BE49-F238E27FC236}">
                <a16:creationId xmlns:a16="http://schemas.microsoft.com/office/drawing/2014/main" id="{C3BC3479-2D6F-8029-DE4E-0171A8EEA3FC}"/>
              </a:ext>
            </a:extLst>
          </p:cNvPr>
          <p:cNvPicPr>
            <a:picLocks noChangeAspect="1"/>
          </p:cNvPicPr>
          <p:nvPr/>
        </p:nvPicPr>
        <p:blipFill>
          <a:blip r:embed="rId2"/>
          <a:stretch>
            <a:fillRect/>
          </a:stretch>
        </p:blipFill>
        <p:spPr>
          <a:xfrm flipH="1">
            <a:off x="7617842" y="3943584"/>
            <a:ext cx="651837" cy="868392"/>
          </a:xfrm>
          <a:prstGeom prst="rect">
            <a:avLst/>
          </a:prstGeom>
        </p:spPr>
      </p:pic>
      <p:pic>
        <p:nvPicPr>
          <p:cNvPr id="5" name="Picture 4">
            <a:extLst>
              <a:ext uri="{FF2B5EF4-FFF2-40B4-BE49-F238E27FC236}">
                <a16:creationId xmlns:a16="http://schemas.microsoft.com/office/drawing/2014/main" id="{62113473-5E0D-EDD4-4780-8A794372C929}"/>
              </a:ext>
            </a:extLst>
          </p:cNvPr>
          <p:cNvPicPr>
            <a:picLocks noChangeAspect="1"/>
          </p:cNvPicPr>
          <p:nvPr/>
        </p:nvPicPr>
        <p:blipFill>
          <a:blip r:embed="rId3"/>
          <a:stretch>
            <a:fillRect/>
          </a:stretch>
        </p:blipFill>
        <p:spPr>
          <a:xfrm>
            <a:off x="7666300" y="4930421"/>
            <a:ext cx="524019" cy="786335"/>
          </a:xfrm>
          <a:prstGeom prst="rect">
            <a:avLst/>
          </a:prstGeom>
        </p:spPr>
      </p:pic>
      <p:pic>
        <p:nvPicPr>
          <p:cNvPr id="7" name="Picture 6">
            <a:extLst>
              <a:ext uri="{FF2B5EF4-FFF2-40B4-BE49-F238E27FC236}">
                <a16:creationId xmlns:a16="http://schemas.microsoft.com/office/drawing/2014/main" id="{A3CAD42F-F46E-4936-E2C2-C2E6C7691CB8}"/>
              </a:ext>
            </a:extLst>
          </p:cNvPr>
          <p:cNvPicPr>
            <a:picLocks noChangeAspect="1"/>
          </p:cNvPicPr>
          <p:nvPr/>
        </p:nvPicPr>
        <p:blipFill>
          <a:blip r:embed="rId4"/>
          <a:stretch>
            <a:fillRect/>
          </a:stretch>
        </p:blipFill>
        <p:spPr>
          <a:xfrm>
            <a:off x="7650444" y="2113936"/>
            <a:ext cx="586635" cy="746516"/>
          </a:xfrm>
          <a:prstGeom prst="rect">
            <a:avLst/>
          </a:prstGeom>
        </p:spPr>
      </p:pic>
      <p:pic>
        <p:nvPicPr>
          <p:cNvPr id="9" name="Picture 8">
            <a:extLst>
              <a:ext uri="{FF2B5EF4-FFF2-40B4-BE49-F238E27FC236}">
                <a16:creationId xmlns:a16="http://schemas.microsoft.com/office/drawing/2014/main" id="{28FD17D8-452D-7A56-A9A1-F2DDE7E2863B}"/>
              </a:ext>
            </a:extLst>
          </p:cNvPr>
          <p:cNvPicPr>
            <a:picLocks noChangeAspect="1"/>
          </p:cNvPicPr>
          <p:nvPr/>
        </p:nvPicPr>
        <p:blipFill>
          <a:blip r:embed="rId5"/>
          <a:stretch>
            <a:fillRect/>
          </a:stretch>
        </p:blipFill>
        <p:spPr>
          <a:xfrm>
            <a:off x="7570503" y="3078623"/>
            <a:ext cx="746516" cy="746516"/>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5C5165-BE64-F890-3B42-1AFBAF013A78}"/>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F5824154-1840-8F06-E367-A04758FC3A0C}"/>
              </a:ext>
            </a:extLst>
          </p:cNvPr>
          <p:cNvPicPr>
            <a:picLocks noChangeAspect="1"/>
          </p:cNvPicPr>
          <p:nvPr/>
        </p:nvPicPr>
        <p:blipFill>
          <a:blip r:embed="rId2"/>
          <a:stretch>
            <a:fillRect/>
          </a:stretch>
        </p:blipFill>
        <p:spPr>
          <a:xfrm>
            <a:off x="379200" y="1570131"/>
            <a:ext cx="8561600" cy="4775200"/>
          </a:xfrm>
          <a:prstGeom prst="rect">
            <a:avLst/>
          </a:prstGeom>
        </p:spPr>
      </p:pic>
      <p:sp>
        <p:nvSpPr>
          <p:cNvPr id="5" name="TextBox 4">
            <a:extLst>
              <a:ext uri="{FF2B5EF4-FFF2-40B4-BE49-F238E27FC236}">
                <a16:creationId xmlns:a16="http://schemas.microsoft.com/office/drawing/2014/main" id="{4CFABA36-1D00-973E-5B40-42D2CBFFC14A}"/>
              </a:ext>
            </a:extLst>
          </p:cNvPr>
          <p:cNvSpPr txBox="1"/>
          <p:nvPr/>
        </p:nvSpPr>
        <p:spPr>
          <a:xfrm>
            <a:off x="2722880" y="680720"/>
            <a:ext cx="4084320" cy="646331"/>
          </a:xfrm>
          <a:prstGeom prst="rect">
            <a:avLst/>
          </a:prstGeom>
          <a:noFill/>
        </p:spPr>
        <p:txBody>
          <a:bodyPr wrap="square" rtlCol="0">
            <a:spAutoFit/>
          </a:bodyPr>
          <a:lstStyle/>
          <a:p>
            <a:r>
              <a:rPr lang="en-IN" dirty="0"/>
              <a:t>ANNUAL RESERVE OF GROUND WATER BY STATES</a:t>
            </a:r>
          </a:p>
        </p:txBody>
      </p:sp>
    </p:spTree>
    <p:extLst>
      <p:ext uri="{BB962C8B-B14F-4D97-AF65-F5344CB8AC3E}">
        <p14:creationId xmlns:p14="http://schemas.microsoft.com/office/powerpoint/2010/main" val="1695993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AF58C9-2153-DD44-13CE-1A8ACE8FDB56}"/>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CE590174-D5C3-70C3-F055-B330656E4644}"/>
              </a:ext>
            </a:extLst>
          </p:cNvPr>
          <p:cNvPicPr>
            <a:picLocks noChangeAspect="1"/>
          </p:cNvPicPr>
          <p:nvPr/>
        </p:nvPicPr>
        <p:blipFill>
          <a:blip r:embed="rId2"/>
          <a:stretch>
            <a:fillRect/>
          </a:stretch>
        </p:blipFill>
        <p:spPr>
          <a:xfrm>
            <a:off x="365760" y="1260444"/>
            <a:ext cx="8564880" cy="4810462"/>
          </a:xfrm>
          <a:prstGeom prst="rect">
            <a:avLst/>
          </a:prstGeom>
        </p:spPr>
      </p:pic>
      <p:sp>
        <p:nvSpPr>
          <p:cNvPr id="6" name="TextBox 5">
            <a:extLst>
              <a:ext uri="{FF2B5EF4-FFF2-40B4-BE49-F238E27FC236}">
                <a16:creationId xmlns:a16="http://schemas.microsoft.com/office/drawing/2014/main" id="{46D6D4B5-72BE-AB45-3905-428BCD3F133C}"/>
              </a:ext>
            </a:extLst>
          </p:cNvPr>
          <p:cNvSpPr txBox="1"/>
          <p:nvPr/>
        </p:nvSpPr>
        <p:spPr>
          <a:xfrm>
            <a:off x="2834640" y="406400"/>
            <a:ext cx="4084320" cy="923330"/>
          </a:xfrm>
          <a:prstGeom prst="rect">
            <a:avLst/>
          </a:prstGeom>
          <a:noFill/>
        </p:spPr>
        <p:txBody>
          <a:bodyPr wrap="square" rtlCol="0">
            <a:spAutoFit/>
          </a:bodyPr>
          <a:lstStyle/>
          <a:p>
            <a:r>
              <a:rPr lang="en-IN" dirty="0"/>
              <a:t>FUTURE GROUND WATER AVAILABILITY IN DIFFERENT STATES IN INDIA</a:t>
            </a:r>
          </a:p>
        </p:txBody>
      </p:sp>
    </p:spTree>
    <p:extLst>
      <p:ext uri="{BB962C8B-B14F-4D97-AF65-F5344CB8AC3E}">
        <p14:creationId xmlns:p14="http://schemas.microsoft.com/office/powerpoint/2010/main" val="1838845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1124700" y="156000"/>
            <a:ext cx="7200800" cy="7944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800" b="0" strike="noStrike" spc="-1" dirty="0">
                <a:solidFill>
                  <a:srgbClr val="000000"/>
                </a:solidFill>
                <a:uFill>
                  <a:solidFill>
                    <a:srgbClr val="FFFFFF"/>
                  </a:solidFill>
                </a:uFill>
                <a:latin typeface="Calibri"/>
                <a:ea typeface="DejaVu Sans"/>
              </a:rPr>
              <a:t>Objectives</a:t>
            </a:r>
            <a:endParaRPr lang="en-IN" sz="4800" b="0" strike="noStrike" spc="-1" dirty="0">
              <a:solidFill>
                <a:srgbClr val="000000"/>
              </a:solidFill>
              <a:uFill>
                <a:solidFill>
                  <a:srgbClr val="FFFFFF"/>
                </a:solidFill>
              </a:uFill>
              <a:latin typeface="Arial"/>
            </a:endParaRPr>
          </a:p>
        </p:txBody>
      </p:sp>
      <p:sp>
        <p:nvSpPr>
          <p:cNvPr id="98" name="CustomShape 2"/>
          <p:cNvSpPr/>
          <p:nvPr/>
        </p:nvSpPr>
        <p:spPr>
          <a:xfrm>
            <a:off x="611560" y="1052736"/>
            <a:ext cx="8227080" cy="475252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560">
              <a:lnSpc>
                <a:spcPct val="100000"/>
              </a:lnSpc>
              <a:buClr>
                <a:srgbClr val="000000"/>
              </a:buClr>
              <a:buFont typeface="Arial"/>
              <a:buChar char="•"/>
            </a:pPr>
            <a:endParaRPr lang="en-US" sz="2400" b="0" strike="noStrike" spc="-1" dirty="0">
              <a:solidFill>
                <a:srgbClr val="000000"/>
              </a:solidFill>
              <a:uFill>
                <a:solidFill>
                  <a:srgbClr val="FFFFFF"/>
                </a:solidFill>
              </a:uFill>
              <a:latin typeface="Arial"/>
            </a:endParaRPr>
          </a:p>
          <a:p>
            <a:pPr marL="343080" indent="-340560">
              <a:lnSpc>
                <a:spcPct val="100000"/>
              </a:lnSpc>
              <a:buClr>
                <a:srgbClr val="000000"/>
              </a:buClr>
              <a:buFont typeface="Arial"/>
              <a:buChar char="•"/>
            </a:pPr>
            <a:r>
              <a:rPr lang="en-US" sz="2400" b="0" strike="noStrike" spc="-1" dirty="0">
                <a:solidFill>
                  <a:srgbClr val="000000"/>
                </a:solidFill>
                <a:uFill>
                  <a:solidFill>
                    <a:srgbClr val="FFFFFF"/>
                  </a:solidFill>
                </a:uFill>
                <a:latin typeface="Arial"/>
              </a:rPr>
              <a:t>This project aims to detect the pollution level in the water and analyze the ground water level for safe ecosystem</a:t>
            </a:r>
          </a:p>
          <a:p>
            <a:pPr marL="2520">
              <a:lnSpc>
                <a:spcPct val="100000"/>
              </a:lnSpc>
              <a:buClr>
                <a:srgbClr val="000000"/>
              </a:buClr>
            </a:pPr>
            <a:endParaRPr lang="en-US" sz="2400" b="0" strike="noStrike" spc="-1" dirty="0">
              <a:solidFill>
                <a:srgbClr val="000000"/>
              </a:solidFill>
              <a:uFill>
                <a:solidFill>
                  <a:srgbClr val="FFFFFF"/>
                </a:solidFill>
              </a:uFill>
              <a:latin typeface="Arial"/>
            </a:endParaRPr>
          </a:p>
          <a:p>
            <a:pPr marL="343080" indent="-340560">
              <a:lnSpc>
                <a:spcPct val="100000"/>
              </a:lnSpc>
              <a:buClr>
                <a:srgbClr val="000000"/>
              </a:buClr>
              <a:buFont typeface="Arial"/>
              <a:buChar char="•"/>
            </a:pPr>
            <a:r>
              <a:rPr lang="en-US" sz="2400" b="0" strike="noStrike" spc="-1" dirty="0">
                <a:solidFill>
                  <a:srgbClr val="000000"/>
                </a:solidFill>
                <a:uFill>
                  <a:solidFill>
                    <a:srgbClr val="FFFFFF"/>
                  </a:solidFill>
                </a:uFill>
                <a:latin typeface="Arial"/>
              </a:rPr>
              <a:t>Detecting Pollutants in water reservoir.</a:t>
            </a:r>
          </a:p>
          <a:p>
            <a:pPr marL="343080" indent="-340560">
              <a:lnSpc>
                <a:spcPct val="100000"/>
              </a:lnSpc>
              <a:buClr>
                <a:srgbClr val="000000"/>
              </a:buClr>
              <a:buFont typeface="Arial"/>
              <a:buChar char="•"/>
            </a:pPr>
            <a:endParaRPr lang="en-US" sz="2400" b="0" strike="noStrike" spc="-1" dirty="0">
              <a:solidFill>
                <a:srgbClr val="000000"/>
              </a:solidFill>
              <a:uFill>
                <a:solidFill>
                  <a:srgbClr val="FFFFFF"/>
                </a:solidFill>
              </a:uFill>
              <a:latin typeface="Arial"/>
            </a:endParaRPr>
          </a:p>
          <a:p>
            <a:pPr marL="343080" indent="-340560">
              <a:buClr>
                <a:srgbClr val="000000"/>
              </a:buClr>
              <a:buFont typeface="Arial"/>
              <a:buChar char="•"/>
            </a:pPr>
            <a:r>
              <a:rPr lang="en-US" sz="2400" b="0" strike="noStrike" spc="-1" dirty="0">
                <a:solidFill>
                  <a:srgbClr val="000000"/>
                </a:solidFill>
                <a:uFill>
                  <a:solidFill>
                    <a:srgbClr val="FFFFFF"/>
                  </a:solidFill>
                </a:uFill>
                <a:latin typeface="Arial"/>
              </a:rPr>
              <a:t>Performing real-time monitoring.</a:t>
            </a:r>
          </a:p>
          <a:p>
            <a:pPr marL="343080" indent="-340560">
              <a:buClr>
                <a:srgbClr val="000000"/>
              </a:buClr>
              <a:buFont typeface="Arial"/>
              <a:buChar char="•"/>
            </a:pPr>
            <a:endParaRPr lang="en-US" sz="2400" spc="-1" dirty="0">
              <a:solidFill>
                <a:srgbClr val="000000"/>
              </a:solidFill>
              <a:uFill>
                <a:solidFill>
                  <a:srgbClr val="FFFFFF"/>
                </a:solidFill>
              </a:uFill>
              <a:latin typeface="Arial"/>
            </a:endParaRPr>
          </a:p>
          <a:p>
            <a:pPr marL="343080" indent="-340560">
              <a:buClr>
                <a:srgbClr val="000000"/>
              </a:buClr>
              <a:buFont typeface="Arial"/>
              <a:buChar char="•"/>
            </a:pPr>
            <a:r>
              <a:rPr lang="en-US" sz="2400" b="0" strike="noStrike" spc="-1" dirty="0">
                <a:solidFill>
                  <a:srgbClr val="000000"/>
                </a:solidFill>
                <a:uFill>
                  <a:solidFill>
                    <a:srgbClr val="FFFFFF"/>
                  </a:solidFill>
                </a:uFill>
                <a:latin typeface="Arial"/>
              </a:rPr>
              <a:t>Develop an algorithm for ground water level analysis.</a:t>
            </a:r>
          </a:p>
          <a:p>
            <a:pPr marL="343080" indent="-340560">
              <a:buClr>
                <a:srgbClr val="000000"/>
              </a:buClr>
              <a:buFont typeface="Arial"/>
              <a:buChar char="•"/>
            </a:pPr>
            <a:endParaRPr lang="en-US" sz="2400" b="0" strike="noStrike" spc="-1" dirty="0">
              <a:solidFill>
                <a:srgbClr val="000000"/>
              </a:solidFill>
              <a:uFill>
                <a:solidFill>
                  <a:srgbClr val="FFFFFF"/>
                </a:solidFill>
              </a:uFill>
              <a:latin typeface="Arial"/>
            </a:endParaRPr>
          </a:p>
          <a:p>
            <a:pPr marL="343080" indent="-340560">
              <a:buClr>
                <a:srgbClr val="000000"/>
              </a:buClr>
              <a:buFont typeface="Arial"/>
              <a:buChar char="•"/>
            </a:pPr>
            <a:endParaRPr lang="en-US" sz="2400" b="0" strike="noStrike" spc="-1" dirty="0">
              <a:solidFill>
                <a:srgbClr val="000000"/>
              </a:solidFill>
              <a:uFill>
                <a:solidFill>
                  <a:srgbClr val="FFFFFF"/>
                </a:solidFill>
              </a:uFill>
              <a:latin typeface="Arial"/>
            </a:endParaRPr>
          </a:p>
          <a:p>
            <a:pPr marL="2520">
              <a:lnSpc>
                <a:spcPct val="100000"/>
              </a:lnSpc>
              <a:buClr>
                <a:srgbClr val="000000"/>
              </a:buClr>
            </a:pPr>
            <a:endParaRPr lang="en-US" sz="2400" b="0" strike="noStrike" spc="-1" dirty="0">
              <a:solidFill>
                <a:srgbClr val="000000"/>
              </a:solidFill>
              <a:uFill>
                <a:solidFill>
                  <a:srgbClr val="FFFFFF"/>
                </a:solidFill>
              </a:uFill>
              <a:latin typeface="Arial"/>
            </a:endParaRPr>
          </a:p>
          <a:p>
            <a:pPr marL="343080" indent="-340560">
              <a:lnSpc>
                <a:spcPct val="100000"/>
              </a:lnSpc>
              <a:buClr>
                <a:srgbClr val="000000"/>
              </a:buClr>
              <a:buFont typeface="Arial"/>
              <a:buChar char="•"/>
            </a:pPr>
            <a:endParaRPr lang="en-US" sz="2400" b="0" strike="noStrike" spc="-1" dirty="0">
              <a:solidFill>
                <a:srgbClr val="000000"/>
              </a:solidFill>
              <a:uFill>
                <a:solidFill>
                  <a:srgbClr val="FFFFFF"/>
                </a:solidFill>
              </a:uFill>
              <a:latin typeface="Arial"/>
            </a:endParaRPr>
          </a:p>
          <a:p>
            <a:pPr marL="343080" indent="-340560">
              <a:lnSpc>
                <a:spcPct val="100000"/>
              </a:lnSpc>
              <a:buClr>
                <a:srgbClr val="000000"/>
              </a:buClr>
              <a:buFont typeface="Arial"/>
              <a:buChar char="•"/>
            </a:pPr>
            <a:endParaRPr lang="en-IN" sz="2400" b="0" strike="noStrike" spc="-1" dirty="0">
              <a:solidFill>
                <a:srgbClr val="000000"/>
              </a:solidFill>
              <a:uFill>
                <a:solidFill>
                  <a:srgbClr val="FFFFFF"/>
                </a:solidFill>
              </a:uFill>
              <a:latin typeface="Arial"/>
            </a:endParaRPr>
          </a:p>
        </p:txBody>
      </p:sp>
      <p:sp>
        <p:nvSpPr>
          <p:cNvPr id="100" name="CustomShape 3"/>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4410B18-7C7B-4A63-A0D7-0EFDFDC2BEC1}" type="slidenum">
              <a:rPr lang="en-IN" sz="1200" b="0" strike="noStrike" spc="-1">
                <a:solidFill>
                  <a:srgbClr val="8B8B8B"/>
                </a:solidFill>
                <a:uFill>
                  <a:solidFill>
                    <a:srgbClr val="FFFFFF"/>
                  </a:solidFill>
                </a:uFill>
                <a:latin typeface="Calibri"/>
                <a:ea typeface="DejaVu Sans"/>
              </a:rPr>
              <a:pPr algn="r">
                <a:lnSpc>
                  <a:spcPct val="100000"/>
                </a:lnSpc>
              </a:pPr>
              <a:t>22</a:t>
            </a:fld>
            <a:endParaRPr lang="en-IN" sz="1800" b="0" strike="noStrike" spc="-1">
              <a:solidFill>
                <a:srgbClr val="000000"/>
              </a:solidFill>
              <a:uFill>
                <a:solidFill>
                  <a:srgbClr val="FFFFFF"/>
                </a:solidFill>
              </a:uFill>
              <a:latin typeface="Arial"/>
            </a:endParaRPr>
          </a:p>
        </p:txBody>
      </p:sp>
      <p:sp>
        <p:nvSpPr>
          <p:cNvPr id="11" name="CustomShape 4"/>
          <p:cNvSpPr/>
          <p:nvPr/>
        </p:nvSpPr>
        <p:spPr>
          <a:xfrm>
            <a:off x="45720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IN" sz="1200" spc="-1" dirty="0">
                <a:solidFill>
                  <a:srgbClr val="8B8B8B"/>
                </a:solidFill>
                <a:uFill>
                  <a:solidFill>
                    <a:srgbClr val="FFFFFF"/>
                  </a:solidFill>
                </a:uFill>
                <a:latin typeface="Calibri"/>
                <a:ea typeface="DejaVu Sans"/>
              </a:rPr>
              <a:t>8</a:t>
            </a:r>
            <a:r>
              <a:rPr lang="en-IN" sz="1200" b="0" strike="noStrike" spc="-1" dirty="0">
                <a:solidFill>
                  <a:srgbClr val="8B8B8B"/>
                </a:solidFill>
                <a:uFill>
                  <a:solidFill>
                    <a:srgbClr val="FFFFFF"/>
                  </a:solidFill>
                </a:uFill>
                <a:latin typeface="Calibri"/>
                <a:ea typeface="DejaVu Sans"/>
              </a:rPr>
              <a:t>/5/24</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12" name="CustomShape 5"/>
          <p:cNvSpPr/>
          <p:nvPr/>
        </p:nvSpPr>
        <p:spPr>
          <a:xfrm>
            <a:off x="2952000" y="6356520"/>
            <a:ext cx="39794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200" b="0" strike="noStrike" spc="-1" dirty="0">
                <a:solidFill>
                  <a:srgbClr val="8B8B8B"/>
                </a:solidFill>
                <a:uFill>
                  <a:solidFill>
                    <a:srgbClr val="FFFFFF"/>
                  </a:solidFill>
                </a:uFill>
                <a:latin typeface="Calibri"/>
                <a:ea typeface="DejaVu Sans"/>
              </a:rPr>
              <a:t>Capstone Project </a:t>
            </a:r>
            <a:r>
              <a:rPr lang="en-IN" sz="1200" b="0" strike="noStrike" spc="-1" dirty="0" err="1">
                <a:solidFill>
                  <a:srgbClr val="8B8B8B"/>
                </a:solidFill>
                <a:uFill>
                  <a:solidFill>
                    <a:srgbClr val="FFFFFF"/>
                  </a:solidFill>
                </a:uFill>
                <a:latin typeface="Calibri"/>
                <a:ea typeface="DejaVu Sans"/>
              </a:rPr>
              <a:t>B.Tech</a:t>
            </a:r>
            <a:r>
              <a:rPr lang="en-IN" sz="1200" b="0" strike="noStrike" spc="-1" dirty="0">
                <a:solidFill>
                  <a:srgbClr val="8B8B8B"/>
                </a:solidFill>
                <a:uFill>
                  <a:solidFill>
                    <a:srgbClr val="FFFFFF"/>
                  </a:solidFill>
                </a:uFill>
                <a:latin typeface="Calibri"/>
                <a:ea typeface="DejaVu Sans"/>
              </a:rPr>
              <a:t> 2021-25 Phase -1  ESA </a:t>
            </a:r>
            <a:endParaRPr lang="en-IN"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629361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823672" y="626640"/>
            <a:ext cx="7496656" cy="794472"/>
          </a:xfrm>
          <a:prstGeom prst="rect">
            <a:avLst/>
          </a:prstGeom>
          <a:noFill/>
          <a:ln>
            <a:solidFill>
              <a:schemeClr val="bg2">
                <a:lumMod val="10000"/>
              </a:schemeClr>
            </a:solid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0" u="sng" strike="noStrike" spc="-1" dirty="0">
                <a:solidFill>
                  <a:srgbClr val="000000"/>
                </a:solidFill>
                <a:uFill>
                  <a:solidFill>
                    <a:srgbClr val="FFFFFF"/>
                  </a:solidFill>
                </a:uFill>
                <a:latin typeface="Calibri"/>
                <a:ea typeface="DejaVu Sans"/>
              </a:rPr>
              <a:t>Problem Statement</a:t>
            </a:r>
            <a:endParaRPr lang="en-IN" sz="3600" b="0" u="sng" strike="noStrike" spc="-1" dirty="0">
              <a:solidFill>
                <a:srgbClr val="000000"/>
              </a:solidFill>
              <a:uFill>
                <a:solidFill>
                  <a:srgbClr val="FFFFFF"/>
                </a:solidFill>
              </a:uFill>
              <a:latin typeface="Arial"/>
            </a:endParaRPr>
          </a:p>
        </p:txBody>
      </p:sp>
      <p:sp>
        <p:nvSpPr>
          <p:cNvPr id="105" name="CustomShape 2"/>
          <p:cNvSpPr/>
          <p:nvPr/>
        </p:nvSpPr>
        <p:spPr>
          <a:xfrm>
            <a:off x="642928" y="1848768"/>
            <a:ext cx="8227080" cy="353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520">
              <a:lnSpc>
                <a:spcPct val="100000"/>
              </a:lnSpc>
              <a:buClr>
                <a:srgbClr val="000000"/>
              </a:buClr>
            </a:pPr>
            <a:r>
              <a:rPr lang="en-US" sz="2400" b="0" strike="noStrike" spc="-1" dirty="0">
                <a:solidFill>
                  <a:srgbClr val="000000"/>
                </a:solidFill>
                <a:uFill>
                  <a:solidFill>
                    <a:srgbClr val="FFFFFF"/>
                  </a:solidFill>
                </a:uFill>
                <a:latin typeface="Arial"/>
              </a:rPr>
              <a:t>Monitoring Real-Time Reservoir Water Pollution Data  and Analyzing Underground Water Levels for Sustainable Resource Management.</a:t>
            </a:r>
            <a:endParaRPr lang="en-IN" sz="2400" b="0" strike="noStrike" spc="-1" dirty="0">
              <a:solidFill>
                <a:srgbClr val="000000"/>
              </a:solidFill>
              <a:uFill>
                <a:solidFill>
                  <a:srgbClr val="FFFFFF"/>
                </a:solidFill>
              </a:uFill>
              <a:latin typeface="Arial"/>
            </a:endParaRPr>
          </a:p>
        </p:txBody>
      </p:sp>
      <p:sp>
        <p:nvSpPr>
          <p:cNvPr id="107" name="CustomShape 3"/>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7FC0507-1FF0-415A-BC11-FA2140B09136}" type="slidenum">
              <a:rPr lang="en-IN" sz="1200" b="0" strike="noStrike" spc="-1">
                <a:solidFill>
                  <a:srgbClr val="8B8B8B"/>
                </a:solidFill>
                <a:uFill>
                  <a:solidFill>
                    <a:srgbClr val="FFFFFF"/>
                  </a:solidFill>
                </a:uFill>
                <a:latin typeface="Calibri"/>
                <a:ea typeface="DejaVu Sans"/>
              </a:rPr>
              <a:pPr algn="r">
                <a:lnSpc>
                  <a:spcPct val="100000"/>
                </a:lnSpc>
              </a:pPr>
              <a:t>23</a:t>
            </a:fld>
            <a:endParaRPr lang="en-IN" sz="1800" b="0" strike="noStrike" spc="-1">
              <a:solidFill>
                <a:srgbClr val="000000"/>
              </a:solidFill>
              <a:uFill>
                <a:solidFill>
                  <a:srgbClr val="FFFFFF"/>
                </a:solidFill>
              </a:uFill>
              <a:latin typeface="Arial"/>
            </a:endParaRPr>
          </a:p>
        </p:txBody>
      </p:sp>
      <p:sp>
        <p:nvSpPr>
          <p:cNvPr id="9" name="CustomShape 4"/>
          <p:cNvSpPr/>
          <p:nvPr/>
        </p:nvSpPr>
        <p:spPr>
          <a:xfrm>
            <a:off x="45720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200" spc="-1" dirty="0">
                <a:solidFill>
                  <a:srgbClr val="8B8B8B"/>
                </a:solidFill>
                <a:uFill>
                  <a:solidFill>
                    <a:srgbClr val="FFFFFF"/>
                  </a:solidFill>
                </a:uFill>
                <a:latin typeface="Calibri"/>
                <a:ea typeface="DejaVu Sans"/>
              </a:rPr>
              <a:t>8</a:t>
            </a:r>
            <a:r>
              <a:rPr lang="en-IN" sz="1200" b="0" strike="noStrike" spc="-1" dirty="0">
                <a:solidFill>
                  <a:srgbClr val="8B8B8B"/>
                </a:solidFill>
                <a:uFill>
                  <a:solidFill>
                    <a:srgbClr val="FFFFFF"/>
                  </a:solidFill>
                </a:uFill>
                <a:latin typeface="Calibri"/>
                <a:ea typeface="DejaVu Sans"/>
              </a:rPr>
              <a:t>/5/24</a:t>
            </a:r>
            <a:endParaRPr lang="en-IN" sz="1800" b="0" strike="noStrike" spc="-1" dirty="0">
              <a:solidFill>
                <a:srgbClr val="000000"/>
              </a:solidFill>
              <a:uFill>
                <a:solidFill>
                  <a:srgbClr val="FFFFFF"/>
                </a:solidFill>
              </a:uFill>
              <a:latin typeface="Arial"/>
            </a:endParaRPr>
          </a:p>
        </p:txBody>
      </p:sp>
      <p:sp>
        <p:nvSpPr>
          <p:cNvPr id="10" name="CustomShape 5"/>
          <p:cNvSpPr/>
          <p:nvPr/>
        </p:nvSpPr>
        <p:spPr>
          <a:xfrm>
            <a:off x="2952000" y="6356520"/>
            <a:ext cx="39794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200" b="0" strike="noStrike" spc="-1" dirty="0">
                <a:solidFill>
                  <a:srgbClr val="8B8B8B"/>
                </a:solidFill>
                <a:uFill>
                  <a:solidFill>
                    <a:srgbClr val="FFFFFF"/>
                  </a:solidFill>
                </a:uFill>
                <a:latin typeface="Calibri"/>
                <a:ea typeface="DejaVu Sans"/>
              </a:rPr>
              <a:t>Capstone Project </a:t>
            </a:r>
            <a:r>
              <a:rPr lang="en-IN" sz="1200" b="0" strike="noStrike" spc="-1" dirty="0" err="1">
                <a:solidFill>
                  <a:srgbClr val="8B8B8B"/>
                </a:solidFill>
                <a:uFill>
                  <a:solidFill>
                    <a:srgbClr val="FFFFFF"/>
                  </a:solidFill>
                </a:uFill>
                <a:latin typeface="Calibri"/>
                <a:ea typeface="DejaVu Sans"/>
              </a:rPr>
              <a:t>B.Tech</a:t>
            </a:r>
            <a:r>
              <a:rPr lang="en-IN" sz="1200" b="0" strike="noStrike" spc="-1" dirty="0">
                <a:solidFill>
                  <a:srgbClr val="8B8B8B"/>
                </a:solidFill>
                <a:uFill>
                  <a:solidFill>
                    <a:srgbClr val="FFFFFF"/>
                  </a:solidFill>
                </a:uFill>
                <a:latin typeface="Calibri"/>
                <a:ea typeface="DejaVu Sans"/>
              </a:rPr>
              <a:t> 2021-25 Phase -1  </a:t>
            </a:r>
            <a:r>
              <a:rPr lang="en-IN" sz="1200" spc="-1" dirty="0">
                <a:solidFill>
                  <a:srgbClr val="8B8B8B"/>
                </a:solidFill>
                <a:uFill>
                  <a:solidFill>
                    <a:srgbClr val="FFFFFF"/>
                  </a:solidFill>
                </a:uFill>
                <a:latin typeface="Calibri"/>
                <a:ea typeface="DejaVu Sans"/>
              </a:rPr>
              <a:t>ESA</a:t>
            </a:r>
            <a:endParaRPr lang="en-IN"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3459821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730D82-B513-B1A1-E10F-E5D7B8141EB0}"/>
              </a:ext>
            </a:extLst>
          </p:cNvPr>
          <p:cNvPicPr>
            <a:picLocks noChangeAspect="1"/>
          </p:cNvPicPr>
          <p:nvPr/>
        </p:nvPicPr>
        <p:blipFill>
          <a:blip r:embed="rId2"/>
          <a:stretch>
            <a:fillRect/>
          </a:stretch>
        </p:blipFill>
        <p:spPr>
          <a:xfrm>
            <a:off x="175599" y="614713"/>
            <a:ext cx="8792802" cy="5982535"/>
          </a:xfrm>
          <a:prstGeom prst="rect">
            <a:avLst/>
          </a:prstGeom>
        </p:spPr>
      </p:pic>
      <p:sp>
        <p:nvSpPr>
          <p:cNvPr id="2" name="TextBox 1">
            <a:extLst>
              <a:ext uri="{FF2B5EF4-FFF2-40B4-BE49-F238E27FC236}">
                <a16:creationId xmlns:a16="http://schemas.microsoft.com/office/drawing/2014/main" id="{B0F4E92D-DAD3-2D3A-6966-A479CACA43EB}"/>
              </a:ext>
            </a:extLst>
          </p:cNvPr>
          <p:cNvSpPr txBox="1"/>
          <p:nvPr/>
        </p:nvSpPr>
        <p:spPr>
          <a:xfrm>
            <a:off x="3333136" y="260752"/>
            <a:ext cx="4847304" cy="369332"/>
          </a:xfrm>
          <a:prstGeom prst="rect">
            <a:avLst/>
          </a:prstGeom>
          <a:noFill/>
        </p:spPr>
        <p:txBody>
          <a:bodyPr wrap="square" rtlCol="0">
            <a:spAutoFit/>
          </a:bodyPr>
          <a:lstStyle/>
          <a:p>
            <a:r>
              <a:rPr lang="en-IN" b="1" dirty="0"/>
              <a:t>Sensor’s Information</a:t>
            </a:r>
          </a:p>
        </p:txBody>
      </p:sp>
    </p:spTree>
    <p:extLst>
      <p:ext uri="{BB962C8B-B14F-4D97-AF65-F5344CB8AC3E}">
        <p14:creationId xmlns:p14="http://schemas.microsoft.com/office/powerpoint/2010/main" val="896459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537449-1E91-AE8F-E93C-0E2A562EE23E}"/>
              </a:ext>
            </a:extLst>
          </p:cNvPr>
          <p:cNvSpPr txBox="1"/>
          <p:nvPr/>
        </p:nvSpPr>
        <p:spPr>
          <a:xfrm>
            <a:off x="98323" y="540774"/>
            <a:ext cx="8888361" cy="6311792"/>
          </a:xfrm>
          <a:prstGeom prst="rect">
            <a:avLst/>
          </a:prstGeom>
          <a:noFill/>
        </p:spPr>
        <p:txBody>
          <a:bodyPr wrap="square">
            <a:spAutoFit/>
          </a:bodyPr>
          <a:lstStyle/>
          <a:p>
            <a:pPr marL="0" marR="0">
              <a:lnSpc>
                <a:spcPct val="107000"/>
              </a:lnSpc>
              <a:spcBef>
                <a:spcPts val="0"/>
              </a:spcBef>
              <a:spcAft>
                <a:spcPts val="800"/>
              </a:spcAft>
            </a:pPr>
            <a:r>
              <a:rPr lang="en-IN" sz="2000" b="1" kern="100" dirty="0" err="1">
                <a:effectLst/>
                <a:latin typeface="Calibri" panose="020F0502020204030204" pitchFamily="34" charset="0"/>
                <a:ea typeface="Calibri" panose="020F0502020204030204" pitchFamily="34" charset="0"/>
                <a:cs typeface="Times New Roman" panose="02020603050405020304" pitchFamily="18" charset="0"/>
              </a:rPr>
              <a:t>Temparature</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 Sensor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The LM35 device is rated to operate over a −55°C to 150°C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kinetic energy results in the movement of the molecules with internal thermal energy. </a:t>
            </a:r>
          </a:p>
          <a:p>
            <a:pPr marL="0" marR="0">
              <a:lnSpc>
                <a:spcPct val="107000"/>
              </a:lnSpc>
              <a:spcBef>
                <a:spcPts val="0"/>
              </a:spcBef>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 affects the concentration of the dissolved gases and the saturation of the water. </a:t>
            </a:r>
          </a:p>
          <a:p>
            <a:pPr marL="0" marR="0">
              <a:lnSpc>
                <a:spcPct val="107000"/>
              </a:lnSpc>
              <a:spcBef>
                <a:spcPts val="0"/>
              </a:spcBef>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O</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xygen amount, rate of photosynthesis by plants inside the water, metabolic rates of aquatic animals are adversely impacted by the increased temperature.</a:t>
            </a:r>
          </a:p>
          <a:p>
            <a:pPr marL="0" marR="0">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Source: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http://ln.run/urPeC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These sensors are accurate integrated circuit temperature sensors whose output voltage is linearly proportional to the temperature of the system. </a:t>
            </a:r>
          </a:p>
          <a:p>
            <a:pPr marL="0" marR="0">
              <a:lnSpc>
                <a:spcPct val="107000"/>
              </a:lnSpc>
              <a:spcBef>
                <a:spcPts val="0"/>
              </a:spcBef>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he sensor is directly calibrated in Celsius the user does not need to manually calculate the result in centigrade scaling. </a:t>
            </a: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sensor is recalibrated as it does not need any external calibration to provide accurate results.</a:t>
            </a:r>
          </a:p>
          <a:p>
            <a:pPr marL="0" marR="0">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Source: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http://www.state.ky.us/nrepc/water/ramp/rmtemp.htm#:~:text=Criteria:%20Water%20quality%20criteria%20for,22.2C%20(72%20F)</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525021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D02F1B-D7B5-4E61-8C70-CD42C6FE7FD2}"/>
              </a:ext>
            </a:extLst>
          </p:cNvPr>
          <p:cNvSpPr txBox="1"/>
          <p:nvPr/>
        </p:nvSpPr>
        <p:spPr>
          <a:xfrm>
            <a:off x="68826" y="882966"/>
            <a:ext cx="9006348" cy="6180218"/>
          </a:xfrm>
          <a:prstGeom prst="rect">
            <a:avLst/>
          </a:prstGeom>
          <a:noFill/>
        </p:spPr>
        <p:txBody>
          <a:bodyPr wrap="square">
            <a:spAutoFit/>
          </a:bodyPr>
          <a:lstStyle/>
          <a:p>
            <a:pPr marL="0" marR="0">
              <a:lnSpc>
                <a:spcPct val="107000"/>
              </a:lnSpc>
              <a:spcBef>
                <a:spcPts val="0"/>
              </a:spcBef>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pH Sensor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A pH sensor helps to measure the acidity or alkalinity of the water with a value between 0-14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pH is a logarithmic scale that measures how acidic or basic a body of water is. </a:t>
            </a: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It's a crucial parameter for assessing water quality because it can affect the chemical and biological processes that occur in water bodies.</a:t>
            </a:r>
          </a:p>
          <a:p>
            <a:pPr marL="0" marR="0">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Source: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https://shorturl.at/uALS3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TDS Sensor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The Gravity Analog TDS Sensor has a TDS measurement range of 0–1000 parts per million (ppm) and an accuracy of ±10% FS at 25°C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Total dissolved solids (TDS) in water can be important for water pollution</a:t>
            </a:r>
          </a:p>
          <a:p>
            <a:pPr marL="0" marR="0">
              <a:lnSpc>
                <a:spcPct val="107000"/>
              </a:lnSpc>
              <a:spcBef>
                <a:spcPts val="0"/>
              </a:spcBef>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B</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ecause high levels can indicate harmful contaminants, like iron, manganese,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sulfate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bromide, and arsenic. TDS can also impact the water's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flavor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odor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overall palatability.</a:t>
            </a:r>
          </a:p>
          <a:p>
            <a:pPr marL="0" marR="0">
              <a:lnSpc>
                <a:spcPct val="107000"/>
              </a:lnSpc>
              <a:spcBef>
                <a:spcPts val="0"/>
              </a:spcBef>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Source: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https://shorturl.at/epsJ0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5949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49345F-FAD1-B4F0-CE5C-BA89364BA44A}"/>
              </a:ext>
            </a:extLst>
          </p:cNvPr>
          <p:cNvSpPr txBox="1"/>
          <p:nvPr/>
        </p:nvSpPr>
        <p:spPr>
          <a:xfrm>
            <a:off x="176980" y="471949"/>
            <a:ext cx="8874423" cy="6376297"/>
          </a:xfrm>
          <a:prstGeom prst="rect">
            <a:avLst/>
          </a:prstGeom>
          <a:noFill/>
        </p:spPr>
        <p:txBody>
          <a:bodyPr wrap="square">
            <a:spAutoFit/>
          </a:bodyPr>
          <a:lstStyle/>
          <a:p>
            <a:pPr marL="0" marR="0">
              <a:lnSpc>
                <a:spcPct val="107000"/>
              </a:lnSpc>
              <a:spcBef>
                <a:spcPts val="0"/>
              </a:spcBef>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Turbidity Sensor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The range of sensing capacity is 5 - 4000 NTU</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Turbidity sensors are used to reduce waste, improve yields,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water quality in a wide range of industries.</a:t>
            </a: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For samples with high amounts of TSS and TDS, the difference in the light intensity from the transmission beam is measured to obtain the turbidity result.</a:t>
            </a: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While light scattering is more suitable for samples with low amounts of TSS and TDS. </a:t>
            </a:r>
          </a:p>
          <a:p>
            <a:pPr marL="0" marR="0">
              <a:lnSpc>
                <a:spcPct val="107000"/>
              </a:lnSpc>
              <a:spcBef>
                <a:spcPts val="0"/>
              </a:spcBef>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urbidity sensors use light to detect a solution’s turbidity level, it is important to reduce the amount of external light when using the sensor.</a:t>
            </a:r>
          </a:p>
          <a:p>
            <a:pPr marL="0" marR="0">
              <a:lnSpc>
                <a:spcPct val="107000"/>
              </a:lnSpc>
              <a:spcBef>
                <a:spcPts val="0"/>
              </a:spcBef>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Source: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https://tinyurl.com/2ya3ryjk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Conductivity Sensor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600" b="1" kern="100" dirty="0">
                <a:solidFill>
                  <a:srgbClr val="0F1111"/>
                </a:solidFill>
                <a:effectLst/>
                <a:highlight>
                  <a:srgbClr val="FFFFFF"/>
                </a:highlight>
                <a:latin typeface="Arial" panose="020B0604020202020204" pitchFamily="34" charset="0"/>
                <a:ea typeface="Calibri" panose="020F0502020204030204" pitchFamily="34" charset="0"/>
                <a:cs typeface="Times New Roman" panose="02020603050405020304" pitchFamily="18" charset="0"/>
              </a:rPr>
              <a:t>Range: 0-9999/9.9 µS (µS/cm)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600" kern="100" dirty="0">
                <a:solidFill>
                  <a:srgbClr val="0F1111"/>
                </a:solidFill>
                <a:effectLst/>
                <a:highlight>
                  <a:srgbClr val="FFFFFF"/>
                </a:highlight>
                <a:latin typeface="Arial" panose="020B0604020202020204" pitchFamily="34" charset="0"/>
                <a:ea typeface="Calibri" panose="020F0502020204030204" pitchFamily="34" charset="0"/>
                <a:cs typeface="Times New Roman" panose="02020603050405020304" pitchFamily="18" charset="0"/>
              </a:rPr>
              <a:t>Sensor link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u="sng" kern="100" dirty="0">
                <a:solidFill>
                  <a:srgbClr val="0563C1"/>
                </a:solidFill>
                <a:effectLst/>
                <a:highlight>
                  <a:srgbClr val="FFFFFF"/>
                </a:highlight>
                <a:latin typeface="Arial" panose="020B0604020202020204" pitchFamily="34" charset="0"/>
                <a:ea typeface="Calibri" panose="020F0502020204030204" pitchFamily="34" charset="0"/>
                <a:cs typeface="Times New Roman" panose="02020603050405020304" pitchFamily="18" charset="0"/>
                <a:hlinkClick r:id="rId3"/>
              </a:rPr>
              <a:t>https://shorturl.at/nsOV1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Water conductivity sensors are used in water-quality applications to measure how well a solution conducts an electrical current. This type of measurement assesses the concentration of ions in the solution. The more ions that are in the solution, the higher the conductivity.</a:t>
            </a:r>
          </a:p>
          <a:p>
            <a:pPr marL="0" marR="0">
              <a:lnSpc>
                <a:spcPct val="107000"/>
              </a:lnSpc>
              <a:spcBef>
                <a:spcPts val="0"/>
              </a:spcBef>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Source: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https://tinyurl.com/3nwepf22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1477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1187624" y="162697"/>
            <a:ext cx="7312680" cy="61973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0" u="sng" strike="noStrike" spc="-1" dirty="0">
                <a:solidFill>
                  <a:srgbClr val="000000"/>
                </a:solidFill>
                <a:uFill>
                  <a:solidFill>
                    <a:srgbClr val="FFFFFF"/>
                  </a:solidFill>
                </a:uFill>
                <a:latin typeface="Calibri"/>
                <a:ea typeface="DejaVu Sans"/>
              </a:rPr>
              <a:t>Methodology</a:t>
            </a:r>
            <a:endParaRPr lang="en-IN" sz="3600" b="0" strike="noStrike" spc="-1" dirty="0">
              <a:solidFill>
                <a:srgbClr val="000000"/>
              </a:solidFill>
              <a:uFill>
                <a:solidFill>
                  <a:srgbClr val="FFFFFF"/>
                </a:solidFill>
              </a:uFill>
              <a:latin typeface="Arial"/>
            </a:endParaRPr>
          </a:p>
        </p:txBody>
      </p:sp>
      <p:sp>
        <p:nvSpPr>
          <p:cNvPr id="133" name="CustomShape 2"/>
          <p:cNvSpPr/>
          <p:nvPr/>
        </p:nvSpPr>
        <p:spPr>
          <a:xfrm>
            <a:off x="457200" y="1600200"/>
            <a:ext cx="8227080" cy="45234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35" name="CustomShape 3"/>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3865899-8807-4A89-B54A-C64606CA6EF1}" type="slidenum">
              <a:rPr lang="en-IN" sz="1200" b="0" strike="noStrike" spc="-1">
                <a:solidFill>
                  <a:srgbClr val="8B8B8B"/>
                </a:solidFill>
                <a:uFill>
                  <a:solidFill>
                    <a:srgbClr val="FFFFFF"/>
                  </a:solidFill>
                </a:uFill>
                <a:latin typeface="Calibri"/>
                <a:ea typeface="DejaVu Sans"/>
              </a:rPr>
              <a:pPr algn="r">
                <a:lnSpc>
                  <a:spcPct val="100000"/>
                </a:lnSpc>
              </a:pPr>
              <a:t>28</a:t>
            </a:fld>
            <a:endParaRPr lang="en-IN" sz="1800" b="0" strike="noStrike" spc="-1">
              <a:solidFill>
                <a:srgbClr val="000000"/>
              </a:solidFill>
              <a:uFill>
                <a:solidFill>
                  <a:srgbClr val="FFFFFF"/>
                </a:solidFill>
              </a:uFill>
              <a:latin typeface="Arial"/>
            </a:endParaRPr>
          </a:p>
        </p:txBody>
      </p:sp>
      <p:sp>
        <p:nvSpPr>
          <p:cNvPr id="9" name="CustomShape 4"/>
          <p:cNvSpPr/>
          <p:nvPr/>
        </p:nvSpPr>
        <p:spPr>
          <a:xfrm>
            <a:off x="45720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IN" sz="1200" spc="-1" dirty="0">
                <a:solidFill>
                  <a:srgbClr val="8B8B8B"/>
                </a:solidFill>
                <a:uFill>
                  <a:solidFill>
                    <a:srgbClr val="FFFFFF"/>
                  </a:solidFill>
                </a:uFill>
                <a:latin typeface="Calibri"/>
                <a:ea typeface="DejaVu Sans"/>
              </a:rPr>
              <a:t>8</a:t>
            </a:r>
            <a:r>
              <a:rPr lang="en-IN" sz="1200" b="0" strike="noStrike" spc="-1" dirty="0">
                <a:solidFill>
                  <a:srgbClr val="8B8B8B"/>
                </a:solidFill>
                <a:uFill>
                  <a:solidFill>
                    <a:srgbClr val="FFFFFF"/>
                  </a:solidFill>
                </a:uFill>
                <a:latin typeface="Calibri"/>
                <a:ea typeface="DejaVu Sans"/>
              </a:rPr>
              <a:t>/5/24</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10" name="CustomShape 5"/>
          <p:cNvSpPr/>
          <p:nvPr/>
        </p:nvSpPr>
        <p:spPr>
          <a:xfrm>
            <a:off x="2952000" y="6356520"/>
            <a:ext cx="39794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200" b="0" strike="noStrike" spc="-1" dirty="0">
                <a:solidFill>
                  <a:srgbClr val="8B8B8B"/>
                </a:solidFill>
                <a:uFill>
                  <a:solidFill>
                    <a:srgbClr val="FFFFFF"/>
                  </a:solidFill>
                </a:uFill>
                <a:latin typeface="Calibri"/>
                <a:ea typeface="DejaVu Sans"/>
              </a:rPr>
              <a:t>Capstone Project </a:t>
            </a:r>
            <a:r>
              <a:rPr lang="en-IN" sz="1200" b="0" strike="noStrike" spc="-1" dirty="0" err="1">
                <a:solidFill>
                  <a:srgbClr val="8B8B8B"/>
                </a:solidFill>
                <a:uFill>
                  <a:solidFill>
                    <a:srgbClr val="FFFFFF"/>
                  </a:solidFill>
                </a:uFill>
                <a:latin typeface="Calibri"/>
                <a:ea typeface="DejaVu Sans"/>
              </a:rPr>
              <a:t>B.Tech</a:t>
            </a:r>
            <a:r>
              <a:rPr lang="en-IN" sz="1200" b="0" strike="noStrike" spc="-1" dirty="0">
                <a:solidFill>
                  <a:srgbClr val="8B8B8B"/>
                </a:solidFill>
                <a:uFill>
                  <a:solidFill>
                    <a:srgbClr val="FFFFFF"/>
                  </a:solidFill>
                </a:uFill>
                <a:latin typeface="Calibri"/>
                <a:ea typeface="DejaVu Sans"/>
              </a:rPr>
              <a:t> 2021-25 Phase -1  </a:t>
            </a:r>
            <a:r>
              <a:rPr lang="en-IN" sz="1200" spc="-1" dirty="0">
                <a:solidFill>
                  <a:srgbClr val="8B8B8B"/>
                </a:solidFill>
                <a:uFill>
                  <a:solidFill>
                    <a:srgbClr val="FFFFFF"/>
                  </a:solidFill>
                </a:uFill>
                <a:latin typeface="Calibri"/>
                <a:ea typeface="DejaVu Sans"/>
              </a:rPr>
              <a:t>ESA</a:t>
            </a:r>
            <a:endParaRPr lang="en-IN" sz="1800" b="0" strike="noStrike" spc="-1" dirty="0">
              <a:solidFill>
                <a:srgbClr val="000000"/>
              </a:solidFill>
              <a:uFill>
                <a:solidFill>
                  <a:srgbClr val="FFFFFF"/>
                </a:solidFill>
              </a:uFill>
              <a:latin typeface="Arial"/>
            </a:endParaRPr>
          </a:p>
        </p:txBody>
      </p:sp>
      <p:sp>
        <p:nvSpPr>
          <p:cNvPr id="2" name="CustomShape 2">
            <a:extLst>
              <a:ext uri="{FF2B5EF4-FFF2-40B4-BE49-F238E27FC236}">
                <a16:creationId xmlns:a16="http://schemas.microsoft.com/office/drawing/2014/main" id="{40B4AE20-EAAC-E25E-80BD-112B1A70B459}"/>
              </a:ext>
            </a:extLst>
          </p:cNvPr>
          <p:cNvSpPr/>
          <p:nvPr/>
        </p:nvSpPr>
        <p:spPr>
          <a:xfrm>
            <a:off x="611560" y="1168326"/>
            <a:ext cx="8227080" cy="353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2400" b="0" strike="noStrike" spc="-1" dirty="0">
              <a:solidFill>
                <a:srgbClr val="000000"/>
              </a:solidFill>
              <a:uFill>
                <a:solidFill>
                  <a:srgbClr val="FFFFFF"/>
                </a:solidFill>
              </a:uFill>
              <a:latin typeface="Arial"/>
            </a:endParaRPr>
          </a:p>
        </p:txBody>
      </p:sp>
      <p:sp>
        <p:nvSpPr>
          <p:cNvPr id="6" name="Rectangle 5">
            <a:extLst>
              <a:ext uri="{FF2B5EF4-FFF2-40B4-BE49-F238E27FC236}">
                <a16:creationId xmlns:a16="http://schemas.microsoft.com/office/drawing/2014/main" id="{ECA4FFE8-DFAB-F767-805A-DC4ACA3557D8}"/>
              </a:ext>
            </a:extLst>
          </p:cNvPr>
          <p:cNvSpPr/>
          <p:nvPr/>
        </p:nvSpPr>
        <p:spPr>
          <a:xfrm>
            <a:off x="383458" y="1061884"/>
            <a:ext cx="7010400" cy="13765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EB5C565-DA5D-FEFB-6088-A7AED0DA3127}"/>
              </a:ext>
            </a:extLst>
          </p:cNvPr>
          <p:cNvSpPr/>
          <p:nvPr/>
        </p:nvSpPr>
        <p:spPr>
          <a:xfrm>
            <a:off x="457200" y="2758763"/>
            <a:ext cx="2649794" cy="12265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4DC9EB83-4D47-316B-601B-0302BD1B77C3}"/>
              </a:ext>
            </a:extLst>
          </p:cNvPr>
          <p:cNvPicPr>
            <a:picLocks noChangeAspect="1"/>
          </p:cNvPicPr>
          <p:nvPr/>
        </p:nvPicPr>
        <p:blipFill>
          <a:blip r:embed="rId2"/>
          <a:stretch>
            <a:fillRect/>
          </a:stretch>
        </p:blipFill>
        <p:spPr>
          <a:xfrm>
            <a:off x="457200" y="1168326"/>
            <a:ext cx="5439534" cy="1047896"/>
          </a:xfrm>
          <a:prstGeom prst="rect">
            <a:avLst/>
          </a:prstGeom>
        </p:spPr>
      </p:pic>
      <p:pic>
        <p:nvPicPr>
          <p:cNvPr id="8" name="Picture 7">
            <a:extLst>
              <a:ext uri="{FF2B5EF4-FFF2-40B4-BE49-F238E27FC236}">
                <a16:creationId xmlns:a16="http://schemas.microsoft.com/office/drawing/2014/main" id="{28832FB9-AD14-64F6-F654-CB8F0C499885}"/>
              </a:ext>
            </a:extLst>
          </p:cNvPr>
          <p:cNvPicPr>
            <a:picLocks noChangeAspect="1"/>
          </p:cNvPicPr>
          <p:nvPr/>
        </p:nvPicPr>
        <p:blipFill>
          <a:blip r:embed="rId3"/>
          <a:stretch>
            <a:fillRect/>
          </a:stretch>
        </p:blipFill>
        <p:spPr>
          <a:xfrm>
            <a:off x="582063" y="2824296"/>
            <a:ext cx="781159" cy="1095528"/>
          </a:xfrm>
          <a:prstGeom prst="rect">
            <a:avLst/>
          </a:prstGeom>
        </p:spPr>
      </p:pic>
      <p:pic>
        <p:nvPicPr>
          <p:cNvPr id="12" name="Picture 11">
            <a:extLst>
              <a:ext uri="{FF2B5EF4-FFF2-40B4-BE49-F238E27FC236}">
                <a16:creationId xmlns:a16="http://schemas.microsoft.com/office/drawing/2014/main" id="{420689F8-0BD9-E89E-FD90-5755349568AD}"/>
              </a:ext>
            </a:extLst>
          </p:cNvPr>
          <p:cNvPicPr>
            <a:picLocks noChangeAspect="1"/>
          </p:cNvPicPr>
          <p:nvPr/>
        </p:nvPicPr>
        <p:blipFill>
          <a:blip r:embed="rId4"/>
          <a:stretch>
            <a:fillRect/>
          </a:stretch>
        </p:blipFill>
        <p:spPr>
          <a:xfrm>
            <a:off x="1960920" y="2824296"/>
            <a:ext cx="1019317" cy="952633"/>
          </a:xfrm>
          <a:prstGeom prst="rect">
            <a:avLst/>
          </a:prstGeom>
        </p:spPr>
      </p:pic>
      <p:cxnSp>
        <p:nvCxnSpPr>
          <p:cNvPr id="16" name="Straight Arrow Connector 15">
            <a:extLst>
              <a:ext uri="{FF2B5EF4-FFF2-40B4-BE49-F238E27FC236}">
                <a16:creationId xmlns:a16="http://schemas.microsoft.com/office/drawing/2014/main" id="{50F9494E-64A6-3D28-1786-DAA51A11874C}"/>
              </a:ext>
            </a:extLst>
          </p:cNvPr>
          <p:cNvCxnSpPr/>
          <p:nvPr/>
        </p:nvCxnSpPr>
        <p:spPr>
          <a:xfrm>
            <a:off x="1868129" y="2438400"/>
            <a:ext cx="0" cy="320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B6167EC-5A87-E170-CF8C-BEE7DD222BA8}"/>
              </a:ext>
            </a:extLst>
          </p:cNvPr>
          <p:cNvCxnSpPr/>
          <p:nvPr/>
        </p:nvCxnSpPr>
        <p:spPr>
          <a:xfrm>
            <a:off x="3106994" y="3618271"/>
            <a:ext cx="13666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2B7D2F5-0EB0-E426-6151-4ADE6FCCB4D8}"/>
              </a:ext>
            </a:extLst>
          </p:cNvPr>
          <p:cNvSpPr/>
          <p:nvPr/>
        </p:nvSpPr>
        <p:spPr>
          <a:xfrm>
            <a:off x="4572000" y="2684206"/>
            <a:ext cx="2517058" cy="12265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312B6F49-6CDB-B6D5-F777-8BF4620635F6}"/>
              </a:ext>
            </a:extLst>
          </p:cNvPr>
          <p:cNvCxnSpPr>
            <a:cxnSpLocks/>
            <a:stCxn id="19" idx="2"/>
          </p:cNvCxnSpPr>
          <p:nvPr/>
        </p:nvCxnSpPr>
        <p:spPr>
          <a:xfrm>
            <a:off x="5830529" y="3910800"/>
            <a:ext cx="0" cy="790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8F4F89FF-F35E-0644-E4BC-6CEB09D84DF7}"/>
              </a:ext>
            </a:extLst>
          </p:cNvPr>
          <p:cNvSpPr/>
          <p:nvPr/>
        </p:nvSpPr>
        <p:spPr>
          <a:xfrm>
            <a:off x="4570740" y="4788310"/>
            <a:ext cx="2705131" cy="1335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4" name="Picture 23">
            <a:extLst>
              <a:ext uri="{FF2B5EF4-FFF2-40B4-BE49-F238E27FC236}">
                <a16:creationId xmlns:a16="http://schemas.microsoft.com/office/drawing/2014/main" id="{DB49E6EF-F29E-9A8C-F77F-E4FA1A8E1AEC}"/>
              </a:ext>
            </a:extLst>
          </p:cNvPr>
          <p:cNvPicPr>
            <a:picLocks noChangeAspect="1"/>
          </p:cNvPicPr>
          <p:nvPr/>
        </p:nvPicPr>
        <p:blipFill>
          <a:blip r:embed="rId5"/>
          <a:stretch>
            <a:fillRect/>
          </a:stretch>
        </p:blipFill>
        <p:spPr>
          <a:xfrm>
            <a:off x="4838592" y="5030329"/>
            <a:ext cx="2114845" cy="1047896"/>
          </a:xfrm>
          <a:prstGeom prst="rect">
            <a:avLst/>
          </a:prstGeom>
        </p:spPr>
      </p:pic>
      <p:sp>
        <p:nvSpPr>
          <p:cNvPr id="27" name="TextBox 26">
            <a:extLst>
              <a:ext uri="{FF2B5EF4-FFF2-40B4-BE49-F238E27FC236}">
                <a16:creationId xmlns:a16="http://schemas.microsoft.com/office/drawing/2014/main" id="{C0D6E464-FB42-0972-F72B-390F43E6FA82}"/>
              </a:ext>
            </a:extLst>
          </p:cNvPr>
          <p:cNvSpPr txBox="1"/>
          <p:nvPr/>
        </p:nvSpPr>
        <p:spPr>
          <a:xfrm>
            <a:off x="546054" y="605248"/>
            <a:ext cx="2829731" cy="369332"/>
          </a:xfrm>
          <a:prstGeom prst="rect">
            <a:avLst/>
          </a:prstGeom>
          <a:noFill/>
        </p:spPr>
        <p:txBody>
          <a:bodyPr wrap="square" rtlCol="0">
            <a:spAutoFit/>
          </a:bodyPr>
          <a:lstStyle/>
          <a:p>
            <a:r>
              <a:rPr lang="en-US" dirty="0"/>
              <a:t>System Architecture </a:t>
            </a:r>
          </a:p>
        </p:txBody>
      </p:sp>
      <p:pic>
        <p:nvPicPr>
          <p:cNvPr id="29" name="Picture 28">
            <a:extLst>
              <a:ext uri="{FF2B5EF4-FFF2-40B4-BE49-F238E27FC236}">
                <a16:creationId xmlns:a16="http://schemas.microsoft.com/office/drawing/2014/main" id="{DD2859DC-F288-EFD0-6B22-406EFE3C5A52}"/>
              </a:ext>
            </a:extLst>
          </p:cNvPr>
          <p:cNvPicPr>
            <a:picLocks noChangeAspect="1"/>
          </p:cNvPicPr>
          <p:nvPr/>
        </p:nvPicPr>
        <p:blipFill>
          <a:blip r:embed="rId6"/>
          <a:stretch>
            <a:fillRect/>
          </a:stretch>
        </p:blipFill>
        <p:spPr>
          <a:xfrm>
            <a:off x="4912223" y="2784272"/>
            <a:ext cx="1705213" cy="93358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DE92A92-D9CE-EA6A-1C9F-3586EFF44644}"/>
              </a:ext>
            </a:extLst>
          </p:cNvPr>
          <p:cNvSpPr txBox="1"/>
          <p:nvPr/>
        </p:nvSpPr>
        <p:spPr>
          <a:xfrm>
            <a:off x="2163096" y="96765"/>
            <a:ext cx="4572000" cy="646331"/>
          </a:xfrm>
          <a:prstGeom prst="rect">
            <a:avLst/>
          </a:prstGeom>
          <a:noFill/>
        </p:spPr>
        <p:txBody>
          <a:bodyPr wrap="square">
            <a:spAutoFit/>
          </a:bodyPr>
          <a:lstStyle/>
          <a:p>
            <a:pPr algn="ctr">
              <a:lnSpc>
                <a:spcPct val="100000"/>
              </a:lnSpc>
            </a:pPr>
            <a:r>
              <a:rPr lang="en-IN" sz="3600" b="0" u="sng" strike="noStrike" spc="-1" dirty="0">
                <a:solidFill>
                  <a:srgbClr val="000000"/>
                </a:solidFill>
                <a:uFill>
                  <a:solidFill>
                    <a:srgbClr val="FFFFFF"/>
                  </a:solidFill>
                </a:uFill>
                <a:latin typeface="Calibri"/>
                <a:ea typeface="DejaVu Sans"/>
              </a:rPr>
              <a:t>Methodology</a:t>
            </a:r>
            <a:endParaRPr lang="en-IN" sz="3600" b="0" strike="noStrike" spc="-1" dirty="0">
              <a:solidFill>
                <a:srgbClr val="000000"/>
              </a:solidFill>
              <a:uFill>
                <a:solidFill>
                  <a:srgbClr val="FFFFFF"/>
                </a:solidFill>
              </a:uFill>
              <a:latin typeface="Arial"/>
            </a:endParaRPr>
          </a:p>
        </p:txBody>
      </p:sp>
      <p:pic>
        <p:nvPicPr>
          <p:cNvPr id="9" name="Picture 8">
            <a:extLst>
              <a:ext uri="{FF2B5EF4-FFF2-40B4-BE49-F238E27FC236}">
                <a16:creationId xmlns:a16="http://schemas.microsoft.com/office/drawing/2014/main" id="{BF5E5A06-7DDD-889A-5253-1DB66F36AE3D}"/>
              </a:ext>
            </a:extLst>
          </p:cNvPr>
          <p:cNvPicPr>
            <a:picLocks noChangeAspect="1"/>
          </p:cNvPicPr>
          <p:nvPr/>
        </p:nvPicPr>
        <p:blipFill>
          <a:blip r:embed="rId2"/>
          <a:stretch>
            <a:fillRect/>
          </a:stretch>
        </p:blipFill>
        <p:spPr>
          <a:xfrm>
            <a:off x="2989006" y="1797156"/>
            <a:ext cx="3293807" cy="4317748"/>
          </a:xfrm>
          <a:prstGeom prst="rect">
            <a:avLst/>
          </a:prstGeom>
        </p:spPr>
      </p:pic>
      <p:sp>
        <p:nvSpPr>
          <p:cNvPr id="10" name="TextBox 9">
            <a:extLst>
              <a:ext uri="{FF2B5EF4-FFF2-40B4-BE49-F238E27FC236}">
                <a16:creationId xmlns:a16="http://schemas.microsoft.com/office/drawing/2014/main" id="{33020CDD-250F-47E4-1E9B-8CC5232EB50E}"/>
              </a:ext>
            </a:extLst>
          </p:cNvPr>
          <p:cNvSpPr txBox="1"/>
          <p:nvPr/>
        </p:nvSpPr>
        <p:spPr>
          <a:xfrm>
            <a:off x="1307692" y="1039293"/>
            <a:ext cx="7226710" cy="461665"/>
          </a:xfrm>
          <a:prstGeom prst="rect">
            <a:avLst/>
          </a:prstGeom>
          <a:noFill/>
        </p:spPr>
        <p:txBody>
          <a:bodyPr wrap="square" rtlCol="0">
            <a:spAutoFit/>
          </a:bodyPr>
          <a:lstStyle/>
          <a:p>
            <a:r>
              <a:rPr lang="en-US" sz="2400" i="1" dirty="0"/>
              <a:t>Flow Chart of Real time Monitoring Water Pollution</a:t>
            </a:r>
          </a:p>
        </p:txBody>
      </p:sp>
    </p:spTree>
    <p:extLst>
      <p:ext uri="{BB962C8B-B14F-4D97-AF65-F5344CB8AC3E}">
        <p14:creationId xmlns:p14="http://schemas.microsoft.com/office/powerpoint/2010/main" val="3055726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0" u="sng" strike="noStrike" spc="-1" dirty="0">
                <a:solidFill>
                  <a:srgbClr val="000000"/>
                </a:solidFill>
                <a:uFill>
                  <a:solidFill>
                    <a:srgbClr val="FFFFFF"/>
                  </a:solidFill>
                </a:uFill>
                <a:latin typeface="Calibri"/>
              </a:rPr>
              <a:t>Outline of Presentation</a:t>
            </a:r>
            <a:endParaRPr lang="en-IN" sz="1800" b="0" strike="noStrike" spc="-1" dirty="0">
              <a:solidFill>
                <a:srgbClr val="000000"/>
              </a:solidFill>
              <a:uFill>
                <a:solidFill>
                  <a:srgbClr val="FFFFFF"/>
                </a:solidFill>
              </a:uFill>
              <a:latin typeface="Arial"/>
            </a:endParaRPr>
          </a:p>
        </p:txBody>
      </p:sp>
      <p:sp>
        <p:nvSpPr>
          <p:cNvPr id="90"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buClr>
                <a:srgbClr val="000000"/>
              </a:buClr>
              <a:buSzPct val="45000"/>
              <a:buFont typeface="Wingdings" charset="2"/>
              <a:buChar char=""/>
            </a:pPr>
            <a:r>
              <a:rPr lang="en-IN" sz="280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Introduction &amp; Motivation</a:t>
            </a:r>
            <a:endParaRPr lang="en-IN" sz="2800" spc="-1" dirty="0">
              <a:solidFill>
                <a:srgbClr val="000000"/>
              </a:solidFill>
              <a:uFill>
                <a:solidFill>
                  <a:srgbClr val="FFFFFF"/>
                </a:solidFill>
              </a:uFill>
              <a:latin typeface="Calibri" panose="020F0502020204030204" pitchFamily="34" charset="0"/>
              <a:cs typeface="Calibri" panose="020F0502020204030204" pitchFamily="34" charset="0"/>
            </a:endParaRPr>
          </a:p>
          <a:p>
            <a:pPr marL="216000" indent="-215640">
              <a:buClr>
                <a:srgbClr val="000000"/>
              </a:buClr>
              <a:buSzPct val="45000"/>
              <a:buFont typeface="Wingdings" charset="2"/>
              <a:buChar char=""/>
            </a:pPr>
            <a:r>
              <a:rPr lang="en-IN" sz="280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Literature Survey </a:t>
            </a:r>
          </a:p>
          <a:p>
            <a:pPr marL="216000" indent="-215640">
              <a:buClr>
                <a:srgbClr val="000000"/>
              </a:buClr>
              <a:buSzPct val="45000"/>
              <a:buFont typeface="Wingdings" charset="2"/>
              <a:buChar char=""/>
            </a:pPr>
            <a:r>
              <a:rPr lang="en-IN" sz="2800" spc="-1" dirty="0">
                <a:solidFill>
                  <a:srgbClr val="000000"/>
                </a:solidFill>
                <a:uFill>
                  <a:solidFill>
                    <a:srgbClr val="FFFFFF"/>
                  </a:solidFill>
                </a:uFill>
                <a:latin typeface="Calibri" panose="020F0502020204030204" pitchFamily="34" charset="0"/>
                <a:cs typeface="Calibri" panose="020F0502020204030204" pitchFamily="34" charset="0"/>
              </a:rPr>
              <a:t>Broad Objectives</a:t>
            </a:r>
          </a:p>
          <a:p>
            <a:pPr marL="216000" indent="-215640">
              <a:buClr>
                <a:srgbClr val="000000"/>
              </a:buClr>
              <a:buSzPct val="45000"/>
              <a:buFont typeface="Wingdings" charset="2"/>
              <a:buChar char=""/>
            </a:pPr>
            <a:r>
              <a:rPr lang="en-IN" sz="2800" spc="-1" dirty="0">
                <a:solidFill>
                  <a:srgbClr val="000000"/>
                </a:solidFill>
                <a:uFill>
                  <a:solidFill>
                    <a:srgbClr val="FFFFFF"/>
                  </a:solidFill>
                </a:uFill>
                <a:latin typeface="Calibri" panose="020F0502020204030204" pitchFamily="34" charset="0"/>
                <a:cs typeface="Calibri" panose="020F0502020204030204" pitchFamily="34" charset="0"/>
              </a:rPr>
              <a:t>Problem Statement </a:t>
            </a:r>
          </a:p>
          <a:p>
            <a:pPr marL="216000" indent="-215640">
              <a:buClr>
                <a:srgbClr val="000000"/>
              </a:buClr>
              <a:buSzPct val="45000"/>
              <a:buFont typeface="Wingdings" charset="2"/>
              <a:buChar char=""/>
            </a:pPr>
            <a:r>
              <a:rPr lang="en-IN" sz="280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Methodology</a:t>
            </a:r>
            <a:endParaRPr lang="en-IN" sz="280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marL="216000" indent="-215640">
              <a:buClr>
                <a:srgbClr val="000000"/>
              </a:buClr>
              <a:buSzPct val="45000"/>
              <a:buFont typeface="Wingdings" charset="2"/>
              <a:buChar char=""/>
            </a:pPr>
            <a:r>
              <a:rPr lang="en-IN" sz="2800" strike="noStrike" spc="-1" dirty="0">
                <a:uFill>
                  <a:solidFill>
                    <a:srgbClr val="FFFFFF"/>
                  </a:solidFill>
                </a:uFill>
                <a:latin typeface="Calibri" panose="020F0502020204030204" pitchFamily="34" charset="0"/>
                <a:ea typeface="DejaVu Sans"/>
                <a:cs typeface="Calibri" panose="020F0502020204030204" pitchFamily="34" charset="0"/>
              </a:rPr>
              <a:t>Required Hardware / Software</a:t>
            </a:r>
            <a:r>
              <a:rPr lang="en-IN" sz="280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 details</a:t>
            </a:r>
            <a:endParaRPr lang="en-IN" sz="280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marL="216000" indent="-215640">
              <a:buClr>
                <a:srgbClr val="000000"/>
              </a:buClr>
              <a:buSzPct val="45000"/>
              <a:buFont typeface="Wingdings" charset="2"/>
              <a:buChar char=""/>
            </a:pPr>
            <a:r>
              <a:rPr lang="en-IN" sz="280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Project Deliverables  </a:t>
            </a:r>
            <a:endParaRPr lang="en-IN" sz="280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marL="216000" indent="-215640">
              <a:buClr>
                <a:srgbClr val="000000"/>
              </a:buClr>
              <a:buSzPct val="45000"/>
              <a:buFont typeface="Wingdings" charset="2"/>
              <a:buChar char=""/>
            </a:pPr>
            <a:r>
              <a:rPr lang="en-IN" sz="280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References</a:t>
            </a:r>
            <a:endParaRPr lang="en-IN" sz="280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marL="216000" indent="-215640">
              <a:buClr>
                <a:srgbClr val="000000"/>
              </a:buClr>
              <a:buSzPct val="45000"/>
              <a:buFont typeface="Wingdings" charset="2"/>
              <a:buChar char=""/>
            </a:pPr>
            <a:r>
              <a:rPr lang="en-IN" sz="280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Project timeline Gantt Chart</a:t>
            </a:r>
          </a:p>
          <a:p>
            <a:pPr marL="343080" indent="-342360">
              <a:lnSpc>
                <a:spcPct val="100000"/>
              </a:lnSpc>
              <a:buClr>
                <a:srgbClr val="000000"/>
              </a:buClr>
              <a:buFont typeface="Arial"/>
              <a:buChar char="•"/>
            </a:pPr>
            <a:endParaRPr lang="en-IN" sz="2800" b="0" strike="noStrike" spc="-1" dirty="0">
              <a:solidFill>
                <a:srgbClr val="000000"/>
              </a:solidFill>
              <a:uFill>
                <a:solidFill>
                  <a:srgbClr val="FFFFFF"/>
                </a:solidFill>
              </a:uFill>
              <a:latin typeface="Arial"/>
            </a:endParaRPr>
          </a:p>
        </p:txBody>
      </p:sp>
      <p:sp>
        <p:nvSpPr>
          <p:cNvPr id="95" name="CustomShape 5"/>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61400F28-9410-411C-B798-0E862B7D320A}" type="slidenum">
              <a:rPr lang="en-IN" sz="1200" b="0" strike="noStrike" spc="-1">
                <a:solidFill>
                  <a:srgbClr val="8B8B8B"/>
                </a:solidFill>
                <a:uFill>
                  <a:solidFill>
                    <a:srgbClr val="FFFFFF"/>
                  </a:solidFill>
                </a:uFill>
                <a:latin typeface="Calibri"/>
              </a:rPr>
              <a:t>3</a:t>
            </a:fld>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422589-A1E1-5268-E115-2591970AEC6A}"/>
              </a:ext>
            </a:extLst>
          </p:cNvPr>
          <p:cNvSpPr txBox="1"/>
          <p:nvPr/>
        </p:nvSpPr>
        <p:spPr>
          <a:xfrm>
            <a:off x="2099187" y="70972"/>
            <a:ext cx="4572000" cy="646331"/>
          </a:xfrm>
          <a:prstGeom prst="rect">
            <a:avLst/>
          </a:prstGeom>
          <a:noFill/>
        </p:spPr>
        <p:txBody>
          <a:bodyPr wrap="square">
            <a:spAutoFit/>
          </a:bodyPr>
          <a:lstStyle/>
          <a:p>
            <a:pPr algn="ctr">
              <a:lnSpc>
                <a:spcPct val="100000"/>
              </a:lnSpc>
            </a:pPr>
            <a:r>
              <a:rPr lang="en-IN" sz="3600" b="0" u="sng" strike="noStrike" spc="-1" dirty="0">
                <a:solidFill>
                  <a:srgbClr val="000000"/>
                </a:solidFill>
                <a:uFill>
                  <a:solidFill>
                    <a:srgbClr val="FFFFFF"/>
                  </a:solidFill>
                </a:uFill>
                <a:latin typeface="Calibri"/>
                <a:ea typeface="DejaVu Sans"/>
              </a:rPr>
              <a:t>Methodology</a:t>
            </a:r>
            <a:endParaRPr lang="en-IN" sz="3600" b="0" strike="noStrike" spc="-1" dirty="0">
              <a:solidFill>
                <a:srgbClr val="000000"/>
              </a:solidFill>
              <a:uFill>
                <a:solidFill>
                  <a:srgbClr val="FFFFFF"/>
                </a:solidFill>
              </a:uFill>
              <a:latin typeface="Arial"/>
            </a:endParaRPr>
          </a:p>
        </p:txBody>
      </p:sp>
      <p:sp>
        <p:nvSpPr>
          <p:cNvPr id="6" name="TextBox 5">
            <a:extLst>
              <a:ext uri="{FF2B5EF4-FFF2-40B4-BE49-F238E27FC236}">
                <a16:creationId xmlns:a16="http://schemas.microsoft.com/office/drawing/2014/main" id="{76AD957E-A47B-39B5-6CD1-93FE7AD5A26E}"/>
              </a:ext>
            </a:extLst>
          </p:cNvPr>
          <p:cNvSpPr txBox="1"/>
          <p:nvPr/>
        </p:nvSpPr>
        <p:spPr>
          <a:xfrm>
            <a:off x="422787" y="1022555"/>
            <a:ext cx="5230761" cy="369332"/>
          </a:xfrm>
          <a:prstGeom prst="rect">
            <a:avLst/>
          </a:prstGeom>
          <a:noFill/>
        </p:spPr>
        <p:txBody>
          <a:bodyPr wrap="square" rtlCol="0">
            <a:spAutoFit/>
          </a:bodyPr>
          <a:lstStyle/>
          <a:p>
            <a:r>
              <a:rPr lang="en-US" dirty="0"/>
              <a:t>Analysis of Ground Water Level</a:t>
            </a:r>
          </a:p>
        </p:txBody>
      </p:sp>
      <p:pic>
        <p:nvPicPr>
          <p:cNvPr id="3" name="Picture 2">
            <a:extLst>
              <a:ext uri="{FF2B5EF4-FFF2-40B4-BE49-F238E27FC236}">
                <a16:creationId xmlns:a16="http://schemas.microsoft.com/office/drawing/2014/main" id="{D725C452-BA5F-DBD2-A904-67A7DA4E89B7}"/>
              </a:ext>
            </a:extLst>
          </p:cNvPr>
          <p:cNvPicPr>
            <a:picLocks noChangeAspect="1"/>
          </p:cNvPicPr>
          <p:nvPr/>
        </p:nvPicPr>
        <p:blipFill>
          <a:blip r:embed="rId2"/>
          <a:stretch>
            <a:fillRect/>
          </a:stretch>
        </p:blipFill>
        <p:spPr>
          <a:xfrm>
            <a:off x="1952625" y="1391887"/>
            <a:ext cx="5238750" cy="5191125"/>
          </a:xfrm>
          <a:prstGeom prst="rect">
            <a:avLst/>
          </a:prstGeom>
        </p:spPr>
      </p:pic>
    </p:spTree>
    <p:extLst>
      <p:ext uri="{BB962C8B-B14F-4D97-AF65-F5344CB8AC3E}">
        <p14:creationId xmlns:p14="http://schemas.microsoft.com/office/powerpoint/2010/main" val="2169089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1334340" y="257278"/>
            <a:ext cx="7214760" cy="6050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0" strike="noStrike" spc="-1" dirty="0">
                <a:solidFill>
                  <a:srgbClr val="000000"/>
                </a:solidFill>
                <a:uFill>
                  <a:solidFill>
                    <a:srgbClr val="FFFFFF"/>
                  </a:solidFill>
                </a:uFill>
                <a:latin typeface="Calibri"/>
                <a:ea typeface="DejaVu Sans"/>
              </a:rPr>
              <a:t>Hardware / Software  Requirement</a:t>
            </a:r>
            <a:endParaRPr lang="en-IN" sz="3200" b="0" strike="noStrike" spc="-1" dirty="0">
              <a:solidFill>
                <a:srgbClr val="000000"/>
              </a:solidFill>
              <a:uFill>
                <a:solidFill>
                  <a:srgbClr val="FFFFFF"/>
                </a:solidFill>
              </a:uFill>
              <a:latin typeface="Arial"/>
            </a:endParaRPr>
          </a:p>
        </p:txBody>
      </p:sp>
      <p:sp>
        <p:nvSpPr>
          <p:cNvPr id="154" name="CustomShape 2"/>
          <p:cNvSpPr/>
          <p:nvPr/>
        </p:nvSpPr>
        <p:spPr>
          <a:xfrm>
            <a:off x="457200" y="1600200"/>
            <a:ext cx="8227080" cy="45234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56" name="CustomShape 3"/>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E2420CE4-3BD4-4E69-857D-7D743556CCC0}" type="slidenum">
              <a:rPr lang="en-IN" sz="1200" b="0" strike="noStrike" spc="-1">
                <a:solidFill>
                  <a:srgbClr val="8B8B8B"/>
                </a:solidFill>
                <a:uFill>
                  <a:solidFill>
                    <a:srgbClr val="FFFFFF"/>
                  </a:solidFill>
                </a:uFill>
                <a:latin typeface="Calibri"/>
                <a:ea typeface="DejaVu Sans"/>
              </a:rPr>
              <a:pPr algn="r">
                <a:lnSpc>
                  <a:spcPct val="100000"/>
                </a:lnSpc>
              </a:pPr>
              <a:t>31</a:t>
            </a:fld>
            <a:endParaRPr lang="en-IN" sz="1800" b="0" strike="noStrike" spc="-1">
              <a:solidFill>
                <a:srgbClr val="000000"/>
              </a:solidFill>
              <a:uFill>
                <a:solidFill>
                  <a:srgbClr val="FFFFFF"/>
                </a:solidFill>
              </a:uFill>
              <a:latin typeface="Arial"/>
            </a:endParaRPr>
          </a:p>
        </p:txBody>
      </p:sp>
      <p:sp>
        <p:nvSpPr>
          <p:cNvPr id="9" name="CustomShape 4"/>
          <p:cNvSpPr/>
          <p:nvPr/>
        </p:nvSpPr>
        <p:spPr>
          <a:xfrm>
            <a:off x="45720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IN" sz="1200" spc="-1" dirty="0">
                <a:solidFill>
                  <a:srgbClr val="8B8B8B"/>
                </a:solidFill>
                <a:uFill>
                  <a:solidFill>
                    <a:srgbClr val="FFFFFF"/>
                  </a:solidFill>
                </a:uFill>
                <a:latin typeface="Calibri"/>
                <a:ea typeface="DejaVu Sans"/>
              </a:rPr>
              <a:t>8</a:t>
            </a:r>
            <a:r>
              <a:rPr lang="en-IN" sz="1200" b="0" strike="noStrike" spc="-1" dirty="0">
                <a:solidFill>
                  <a:srgbClr val="8B8B8B"/>
                </a:solidFill>
                <a:uFill>
                  <a:solidFill>
                    <a:srgbClr val="FFFFFF"/>
                  </a:solidFill>
                </a:uFill>
                <a:latin typeface="Calibri"/>
                <a:ea typeface="DejaVu Sans"/>
              </a:rPr>
              <a:t>/5/24</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10" name="CustomShape 5"/>
          <p:cNvSpPr/>
          <p:nvPr/>
        </p:nvSpPr>
        <p:spPr>
          <a:xfrm>
            <a:off x="2952000" y="6356520"/>
            <a:ext cx="39794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200" b="0" strike="noStrike" spc="-1" dirty="0">
                <a:solidFill>
                  <a:srgbClr val="8B8B8B"/>
                </a:solidFill>
                <a:uFill>
                  <a:solidFill>
                    <a:srgbClr val="FFFFFF"/>
                  </a:solidFill>
                </a:uFill>
                <a:latin typeface="Calibri"/>
                <a:ea typeface="DejaVu Sans"/>
              </a:rPr>
              <a:t>Capstone Project </a:t>
            </a:r>
            <a:r>
              <a:rPr lang="en-IN" sz="1200" b="0" strike="noStrike" spc="-1" dirty="0" err="1">
                <a:solidFill>
                  <a:srgbClr val="8B8B8B"/>
                </a:solidFill>
                <a:uFill>
                  <a:solidFill>
                    <a:srgbClr val="FFFFFF"/>
                  </a:solidFill>
                </a:uFill>
                <a:latin typeface="Calibri"/>
                <a:ea typeface="DejaVu Sans"/>
              </a:rPr>
              <a:t>B.Tech</a:t>
            </a:r>
            <a:r>
              <a:rPr lang="en-IN" sz="1200" b="0" strike="noStrike" spc="-1" dirty="0">
                <a:solidFill>
                  <a:srgbClr val="8B8B8B"/>
                </a:solidFill>
                <a:uFill>
                  <a:solidFill>
                    <a:srgbClr val="FFFFFF"/>
                  </a:solidFill>
                </a:uFill>
                <a:latin typeface="Calibri"/>
                <a:ea typeface="DejaVu Sans"/>
              </a:rPr>
              <a:t> 2020-24 Phase -</a:t>
            </a:r>
            <a:r>
              <a:rPr lang="en-IN" sz="1200" spc="-1" dirty="0">
                <a:solidFill>
                  <a:srgbClr val="8B8B8B"/>
                </a:solidFill>
                <a:uFill>
                  <a:solidFill>
                    <a:srgbClr val="FFFFFF"/>
                  </a:solidFill>
                </a:uFill>
                <a:latin typeface="Calibri"/>
                <a:ea typeface="DejaVu Sans"/>
              </a:rPr>
              <a:t>1 </a:t>
            </a:r>
            <a:r>
              <a:rPr lang="en-IN" sz="1200" b="0" strike="noStrike" spc="-1" dirty="0">
                <a:solidFill>
                  <a:srgbClr val="8B8B8B"/>
                </a:solidFill>
                <a:uFill>
                  <a:solidFill>
                    <a:srgbClr val="FFFFFF"/>
                  </a:solidFill>
                </a:uFill>
                <a:latin typeface="Calibri"/>
                <a:ea typeface="DejaVu Sans"/>
              </a:rPr>
              <a:t> </a:t>
            </a:r>
            <a:r>
              <a:rPr lang="en-IN" sz="1200" spc="-1" dirty="0">
                <a:solidFill>
                  <a:srgbClr val="8B8B8B"/>
                </a:solidFill>
                <a:uFill>
                  <a:solidFill>
                    <a:srgbClr val="FFFFFF"/>
                  </a:solidFill>
                </a:uFill>
                <a:latin typeface="Calibri"/>
                <a:ea typeface="DejaVu Sans"/>
              </a:rPr>
              <a:t>E</a:t>
            </a:r>
            <a:r>
              <a:rPr lang="en-IN" sz="1200" b="0" strike="noStrike" spc="-1" dirty="0">
                <a:solidFill>
                  <a:srgbClr val="8B8B8B"/>
                </a:solidFill>
                <a:uFill>
                  <a:solidFill>
                    <a:srgbClr val="FFFFFF"/>
                  </a:solidFill>
                </a:uFill>
                <a:latin typeface="Calibri"/>
                <a:ea typeface="DejaVu Sans"/>
              </a:rPr>
              <a:t>SA</a:t>
            </a:r>
            <a:endParaRPr lang="en-IN" sz="1800" b="0" strike="noStrike" spc="-1" dirty="0">
              <a:solidFill>
                <a:srgbClr val="000000"/>
              </a:solidFill>
              <a:uFill>
                <a:solidFill>
                  <a:srgbClr val="FFFFFF"/>
                </a:solidFill>
              </a:uFill>
              <a:latin typeface="Arial"/>
            </a:endParaRPr>
          </a:p>
        </p:txBody>
      </p:sp>
      <p:sp>
        <p:nvSpPr>
          <p:cNvPr id="2" name="CustomShape 2">
            <a:extLst>
              <a:ext uri="{FF2B5EF4-FFF2-40B4-BE49-F238E27FC236}">
                <a16:creationId xmlns:a16="http://schemas.microsoft.com/office/drawing/2014/main" id="{358BF868-B862-4D7F-6F72-616D126355EA}"/>
              </a:ext>
            </a:extLst>
          </p:cNvPr>
          <p:cNvSpPr/>
          <p:nvPr/>
        </p:nvSpPr>
        <p:spPr>
          <a:xfrm>
            <a:off x="539552" y="978822"/>
            <a:ext cx="8227080" cy="475443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strike="noStrike" spc="-1" dirty="0">
                <a:solidFill>
                  <a:srgbClr val="000000"/>
                </a:solidFill>
                <a:uFill>
                  <a:solidFill>
                    <a:srgbClr val="FFFFFF"/>
                  </a:solidFill>
                </a:uFill>
                <a:latin typeface="Arial"/>
              </a:rPr>
              <a:t>Hardware Components- </a:t>
            </a:r>
            <a:r>
              <a:rPr lang="en-US" sz="2000" b="1" spc="-1" dirty="0">
                <a:solidFill>
                  <a:srgbClr val="000000"/>
                </a:solidFill>
                <a:uFill>
                  <a:solidFill>
                    <a:srgbClr val="FFFFFF"/>
                  </a:solidFill>
                </a:uFill>
                <a:latin typeface="Arial"/>
              </a:rPr>
              <a:t> </a:t>
            </a:r>
            <a:r>
              <a:rPr lang="en-US" sz="2000" spc="-1" dirty="0">
                <a:solidFill>
                  <a:srgbClr val="000000"/>
                </a:solidFill>
                <a:uFill>
                  <a:solidFill>
                    <a:srgbClr val="FFFFFF"/>
                  </a:solidFill>
                </a:uFill>
                <a:latin typeface="Arial"/>
              </a:rPr>
              <a:t>T</a:t>
            </a:r>
            <a:r>
              <a:rPr lang="en-US" dirty="0"/>
              <a:t>urbidity sensor, Arduino Uno, ESP 8266, Temperature sensor, pH sensor, Conductivity sensor , TDS sensor .</a:t>
            </a:r>
            <a:endParaRPr lang="en-IN" spc="-1" dirty="0">
              <a:solidFill>
                <a:srgbClr val="000000"/>
              </a:solidFill>
              <a:uFill>
                <a:solidFill>
                  <a:srgbClr val="FFFFFF"/>
                </a:solidFill>
              </a:uFill>
              <a:latin typeface="Arial"/>
            </a:endParaRPr>
          </a:p>
          <a:p>
            <a:pPr>
              <a:lnSpc>
                <a:spcPct val="100000"/>
              </a:lnSpc>
            </a:pPr>
            <a:endParaRPr lang="en-IN" sz="2000" spc="-1" dirty="0">
              <a:solidFill>
                <a:srgbClr val="000000"/>
              </a:solidFill>
              <a:uFill>
                <a:solidFill>
                  <a:srgbClr val="FFFFFF"/>
                </a:solidFill>
              </a:uFill>
              <a:latin typeface="Arial"/>
            </a:endParaRPr>
          </a:p>
          <a:p>
            <a:pPr>
              <a:lnSpc>
                <a:spcPct val="100000"/>
              </a:lnSpc>
            </a:pPr>
            <a:r>
              <a:rPr lang="en-US" sz="2000" b="1" strike="noStrike" spc="-1" dirty="0">
                <a:solidFill>
                  <a:srgbClr val="000000"/>
                </a:solidFill>
                <a:uFill>
                  <a:solidFill>
                    <a:srgbClr val="FFFFFF"/>
                  </a:solidFill>
                </a:uFill>
                <a:latin typeface="Arial"/>
              </a:rPr>
              <a:t>Software Components- </a:t>
            </a:r>
            <a:r>
              <a:rPr lang="en-US" b="0" strike="noStrike" spc="-1" dirty="0" err="1">
                <a:solidFill>
                  <a:srgbClr val="000000"/>
                </a:solidFill>
                <a:uFill>
                  <a:solidFill>
                    <a:srgbClr val="FFFFFF"/>
                  </a:solidFill>
                </a:uFill>
                <a:latin typeface="Arial"/>
              </a:rPr>
              <a:t>ThingSpeak</a:t>
            </a:r>
            <a:r>
              <a:rPr lang="en-US" b="0" strike="noStrike" spc="-1" dirty="0">
                <a:solidFill>
                  <a:srgbClr val="000000"/>
                </a:solidFill>
                <a:uFill>
                  <a:solidFill>
                    <a:srgbClr val="FFFFFF"/>
                  </a:solidFill>
                </a:uFill>
                <a:latin typeface="Arial"/>
              </a:rPr>
              <a:t> , </a:t>
            </a:r>
            <a:r>
              <a:rPr lang="en-US" spc="-1" dirty="0">
                <a:solidFill>
                  <a:srgbClr val="000000"/>
                </a:solidFill>
                <a:uFill>
                  <a:solidFill>
                    <a:srgbClr val="FFFFFF"/>
                  </a:solidFill>
                </a:uFill>
                <a:latin typeface="Arial"/>
              </a:rPr>
              <a:t>G</a:t>
            </a:r>
            <a:r>
              <a:rPr lang="en-US" b="0" strike="noStrike" spc="-1" dirty="0">
                <a:solidFill>
                  <a:srgbClr val="000000"/>
                </a:solidFill>
                <a:uFill>
                  <a:solidFill>
                    <a:srgbClr val="FFFFFF"/>
                  </a:solidFill>
                </a:uFill>
                <a:latin typeface="Arial"/>
              </a:rPr>
              <a:t>roundwater level dataset , Python.</a:t>
            </a:r>
          </a:p>
          <a:p>
            <a:pPr>
              <a:lnSpc>
                <a:spcPct val="100000"/>
              </a:lnSpc>
            </a:pPr>
            <a:endParaRPr lang="en-US" sz="2000" spc="-1" dirty="0">
              <a:solidFill>
                <a:srgbClr val="000000"/>
              </a:solidFill>
              <a:uFill>
                <a:solidFill>
                  <a:srgbClr val="FFFFFF"/>
                </a:solidFill>
              </a:uFill>
              <a:latin typeface="Arial"/>
            </a:endParaRPr>
          </a:p>
          <a:p>
            <a:pPr>
              <a:lnSpc>
                <a:spcPct val="100000"/>
              </a:lnSpc>
            </a:pPr>
            <a:r>
              <a:rPr lang="en-US" sz="2000" b="1" strike="noStrike" spc="-1" dirty="0">
                <a:solidFill>
                  <a:srgbClr val="000000"/>
                </a:solidFill>
                <a:uFill>
                  <a:solidFill>
                    <a:srgbClr val="FFFFFF"/>
                  </a:solidFill>
                </a:uFill>
                <a:latin typeface="Arial"/>
              </a:rPr>
              <a:t>Dataset:  </a:t>
            </a:r>
            <a:r>
              <a:rPr lang="en-US" sz="2000" b="0" strike="noStrike" spc="-1" dirty="0">
                <a:solidFill>
                  <a:srgbClr val="000000"/>
                </a:solidFill>
                <a:uFill>
                  <a:solidFill>
                    <a:srgbClr val="FFFFFF"/>
                  </a:solidFill>
                </a:uFill>
                <a:latin typeface="Arial"/>
                <a:hlinkClick r:id="rId2"/>
              </a:rPr>
              <a:t>https://data.opencity.in/dataset/dynamic-ground-water-resources-of-karnataka-2020</a:t>
            </a:r>
            <a:endParaRPr lang="en-US" sz="2000" b="0" strike="noStrike" spc="-1" dirty="0">
              <a:solidFill>
                <a:srgbClr val="000000"/>
              </a:solidFill>
              <a:uFill>
                <a:solidFill>
                  <a:srgbClr val="FFFFFF"/>
                </a:solidFill>
              </a:uFill>
              <a:latin typeface="Arial"/>
            </a:endParaRPr>
          </a:p>
          <a:p>
            <a:pPr>
              <a:lnSpc>
                <a:spcPct val="100000"/>
              </a:lnSpc>
            </a:pPr>
            <a:endParaRPr lang="en-US" sz="2000" spc="-1" dirty="0">
              <a:solidFill>
                <a:srgbClr val="000000"/>
              </a:solidFill>
              <a:uFill>
                <a:solidFill>
                  <a:srgbClr val="FFFFFF"/>
                </a:solidFill>
              </a:uFill>
              <a:latin typeface="Arial"/>
            </a:endParaRPr>
          </a:p>
          <a:p>
            <a:pPr>
              <a:lnSpc>
                <a:spcPct val="100000"/>
              </a:lnSpc>
            </a:pPr>
            <a:r>
              <a:rPr lang="en-IN" sz="2000" dirty="0" err="1">
                <a:hlinkClick r:id="rId3"/>
              </a:rPr>
              <a:t>OpenCity</a:t>
            </a:r>
            <a:r>
              <a:rPr lang="en-IN" sz="2000" dirty="0">
                <a:hlinkClick r:id="rId3"/>
              </a:rPr>
              <a:t> - Urban Data Portal</a:t>
            </a:r>
            <a:endParaRPr lang="en-US" sz="2000" b="0" strike="noStrike" spc="-1" dirty="0">
              <a:solidFill>
                <a:srgbClr val="000000"/>
              </a:solidFill>
              <a:uFill>
                <a:solidFill>
                  <a:srgbClr val="FFFFFF"/>
                </a:solidFill>
              </a:uFill>
              <a:latin typeface="Arial"/>
            </a:endParaRPr>
          </a:p>
          <a:p>
            <a:pPr>
              <a:lnSpc>
                <a:spcPct val="100000"/>
              </a:lnSpc>
            </a:pPr>
            <a:endParaRPr lang="en-IN" sz="20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259632" y="152473"/>
            <a:ext cx="7424648" cy="5620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0" u="sng" strike="noStrike" spc="-1" dirty="0">
                <a:solidFill>
                  <a:srgbClr val="000000"/>
                </a:solidFill>
                <a:uFill>
                  <a:solidFill>
                    <a:srgbClr val="FFFFFF"/>
                  </a:solidFill>
                </a:uFill>
                <a:latin typeface="Calibri"/>
                <a:ea typeface="DejaVu Sans"/>
              </a:rPr>
              <a:t>Deliverables</a:t>
            </a:r>
            <a:endParaRPr lang="en-IN" sz="3600" b="0" strike="noStrike" spc="-1" dirty="0">
              <a:solidFill>
                <a:srgbClr val="000000"/>
              </a:solidFill>
              <a:uFill>
                <a:solidFill>
                  <a:srgbClr val="FFFFFF"/>
                </a:solidFill>
              </a:uFill>
              <a:latin typeface="Arial"/>
            </a:endParaRPr>
          </a:p>
        </p:txBody>
      </p:sp>
      <p:sp>
        <p:nvSpPr>
          <p:cNvPr id="168" name="CustomShape 2"/>
          <p:cNvSpPr/>
          <p:nvPr/>
        </p:nvSpPr>
        <p:spPr>
          <a:xfrm>
            <a:off x="470872" y="980728"/>
            <a:ext cx="8227080" cy="48965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560">
              <a:lnSpc>
                <a:spcPct val="100000"/>
              </a:lnSpc>
              <a:buClr>
                <a:srgbClr val="000000"/>
              </a:buClr>
              <a:buFont typeface="Arial"/>
              <a:buChar char="•"/>
            </a:pPr>
            <a:r>
              <a:rPr lang="en-IN" sz="2400" spc="-1" dirty="0">
                <a:solidFill>
                  <a:srgbClr val="000000"/>
                </a:solidFill>
                <a:uFill>
                  <a:solidFill>
                    <a:srgbClr val="FFFFFF"/>
                  </a:solidFill>
                </a:uFill>
                <a:latin typeface="Arial"/>
              </a:rPr>
              <a:t>Water Contamination detection using sensors.</a:t>
            </a:r>
          </a:p>
          <a:p>
            <a:pPr marL="343080" indent="-340560">
              <a:lnSpc>
                <a:spcPct val="100000"/>
              </a:lnSpc>
              <a:buClr>
                <a:srgbClr val="000000"/>
              </a:buClr>
              <a:buFont typeface="Arial"/>
              <a:buChar char="•"/>
            </a:pPr>
            <a:endParaRPr lang="en-IN" sz="2400" spc="-1" dirty="0">
              <a:solidFill>
                <a:srgbClr val="000000"/>
              </a:solidFill>
              <a:uFill>
                <a:solidFill>
                  <a:srgbClr val="FFFFFF"/>
                </a:solidFill>
              </a:uFill>
              <a:latin typeface="Arial"/>
            </a:endParaRPr>
          </a:p>
          <a:p>
            <a:pPr marL="343080" indent="-340560">
              <a:lnSpc>
                <a:spcPct val="100000"/>
              </a:lnSpc>
              <a:buClr>
                <a:srgbClr val="000000"/>
              </a:buClr>
              <a:buFont typeface="Arial"/>
              <a:buChar char="•"/>
            </a:pPr>
            <a:r>
              <a:rPr lang="en-IN" sz="2400" b="0" strike="noStrike" spc="-1" dirty="0">
                <a:solidFill>
                  <a:srgbClr val="000000"/>
                </a:solidFill>
                <a:uFill>
                  <a:solidFill>
                    <a:srgbClr val="FFFFFF"/>
                  </a:solidFill>
                </a:uFill>
                <a:latin typeface="Arial"/>
              </a:rPr>
              <a:t>Provide real time Water pollution data for user.</a:t>
            </a:r>
          </a:p>
          <a:p>
            <a:pPr marL="343080" indent="-340560">
              <a:lnSpc>
                <a:spcPct val="100000"/>
              </a:lnSpc>
              <a:buClr>
                <a:srgbClr val="000000"/>
              </a:buClr>
              <a:buFont typeface="Arial"/>
              <a:buChar char="•"/>
            </a:pPr>
            <a:endParaRPr lang="en-IN" sz="2400" spc="-1" dirty="0">
              <a:solidFill>
                <a:srgbClr val="000000"/>
              </a:solidFill>
              <a:uFill>
                <a:solidFill>
                  <a:srgbClr val="FFFFFF"/>
                </a:solidFill>
              </a:uFill>
              <a:latin typeface="Arial"/>
            </a:endParaRPr>
          </a:p>
          <a:p>
            <a:pPr marL="343080" indent="-340560">
              <a:lnSpc>
                <a:spcPct val="100000"/>
              </a:lnSpc>
              <a:buClr>
                <a:srgbClr val="000000"/>
              </a:buClr>
              <a:buFont typeface="Arial"/>
              <a:buChar char="•"/>
            </a:pPr>
            <a:r>
              <a:rPr lang="en-IN" sz="2400" spc="-1" dirty="0">
                <a:solidFill>
                  <a:srgbClr val="000000"/>
                </a:solidFill>
                <a:uFill>
                  <a:solidFill>
                    <a:srgbClr val="FFFFFF"/>
                  </a:solidFill>
                </a:uFill>
                <a:latin typeface="Arial"/>
              </a:rPr>
              <a:t>Analysis of ground water level and providing inputs to increase the ground water level.</a:t>
            </a:r>
          </a:p>
        </p:txBody>
      </p:sp>
      <p:sp>
        <p:nvSpPr>
          <p:cNvPr id="170" name="CustomShape 3"/>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67BE6E2A-E523-46A4-9A36-87AEF8C02FBE}" type="slidenum">
              <a:rPr lang="en-IN" sz="1200" b="0" strike="noStrike" spc="-1">
                <a:solidFill>
                  <a:srgbClr val="8B8B8B"/>
                </a:solidFill>
                <a:uFill>
                  <a:solidFill>
                    <a:srgbClr val="FFFFFF"/>
                  </a:solidFill>
                </a:uFill>
                <a:latin typeface="Calibri"/>
                <a:ea typeface="DejaVu Sans"/>
              </a:rPr>
              <a:pPr algn="r">
                <a:lnSpc>
                  <a:spcPct val="100000"/>
                </a:lnSpc>
              </a:pPr>
              <a:t>32</a:t>
            </a:fld>
            <a:endParaRPr lang="en-IN" sz="1800" b="0" strike="noStrike" spc="-1">
              <a:solidFill>
                <a:srgbClr val="000000"/>
              </a:solidFill>
              <a:uFill>
                <a:solidFill>
                  <a:srgbClr val="FFFFFF"/>
                </a:solidFill>
              </a:uFill>
              <a:latin typeface="Arial"/>
            </a:endParaRPr>
          </a:p>
        </p:txBody>
      </p:sp>
      <p:sp>
        <p:nvSpPr>
          <p:cNvPr id="9" name="CustomShape 4"/>
          <p:cNvSpPr/>
          <p:nvPr/>
        </p:nvSpPr>
        <p:spPr>
          <a:xfrm>
            <a:off x="45720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200" spc="-1" dirty="0">
                <a:solidFill>
                  <a:srgbClr val="8B8B8B"/>
                </a:solidFill>
                <a:uFill>
                  <a:solidFill>
                    <a:srgbClr val="FFFFFF"/>
                  </a:solidFill>
                </a:uFill>
                <a:latin typeface="Calibri"/>
                <a:ea typeface="DejaVu Sans"/>
              </a:rPr>
              <a:t>8</a:t>
            </a:r>
            <a:r>
              <a:rPr lang="en-IN" sz="1200" b="0" strike="noStrike" spc="-1" dirty="0">
                <a:solidFill>
                  <a:srgbClr val="8B8B8B"/>
                </a:solidFill>
                <a:uFill>
                  <a:solidFill>
                    <a:srgbClr val="FFFFFF"/>
                  </a:solidFill>
                </a:uFill>
                <a:latin typeface="Calibri"/>
                <a:ea typeface="DejaVu Sans"/>
              </a:rPr>
              <a:t>/5/24</a:t>
            </a:r>
            <a:endParaRPr lang="en-IN" sz="1800" b="0" strike="noStrike" spc="-1" dirty="0">
              <a:solidFill>
                <a:srgbClr val="000000"/>
              </a:solidFill>
              <a:uFill>
                <a:solidFill>
                  <a:srgbClr val="FFFFFF"/>
                </a:solidFill>
              </a:uFill>
              <a:latin typeface="Arial"/>
            </a:endParaRPr>
          </a:p>
        </p:txBody>
      </p:sp>
      <p:sp>
        <p:nvSpPr>
          <p:cNvPr id="10" name="CustomShape 5"/>
          <p:cNvSpPr/>
          <p:nvPr/>
        </p:nvSpPr>
        <p:spPr>
          <a:xfrm>
            <a:off x="2952000" y="6356520"/>
            <a:ext cx="39794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200" b="0" strike="noStrike" spc="-1" dirty="0">
                <a:solidFill>
                  <a:srgbClr val="8B8B8B"/>
                </a:solidFill>
                <a:uFill>
                  <a:solidFill>
                    <a:srgbClr val="FFFFFF"/>
                  </a:solidFill>
                </a:uFill>
                <a:latin typeface="Calibri"/>
                <a:ea typeface="DejaVu Sans"/>
              </a:rPr>
              <a:t>Capstone Project </a:t>
            </a:r>
            <a:r>
              <a:rPr lang="en-IN" sz="1200" b="0" strike="noStrike" spc="-1" dirty="0" err="1">
                <a:solidFill>
                  <a:srgbClr val="8B8B8B"/>
                </a:solidFill>
                <a:uFill>
                  <a:solidFill>
                    <a:srgbClr val="FFFFFF"/>
                  </a:solidFill>
                </a:uFill>
                <a:latin typeface="Calibri"/>
                <a:ea typeface="DejaVu Sans"/>
              </a:rPr>
              <a:t>B.Tech</a:t>
            </a:r>
            <a:r>
              <a:rPr lang="en-IN" sz="1200" b="0" strike="noStrike" spc="-1" dirty="0">
                <a:solidFill>
                  <a:srgbClr val="8B8B8B"/>
                </a:solidFill>
                <a:uFill>
                  <a:solidFill>
                    <a:srgbClr val="FFFFFF"/>
                  </a:solidFill>
                </a:uFill>
                <a:latin typeface="Calibri"/>
                <a:ea typeface="DejaVu Sans"/>
              </a:rPr>
              <a:t> 2021-25 Phase -1  ESA </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802432" y="44892"/>
            <a:ext cx="7312680" cy="6720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0" u="sng" strike="noStrike" spc="-1" dirty="0">
                <a:solidFill>
                  <a:srgbClr val="000000"/>
                </a:solidFill>
                <a:uFill>
                  <a:solidFill>
                    <a:srgbClr val="FFFFFF"/>
                  </a:solidFill>
                </a:uFill>
                <a:latin typeface="Calibri"/>
                <a:ea typeface="DejaVu Sans"/>
              </a:rPr>
              <a:t>References</a:t>
            </a:r>
            <a:endParaRPr lang="en-IN" sz="3600" b="0" strike="noStrike" spc="-1" dirty="0">
              <a:solidFill>
                <a:srgbClr val="000000"/>
              </a:solidFill>
              <a:uFill>
                <a:solidFill>
                  <a:srgbClr val="FFFFFF"/>
                </a:solidFill>
              </a:uFill>
              <a:latin typeface="Arial"/>
            </a:endParaRPr>
          </a:p>
        </p:txBody>
      </p:sp>
      <p:sp>
        <p:nvSpPr>
          <p:cNvPr id="175" name="CustomShape 2"/>
          <p:cNvSpPr/>
          <p:nvPr/>
        </p:nvSpPr>
        <p:spPr>
          <a:xfrm>
            <a:off x="457200" y="1600200"/>
            <a:ext cx="8227080" cy="45234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77" name="CustomShape 3"/>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F71F30ED-78CF-4C29-A2AC-01F1C36D70D8}" type="slidenum">
              <a:rPr lang="en-IN" sz="1200" b="0" strike="noStrike" spc="-1">
                <a:solidFill>
                  <a:srgbClr val="8B8B8B"/>
                </a:solidFill>
                <a:uFill>
                  <a:solidFill>
                    <a:srgbClr val="FFFFFF"/>
                  </a:solidFill>
                </a:uFill>
                <a:latin typeface="Calibri"/>
                <a:ea typeface="DejaVu Sans"/>
              </a:rPr>
              <a:pPr algn="r">
                <a:lnSpc>
                  <a:spcPct val="100000"/>
                </a:lnSpc>
              </a:pPr>
              <a:t>33</a:t>
            </a:fld>
            <a:endParaRPr lang="en-IN" sz="1800" b="0" strike="noStrike" spc="-1">
              <a:solidFill>
                <a:srgbClr val="000000"/>
              </a:solidFill>
              <a:uFill>
                <a:solidFill>
                  <a:srgbClr val="FFFFFF"/>
                </a:solidFill>
              </a:uFill>
              <a:latin typeface="Arial"/>
            </a:endParaRPr>
          </a:p>
        </p:txBody>
      </p:sp>
      <p:sp>
        <p:nvSpPr>
          <p:cNvPr id="9" name="CustomShape 4"/>
          <p:cNvSpPr/>
          <p:nvPr/>
        </p:nvSpPr>
        <p:spPr>
          <a:xfrm>
            <a:off x="459721" y="6450588"/>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IN" sz="1200" b="0" strike="noStrike" spc="-1" dirty="0">
                <a:solidFill>
                  <a:srgbClr val="8B8B8B"/>
                </a:solidFill>
                <a:uFill>
                  <a:solidFill>
                    <a:srgbClr val="FFFFFF"/>
                  </a:solidFill>
                </a:uFill>
                <a:latin typeface="Calibri"/>
                <a:ea typeface="DejaVu Sans"/>
              </a:rPr>
              <a:t>8/5/24</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10" name="CustomShape 5"/>
          <p:cNvSpPr/>
          <p:nvPr/>
        </p:nvSpPr>
        <p:spPr>
          <a:xfrm>
            <a:off x="2952000" y="6356520"/>
            <a:ext cx="39794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200" b="0" strike="noStrike" spc="-1" dirty="0">
                <a:solidFill>
                  <a:srgbClr val="8B8B8B"/>
                </a:solidFill>
                <a:uFill>
                  <a:solidFill>
                    <a:srgbClr val="FFFFFF"/>
                  </a:solidFill>
                </a:uFill>
                <a:latin typeface="Calibri"/>
                <a:ea typeface="DejaVu Sans"/>
              </a:rPr>
              <a:t>Capstone Project </a:t>
            </a:r>
            <a:r>
              <a:rPr lang="en-IN" sz="1200" b="0" strike="noStrike" spc="-1" dirty="0" err="1">
                <a:solidFill>
                  <a:srgbClr val="8B8B8B"/>
                </a:solidFill>
                <a:uFill>
                  <a:solidFill>
                    <a:srgbClr val="FFFFFF"/>
                  </a:solidFill>
                </a:uFill>
                <a:latin typeface="Calibri"/>
                <a:ea typeface="DejaVu Sans"/>
              </a:rPr>
              <a:t>B.Tech</a:t>
            </a:r>
            <a:r>
              <a:rPr lang="en-IN" sz="1200" b="0" strike="noStrike" spc="-1" dirty="0">
                <a:solidFill>
                  <a:srgbClr val="8B8B8B"/>
                </a:solidFill>
                <a:uFill>
                  <a:solidFill>
                    <a:srgbClr val="FFFFFF"/>
                  </a:solidFill>
                </a:uFill>
                <a:latin typeface="Calibri"/>
                <a:ea typeface="DejaVu Sans"/>
              </a:rPr>
              <a:t> 2021-25 Phase -1  </a:t>
            </a:r>
            <a:r>
              <a:rPr lang="en-IN" sz="1200" spc="-1" dirty="0">
                <a:solidFill>
                  <a:srgbClr val="8B8B8B"/>
                </a:solidFill>
                <a:uFill>
                  <a:solidFill>
                    <a:srgbClr val="FFFFFF"/>
                  </a:solidFill>
                </a:uFill>
                <a:latin typeface="Calibri"/>
                <a:ea typeface="DejaVu Sans"/>
              </a:rPr>
              <a:t>E</a:t>
            </a:r>
            <a:r>
              <a:rPr lang="en-IN" sz="1200" b="0" strike="noStrike" spc="-1" dirty="0">
                <a:solidFill>
                  <a:srgbClr val="8B8B8B"/>
                </a:solidFill>
                <a:uFill>
                  <a:solidFill>
                    <a:srgbClr val="FFFFFF"/>
                  </a:solidFill>
                </a:uFill>
                <a:latin typeface="Calibri"/>
                <a:ea typeface="DejaVu Sans"/>
              </a:rPr>
              <a:t>SA </a:t>
            </a:r>
            <a:endParaRPr lang="en-IN" sz="1800" b="0" strike="noStrike" spc="-1" dirty="0">
              <a:solidFill>
                <a:srgbClr val="000000"/>
              </a:solidFill>
              <a:uFill>
                <a:solidFill>
                  <a:srgbClr val="FFFFFF"/>
                </a:solidFill>
              </a:uFill>
              <a:latin typeface="Arial"/>
            </a:endParaRPr>
          </a:p>
        </p:txBody>
      </p:sp>
      <p:sp>
        <p:nvSpPr>
          <p:cNvPr id="2" name="CustomShape 2">
            <a:extLst>
              <a:ext uri="{FF2B5EF4-FFF2-40B4-BE49-F238E27FC236}">
                <a16:creationId xmlns:a16="http://schemas.microsoft.com/office/drawing/2014/main" id="{DCD5656A-2496-A423-0099-E68A9B6B84CB}"/>
              </a:ext>
            </a:extLst>
          </p:cNvPr>
          <p:cNvSpPr/>
          <p:nvPr/>
        </p:nvSpPr>
        <p:spPr>
          <a:xfrm>
            <a:off x="345232" y="505800"/>
            <a:ext cx="8227080" cy="452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520">
              <a:lnSpc>
                <a:spcPct val="100000"/>
              </a:lnSpc>
              <a:buClr>
                <a:srgbClr val="000000"/>
              </a:buClr>
            </a:pPr>
            <a:endParaRPr lang="en-IN" sz="1600" strike="noStrike" spc="-1" dirty="0">
              <a:solidFill>
                <a:srgbClr val="000000"/>
              </a:solidFill>
              <a:uFill>
                <a:solidFill>
                  <a:srgbClr val="FFFFFF"/>
                </a:solidFill>
              </a:uFill>
              <a:latin typeface="Arial"/>
            </a:endParaRPr>
          </a:p>
          <a:p>
            <a:pPr marL="2520">
              <a:lnSpc>
                <a:spcPct val="100000"/>
              </a:lnSpc>
              <a:buClr>
                <a:srgbClr val="000000"/>
              </a:buClr>
            </a:pPr>
            <a:endParaRPr lang="en-IN" sz="1600" strike="noStrike" spc="-1" dirty="0">
              <a:solidFill>
                <a:srgbClr val="000000"/>
              </a:solidFill>
              <a:uFill>
                <a:solidFill>
                  <a:srgbClr val="FFFFFF"/>
                </a:solidFill>
              </a:uFill>
              <a:latin typeface="Arial"/>
            </a:endParaRPr>
          </a:p>
        </p:txBody>
      </p:sp>
      <p:sp>
        <p:nvSpPr>
          <p:cNvPr id="4" name="TextBox 3">
            <a:extLst>
              <a:ext uri="{FF2B5EF4-FFF2-40B4-BE49-F238E27FC236}">
                <a16:creationId xmlns:a16="http://schemas.microsoft.com/office/drawing/2014/main" id="{236C116E-3BE1-83D6-646A-792C8EACB8F8}"/>
              </a:ext>
            </a:extLst>
          </p:cNvPr>
          <p:cNvSpPr txBox="1"/>
          <p:nvPr/>
        </p:nvSpPr>
        <p:spPr>
          <a:xfrm>
            <a:off x="690465" y="969993"/>
            <a:ext cx="7881847" cy="4918013"/>
          </a:xfrm>
          <a:prstGeom prst="rect">
            <a:avLst/>
          </a:prstGeom>
          <a:noFill/>
        </p:spPr>
        <p:txBody>
          <a:bodyPr wrap="square">
            <a:spAutoFit/>
          </a:bodyPr>
          <a:lstStyle/>
          <a:p>
            <a:pPr marL="0" marR="0">
              <a:lnSpc>
                <a:spcPct val="115000"/>
              </a:lnSpc>
              <a:spcBef>
                <a:spcPts val="0"/>
              </a:spcBef>
              <a:spcAft>
                <a:spcPts val="1000"/>
              </a:spcAft>
            </a:pPr>
            <a:r>
              <a:rPr lang="en-US" sz="1800" dirty="0">
                <a:solidFill>
                  <a:srgbClr val="000000"/>
                </a:solidFill>
                <a:effectLst/>
                <a:latin typeface="Calibri" panose="020F0502020204030204" pitchFamily="34" charset="0"/>
                <a:ea typeface="Calibri" panose="020F0502020204030204" pitchFamily="34" charset="0"/>
              </a:rPr>
              <a:t>[1] K. Banerjee et al., "Assessing Water Quality Index Near Industrial Regions and Aiding in Effective Water Management and Controlling Water Pollution Level," 2022 5th International Conference on Contemporary Computing and Informatics (IC3I), Uttar Pradesh, India, 2022, pp. 1987-1991</a:t>
            </a:r>
            <a:endParaRPr lang="en-IN" sz="1800" dirty="0">
              <a:effectLst/>
              <a:latin typeface="Calibri" panose="020F0502020204030204" pitchFamily="34" charset="0"/>
              <a:ea typeface="Calibri" panose="020F0502020204030204" pitchFamily="34" charset="0"/>
            </a:endParaRPr>
          </a:p>
          <a:p>
            <a:pPr marL="0" marR="0">
              <a:lnSpc>
                <a:spcPct val="115000"/>
              </a:lnSpc>
              <a:spcBef>
                <a:spcPts val="0"/>
              </a:spcBef>
              <a:spcAft>
                <a:spcPts val="1000"/>
              </a:spcAft>
            </a:pPr>
            <a:r>
              <a:rPr lang="en-US" sz="1800" dirty="0">
                <a:solidFill>
                  <a:srgbClr val="000000"/>
                </a:solidFill>
                <a:effectLst/>
                <a:latin typeface="Calibri" panose="020F0502020204030204" pitchFamily="34" charset="0"/>
                <a:ea typeface="Calibri" panose="020F0502020204030204" pitchFamily="34" charset="0"/>
              </a:rPr>
              <a:t>[2] K. S., S. T.V., M. S. Kumaraswamy and V. Nair, "IoT based Water Parameter Monitoring System," 2020 5th International Conference on Communication and Electronics Systems (ICCES), Coimbatore, India, 2020, pp. 1299-1303</a:t>
            </a:r>
            <a:endParaRPr lang="en-IN" sz="1800" dirty="0">
              <a:effectLst/>
              <a:latin typeface="Calibri" panose="020F0502020204030204" pitchFamily="34" charset="0"/>
              <a:ea typeface="Calibri" panose="020F0502020204030204" pitchFamily="34" charset="0"/>
            </a:endParaRPr>
          </a:p>
          <a:p>
            <a:pPr marL="0" marR="0">
              <a:lnSpc>
                <a:spcPct val="115000"/>
              </a:lnSpc>
              <a:spcBef>
                <a:spcPts val="0"/>
              </a:spcBef>
              <a:spcAft>
                <a:spcPts val="1000"/>
              </a:spcAft>
            </a:pPr>
            <a:r>
              <a:rPr lang="en-IN" sz="1800" dirty="0">
                <a:solidFill>
                  <a:srgbClr val="000000"/>
                </a:solidFill>
                <a:effectLst/>
                <a:latin typeface="Calibri" panose="020F0502020204030204" pitchFamily="34" charset="0"/>
                <a:ea typeface="Calibri" panose="020F0502020204030204" pitchFamily="34" charset="0"/>
              </a:rPr>
              <a:t>[3] Md. Jahirul Islam,  </a:t>
            </a:r>
            <a:r>
              <a:rPr lang="en-IN" sz="1800" dirty="0" err="1">
                <a:solidFill>
                  <a:srgbClr val="000000"/>
                </a:solidFill>
                <a:effectLst/>
                <a:latin typeface="Calibri" panose="020F0502020204030204" pitchFamily="34" charset="0"/>
                <a:ea typeface="Calibri" panose="020F0502020204030204" pitchFamily="34" charset="0"/>
              </a:rPr>
              <a:t>Asaduzzaman</a:t>
            </a:r>
            <a:r>
              <a:rPr lang="en-IN" sz="1800" dirty="0">
                <a:solidFill>
                  <a:srgbClr val="000000"/>
                </a:solidFill>
                <a:effectLst/>
                <a:latin typeface="Calibri" panose="020F0502020204030204" pitchFamily="34" charset="0"/>
                <a:ea typeface="Calibri" panose="020F0502020204030204" pitchFamily="34" charset="0"/>
              </a:rPr>
              <a:t>, “Smart Water Quality Monitoring and Controlling System”, 5th International Conference on Electrical Information and Communication Technology (EICT), 17-19 December 2021, Khulna, Bangladesh</a:t>
            </a:r>
            <a:endParaRPr lang="en-IN" sz="1800" dirty="0">
              <a:effectLst/>
              <a:latin typeface="Calibri" panose="020F0502020204030204" pitchFamily="34" charset="0"/>
              <a:ea typeface="Calibri" panose="020F0502020204030204" pitchFamily="34" charset="0"/>
            </a:endParaRPr>
          </a:p>
          <a:p>
            <a:pPr marL="0" marR="0">
              <a:lnSpc>
                <a:spcPct val="115000"/>
              </a:lnSpc>
              <a:spcBef>
                <a:spcPts val="0"/>
              </a:spcBef>
              <a:spcAft>
                <a:spcPts val="1000"/>
              </a:spcAft>
            </a:pPr>
            <a:r>
              <a:rPr lang="en-IN" sz="1800" dirty="0">
                <a:solidFill>
                  <a:srgbClr val="000000"/>
                </a:solidFill>
                <a:effectLst/>
                <a:latin typeface="Calibri" panose="020F0502020204030204" pitchFamily="34" charset="0"/>
                <a:ea typeface="Calibri" panose="020F0502020204030204" pitchFamily="34" charset="0"/>
              </a:rPr>
              <a:t>[4] M. N. Vamsi </a:t>
            </a:r>
            <a:r>
              <a:rPr lang="en-IN" sz="1800" dirty="0" err="1">
                <a:solidFill>
                  <a:srgbClr val="000000"/>
                </a:solidFill>
                <a:effectLst/>
                <a:latin typeface="Calibri" panose="020F0502020204030204" pitchFamily="34" charset="0"/>
                <a:ea typeface="Calibri" panose="020F0502020204030204" pitchFamily="34" charset="0"/>
              </a:rPr>
              <a:t>Thalatam</a:t>
            </a:r>
            <a:r>
              <a:rPr lang="en-IN" sz="1800" dirty="0">
                <a:solidFill>
                  <a:srgbClr val="000000"/>
                </a:solidFill>
                <a:effectLst/>
                <a:latin typeface="Calibri" panose="020F0502020204030204" pitchFamily="34" charset="0"/>
                <a:ea typeface="Calibri" panose="020F0502020204030204" pitchFamily="34" charset="0"/>
              </a:rPr>
              <a:t>, P. Lanka and J. N. V. R. S. Kumar, "An IoT Based Smart Water Contamination Monitoring System," 2023 International Conference on Intelligent Systems for Communication, IoT and Security (</a:t>
            </a:r>
            <a:r>
              <a:rPr lang="en-IN" sz="1800" dirty="0" err="1">
                <a:solidFill>
                  <a:srgbClr val="000000"/>
                </a:solidFill>
                <a:effectLst/>
                <a:latin typeface="Calibri" panose="020F0502020204030204" pitchFamily="34" charset="0"/>
                <a:ea typeface="Calibri" panose="020F0502020204030204" pitchFamily="34" charset="0"/>
              </a:rPr>
              <a:t>ICISCoIS</a:t>
            </a:r>
            <a:r>
              <a:rPr lang="en-IN" sz="1800" dirty="0">
                <a:solidFill>
                  <a:srgbClr val="000000"/>
                </a:solidFill>
                <a:effectLst/>
                <a:latin typeface="Calibri" panose="020F0502020204030204" pitchFamily="34" charset="0"/>
                <a:ea typeface="Calibri" panose="020F0502020204030204" pitchFamily="34" charset="0"/>
              </a:rPr>
              <a:t>), Coimbatore, India, 2023, pp. 387-391</a:t>
            </a:r>
            <a:endParaRPr lang="en-IN" sz="1800" dirty="0">
              <a:effectLst/>
              <a:latin typeface="Calibri" panose="020F0502020204030204" pitchFamily="34" charset="0"/>
              <a:ea typeface="Calibri" panose="020F050202020403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802432" y="44892"/>
            <a:ext cx="7312680" cy="6720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0" u="sng" strike="noStrike" spc="-1" dirty="0">
                <a:solidFill>
                  <a:srgbClr val="000000"/>
                </a:solidFill>
                <a:uFill>
                  <a:solidFill>
                    <a:srgbClr val="FFFFFF"/>
                  </a:solidFill>
                </a:uFill>
                <a:latin typeface="Calibri"/>
                <a:ea typeface="DejaVu Sans"/>
              </a:rPr>
              <a:t>References</a:t>
            </a:r>
            <a:endParaRPr lang="en-IN" sz="3600" b="0" strike="noStrike" spc="-1" dirty="0">
              <a:solidFill>
                <a:srgbClr val="000000"/>
              </a:solidFill>
              <a:uFill>
                <a:solidFill>
                  <a:srgbClr val="FFFFFF"/>
                </a:solidFill>
              </a:uFill>
              <a:latin typeface="Arial"/>
            </a:endParaRPr>
          </a:p>
        </p:txBody>
      </p:sp>
      <p:sp>
        <p:nvSpPr>
          <p:cNvPr id="175" name="CustomShape 2"/>
          <p:cNvSpPr/>
          <p:nvPr/>
        </p:nvSpPr>
        <p:spPr>
          <a:xfrm>
            <a:off x="457200" y="1600200"/>
            <a:ext cx="8227080" cy="45234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77" name="CustomShape 3"/>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F71F30ED-78CF-4C29-A2AC-01F1C36D70D8}" type="slidenum">
              <a:rPr lang="en-IN" sz="1200" b="0" strike="noStrike" spc="-1">
                <a:solidFill>
                  <a:srgbClr val="8B8B8B"/>
                </a:solidFill>
                <a:uFill>
                  <a:solidFill>
                    <a:srgbClr val="FFFFFF"/>
                  </a:solidFill>
                </a:uFill>
                <a:latin typeface="Calibri"/>
                <a:ea typeface="DejaVu Sans"/>
              </a:rPr>
              <a:pPr algn="r">
                <a:lnSpc>
                  <a:spcPct val="100000"/>
                </a:lnSpc>
              </a:pPr>
              <a:t>34</a:t>
            </a:fld>
            <a:endParaRPr lang="en-IN" sz="1800" b="0" strike="noStrike" spc="-1">
              <a:solidFill>
                <a:srgbClr val="000000"/>
              </a:solidFill>
              <a:uFill>
                <a:solidFill>
                  <a:srgbClr val="FFFFFF"/>
                </a:solidFill>
              </a:uFill>
              <a:latin typeface="Arial"/>
            </a:endParaRPr>
          </a:p>
        </p:txBody>
      </p:sp>
      <p:sp>
        <p:nvSpPr>
          <p:cNvPr id="9" name="CustomShape 4"/>
          <p:cNvSpPr/>
          <p:nvPr/>
        </p:nvSpPr>
        <p:spPr>
          <a:xfrm>
            <a:off x="459721" y="6450588"/>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IN" sz="1200" b="0" strike="noStrike" spc="-1" dirty="0">
                <a:solidFill>
                  <a:srgbClr val="8B8B8B"/>
                </a:solidFill>
                <a:uFill>
                  <a:solidFill>
                    <a:srgbClr val="FFFFFF"/>
                  </a:solidFill>
                </a:uFill>
                <a:latin typeface="Calibri"/>
                <a:ea typeface="DejaVu Sans"/>
              </a:rPr>
              <a:t>8/5/24</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10" name="CustomShape 5"/>
          <p:cNvSpPr/>
          <p:nvPr/>
        </p:nvSpPr>
        <p:spPr>
          <a:xfrm>
            <a:off x="2952000" y="6356520"/>
            <a:ext cx="39794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200" b="0" strike="noStrike" spc="-1" dirty="0">
                <a:solidFill>
                  <a:srgbClr val="8B8B8B"/>
                </a:solidFill>
                <a:uFill>
                  <a:solidFill>
                    <a:srgbClr val="FFFFFF"/>
                  </a:solidFill>
                </a:uFill>
                <a:latin typeface="Calibri"/>
                <a:ea typeface="DejaVu Sans"/>
              </a:rPr>
              <a:t>Capstone Project </a:t>
            </a:r>
            <a:r>
              <a:rPr lang="en-IN" sz="1200" b="0" strike="noStrike" spc="-1" dirty="0" err="1">
                <a:solidFill>
                  <a:srgbClr val="8B8B8B"/>
                </a:solidFill>
                <a:uFill>
                  <a:solidFill>
                    <a:srgbClr val="FFFFFF"/>
                  </a:solidFill>
                </a:uFill>
                <a:latin typeface="Calibri"/>
                <a:ea typeface="DejaVu Sans"/>
              </a:rPr>
              <a:t>B.Tech</a:t>
            </a:r>
            <a:r>
              <a:rPr lang="en-IN" sz="1200" b="0" strike="noStrike" spc="-1" dirty="0">
                <a:solidFill>
                  <a:srgbClr val="8B8B8B"/>
                </a:solidFill>
                <a:uFill>
                  <a:solidFill>
                    <a:srgbClr val="FFFFFF"/>
                  </a:solidFill>
                </a:uFill>
                <a:latin typeface="Calibri"/>
                <a:ea typeface="DejaVu Sans"/>
              </a:rPr>
              <a:t> 2021-25 Phase -1  ESA </a:t>
            </a:r>
            <a:endParaRPr lang="en-IN" sz="1800" b="0" strike="noStrike" spc="-1" dirty="0">
              <a:solidFill>
                <a:srgbClr val="000000"/>
              </a:solidFill>
              <a:uFill>
                <a:solidFill>
                  <a:srgbClr val="FFFFFF"/>
                </a:solidFill>
              </a:uFill>
              <a:latin typeface="Arial"/>
            </a:endParaRPr>
          </a:p>
        </p:txBody>
      </p:sp>
      <p:sp>
        <p:nvSpPr>
          <p:cNvPr id="2" name="CustomShape 2">
            <a:extLst>
              <a:ext uri="{FF2B5EF4-FFF2-40B4-BE49-F238E27FC236}">
                <a16:creationId xmlns:a16="http://schemas.microsoft.com/office/drawing/2014/main" id="{DCD5656A-2496-A423-0099-E68A9B6B84CB}"/>
              </a:ext>
            </a:extLst>
          </p:cNvPr>
          <p:cNvSpPr/>
          <p:nvPr/>
        </p:nvSpPr>
        <p:spPr>
          <a:xfrm>
            <a:off x="345232" y="505800"/>
            <a:ext cx="8227080" cy="452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520">
              <a:lnSpc>
                <a:spcPct val="100000"/>
              </a:lnSpc>
              <a:buClr>
                <a:srgbClr val="000000"/>
              </a:buClr>
            </a:pPr>
            <a:endParaRPr lang="en-IN" sz="1600" strike="noStrike" spc="-1" dirty="0">
              <a:solidFill>
                <a:srgbClr val="000000"/>
              </a:solidFill>
              <a:uFill>
                <a:solidFill>
                  <a:srgbClr val="FFFFFF"/>
                </a:solidFill>
              </a:uFill>
              <a:latin typeface="Arial"/>
            </a:endParaRPr>
          </a:p>
        </p:txBody>
      </p:sp>
      <p:sp>
        <p:nvSpPr>
          <p:cNvPr id="4" name="TextBox 3">
            <a:extLst>
              <a:ext uri="{FF2B5EF4-FFF2-40B4-BE49-F238E27FC236}">
                <a16:creationId xmlns:a16="http://schemas.microsoft.com/office/drawing/2014/main" id="{CB0627F4-045A-8BA5-A7BB-D6C7F5707864}"/>
              </a:ext>
            </a:extLst>
          </p:cNvPr>
          <p:cNvSpPr txBox="1"/>
          <p:nvPr/>
        </p:nvSpPr>
        <p:spPr>
          <a:xfrm>
            <a:off x="1028022" y="1105176"/>
            <a:ext cx="6861499" cy="4471224"/>
          </a:xfrm>
          <a:prstGeom prst="rect">
            <a:avLst/>
          </a:prstGeom>
          <a:noFill/>
        </p:spPr>
        <p:txBody>
          <a:bodyPr wrap="square">
            <a:spAutoFit/>
          </a:bodyPr>
          <a:lstStyle/>
          <a:p>
            <a:pPr marL="0" marR="0">
              <a:lnSpc>
                <a:spcPct val="115000"/>
              </a:lnSpc>
              <a:spcBef>
                <a:spcPts val="0"/>
              </a:spcBef>
              <a:spcAft>
                <a:spcPts val="1000"/>
              </a:spcAft>
            </a:pPr>
            <a:r>
              <a:rPr lang="en-US" sz="1800" dirty="0">
                <a:solidFill>
                  <a:srgbClr val="000000"/>
                </a:solidFill>
                <a:effectLst/>
                <a:latin typeface="Calibri" panose="020F0502020204030204" pitchFamily="34" charset="0"/>
                <a:ea typeface="Calibri" panose="020F0502020204030204" pitchFamily="34" charset="0"/>
              </a:rPr>
              <a:t>[5] European Journal of Sustainable Development A methodology based on spatial distribution of parameters for understanding affect of rainfall and vegetation density on groundwater recharge </a:t>
            </a:r>
            <a:r>
              <a:rPr lang="en-US" sz="1800" dirty="0" err="1">
                <a:solidFill>
                  <a:srgbClr val="000000"/>
                </a:solidFill>
                <a:effectLst/>
                <a:latin typeface="Calibri" panose="020F0502020204030204" pitchFamily="34" charset="0"/>
                <a:ea typeface="Calibri" panose="020F0502020204030204" pitchFamily="34" charset="0"/>
              </a:rPr>
              <a:t>Vijai</a:t>
            </a:r>
            <a:r>
              <a:rPr lang="en-US" sz="1800" dirty="0">
                <a:solidFill>
                  <a:srgbClr val="000000"/>
                </a:solidFill>
                <a:effectLst/>
                <a:latin typeface="Calibri" panose="020F0502020204030204" pitchFamily="34" charset="0"/>
                <a:ea typeface="Calibri" panose="020F0502020204030204" pitchFamily="34" charset="0"/>
              </a:rPr>
              <a:t> Singhal and Rohit Goyal</a:t>
            </a:r>
            <a:endParaRPr lang="en-IN" sz="1800" dirty="0">
              <a:effectLst/>
              <a:latin typeface="Calibri" panose="020F0502020204030204" pitchFamily="34" charset="0"/>
              <a:ea typeface="Calibri" panose="020F0502020204030204" pitchFamily="34" charset="0"/>
            </a:endParaRPr>
          </a:p>
          <a:p>
            <a:pPr marL="0" marR="0">
              <a:lnSpc>
                <a:spcPct val="115000"/>
              </a:lnSpc>
              <a:spcBef>
                <a:spcPts val="0"/>
              </a:spcBef>
              <a:spcAft>
                <a:spcPts val="1000"/>
              </a:spcAft>
            </a:pPr>
            <a:r>
              <a:rPr lang="en-IN" sz="1800" dirty="0">
                <a:solidFill>
                  <a:srgbClr val="000000"/>
                </a:solidFill>
                <a:effectLst/>
                <a:latin typeface="Calibri" panose="020F0502020204030204" pitchFamily="34" charset="0"/>
                <a:ea typeface="Calibri" panose="020F0502020204030204" pitchFamily="34" charset="0"/>
              </a:rPr>
              <a:t>[6] S. H. Priyadarshini, P. S., R. P. B., V. K. V. and A. D. V A, "AQUASENSE: Sensor Based Water Quality Monitoring Device," </a:t>
            </a:r>
            <a:r>
              <a:rPr lang="en-IN" sz="1800" i="1" dirty="0">
                <a:solidFill>
                  <a:srgbClr val="000000"/>
                </a:solidFill>
                <a:effectLst/>
                <a:latin typeface="Calibri" panose="020F0502020204030204" pitchFamily="34" charset="0"/>
                <a:ea typeface="Calibri" panose="020F0502020204030204" pitchFamily="34" charset="0"/>
              </a:rPr>
              <a:t>2023 International Conference on Self Sustainable Artificial Intelligence Systems (ICSSAS)</a:t>
            </a:r>
            <a:r>
              <a:rPr lang="en-IN" sz="1800" dirty="0">
                <a:solidFill>
                  <a:srgbClr val="000000"/>
                </a:solidFill>
                <a:effectLst/>
                <a:latin typeface="Calibri" panose="020F0502020204030204" pitchFamily="34" charset="0"/>
                <a:ea typeface="Calibri" panose="020F0502020204030204" pitchFamily="34" charset="0"/>
              </a:rPr>
              <a:t>, Erode, India, 2023, pp. 1786-1789</a:t>
            </a:r>
            <a:endParaRPr lang="en-IN" sz="1800" dirty="0">
              <a:effectLst/>
              <a:latin typeface="Calibri" panose="020F0502020204030204" pitchFamily="34" charset="0"/>
              <a:ea typeface="Calibri" panose="020F0502020204030204" pitchFamily="34" charset="0"/>
            </a:endParaRPr>
          </a:p>
          <a:p>
            <a:pPr marL="0" marR="0">
              <a:lnSpc>
                <a:spcPct val="115000"/>
              </a:lnSpc>
              <a:spcBef>
                <a:spcPts val="0"/>
              </a:spcBef>
              <a:spcAft>
                <a:spcPts val="1000"/>
              </a:spcAft>
            </a:pPr>
            <a:r>
              <a:rPr lang="en-US" sz="1800" dirty="0">
                <a:solidFill>
                  <a:srgbClr val="000000"/>
                </a:solidFill>
                <a:effectLst/>
                <a:latin typeface="Calibri" panose="020F0502020204030204" pitchFamily="34" charset="0"/>
                <a:ea typeface="Calibri" panose="020F0502020204030204" pitchFamily="34" charset="0"/>
              </a:rPr>
              <a:t>[7] "Study on reciprocal relationship among water amount-water quality-water efficiency based on the SWAT_WAQER model "2021 7th International Conference on Hydraulic and Civil Engineering &amp; Smart Water Conservancy and Intelligent Disaster Reduction Forum (ICHCE &amp; SWIDR)</a:t>
            </a:r>
            <a:endParaRPr lang="en-IN"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7754010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802432" y="44892"/>
            <a:ext cx="7312680" cy="6720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0" u="sng" strike="noStrike" spc="-1" dirty="0">
                <a:solidFill>
                  <a:srgbClr val="000000"/>
                </a:solidFill>
                <a:uFill>
                  <a:solidFill>
                    <a:srgbClr val="FFFFFF"/>
                  </a:solidFill>
                </a:uFill>
                <a:latin typeface="Calibri"/>
                <a:ea typeface="DejaVu Sans"/>
              </a:rPr>
              <a:t>References</a:t>
            </a:r>
            <a:endParaRPr lang="en-IN" sz="3600" b="0" strike="noStrike" spc="-1" dirty="0">
              <a:solidFill>
                <a:srgbClr val="000000"/>
              </a:solidFill>
              <a:uFill>
                <a:solidFill>
                  <a:srgbClr val="FFFFFF"/>
                </a:solidFill>
              </a:uFill>
              <a:latin typeface="Arial"/>
            </a:endParaRPr>
          </a:p>
        </p:txBody>
      </p:sp>
      <p:sp>
        <p:nvSpPr>
          <p:cNvPr id="175" name="CustomShape 2"/>
          <p:cNvSpPr/>
          <p:nvPr/>
        </p:nvSpPr>
        <p:spPr>
          <a:xfrm>
            <a:off x="457200" y="1600200"/>
            <a:ext cx="8227080" cy="45234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77" name="CustomShape 3"/>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F71F30ED-78CF-4C29-A2AC-01F1C36D70D8}" type="slidenum">
              <a:rPr lang="en-IN" sz="1200" b="0" strike="noStrike" spc="-1">
                <a:solidFill>
                  <a:srgbClr val="8B8B8B"/>
                </a:solidFill>
                <a:uFill>
                  <a:solidFill>
                    <a:srgbClr val="FFFFFF"/>
                  </a:solidFill>
                </a:uFill>
                <a:latin typeface="Calibri"/>
                <a:ea typeface="DejaVu Sans"/>
              </a:rPr>
              <a:pPr algn="r">
                <a:lnSpc>
                  <a:spcPct val="100000"/>
                </a:lnSpc>
              </a:pPr>
              <a:t>35</a:t>
            </a:fld>
            <a:endParaRPr lang="en-IN" sz="1800" b="0" strike="noStrike" spc="-1">
              <a:solidFill>
                <a:srgbClr val="000000"/>
              </a:solidFill>
              <a:uFill>
                <a:solidFill>
                  <a:srgbClr val="FFFFFF"/>
                </a:solidFill>
              </a:uFill>
              <a:latin typeface="Arial"/>
            </a:endParaRPr>
          </a:p>
        </p:txBody>
      </p:sp>
      <p:sp>
        <p:nvSpPr>
          <p:cNvPr id="9" name="CustomShape 4"/>
          <p:cNvSpPr/>
          <p:nvPr/>
        </p:nvSpPr>
        <p:spPr>
          <a:xfrm>
            <a:off x="459721" y="6450588"/>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IN" sz="1200" b="0" strike="noStrike" spc="-1" dirty="0">
                <a:solidFill>
                  <a:srgbClr val="8B8B8B"/>
                </a:solidFill>
                <a:uFill>
                  <a:solidFill>
                    <a:srgbClr val="FFFFFF"/>
                  </a:solidFill>
                </a:uFill>
                <a:latin typeface="Calibri"/>
                <a:ea typeface="DejaVu Sans"/>
              </a:rPr>
              <a:t>8/5/24</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10" name="CustomShape 5"/>
          <p:cNvSpPr/>
          <p:nvPr/>
        </p:nvSpPr>
        <p:spPr>
          <a:xfrm>
            <a:off x="2952000" y="6356520"/>
            <a:ext cx="39794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200" b="0" strike="noStrike" spc="-1" dirty="0">
                <a:solidFill>
                  <a:srgbClr val="8B8B8B"/>
                </a:solidFill>
                <a:uFill>
                  <a:solidFill>
                    <a:srgbClr val="FFFFFF"/>
                  </a:solidFill>
                </a:uFill>
                <a:latin typeface="Calibri"/>
                <a:ea typeface="DejaVu Sans"/>
              </a:rPr>
              <a:t>Capstone Project </a:t>
            </a:r>
            <a:r>
              <a:rPr lang="en-IN" sz="1200" b="0" strike="noStrike" spc="-1" dirty="0" err="1">
                <a:solidFill>
                  <a:srgbClr val="8B8B8B"/>
                </a:solidFill>
                <a:uFill>
                  <a:solidFill>
                    <a:srgbClr val="FFFFFF"/>
                  </a:solidFill>
                </a:uFill>
                <a:latin typeface="Calibri"/>
                <a:ea typeface="DejaVu Sans"/>
              </a:rPr>
              <a:t>B.Tech</a:t>
            </a:r>
            <a:r>
              <a:rPr lang="en-IN" sz="1200" b="0" strike="noStrike" spc="-1" dirty="0">
                <a:solidFill>
                  <a:srgbClr val="8B8B8B"/>
                </a:solidFill>
                <a:uFill>
                  <a:solidFill>
                    <a:srgbClr val="FFFFFF"/>
                  </a:solidFill>
                </a:uFill>
                <a:latin typeface="Calibri"/>
                <a:ea typeface="DejaVu Sans"/>
              </a:rPr>
              <a:t> 2021-25 Phase -1  ESA </a:t>
            </a:r>
            <a:endParaRPr lang="en-IN" sz="1800" b="0" strike="noStrike" spc="-1" dirty="0">
              <a:solidFill>
                <a:srgbClr val="000000"/>
              </a:solidFill>
              <a:uFill>
                <a:solidFill>
                  <a:srgbClr val="FFFFFF"/>
                </a:solidFill>
              </a:uFill>
              <a:latin typeface="Arial"/>
            </a:endParaRPr>
          </a:p>
        </p:txBody>
      </p:sp>
      <p:sp>
        <p:nvSpPr>
          <p:cNvPr id="2" name="CustomShape 2">
            <a:extLst>
              <a:ext uri="{FF2B5EF4-FFF2-40B4-BE49-F238E27FC236}">
                <a16:creationId xmlns:a16="http://schemas.microsoft.com/office/drawing/2014/main" id="{DCD5656A-2496-A423-0099-E68A9B6B84CB}"/>
              </a:ext>
            </a:extLst>
          </p:cNvPr>
          <p:cNvSpPr/>
          <p:nvPr/>
        </p:nvSpPr>
        <p:spPr>
          <a:xfrm>
            <a:off x="345232" y="505800"/>
            <a:ext cx="8227080" cy="452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520">
              <a:lnSpc>
                <a:spcPct val="100000"/>
              </a:lnSpc>
              <a:buClr>
                <a:srgbClr val="000000"/>
              </a:buClr>
            </a:pPr>
            <a:endParaRPr lang="en-IN" sz="1600" strike="noStrike" spc="-1" dirty="0">
              <a:solidFill>
                <a:srgbClr val="000000"/>
              </a:solidFill>
              <a:uFill>
                <a:solidFill>
                  <a:srgbClr val="FFFFFF"/>
                </a:solidFill>
              </a:uFill>
              <a:latin typeface="Arial"/>
            </a:endParaRPr>
          </a:p>
        </p:txBody>
      </p:sp>
      <p:sp>
        <p:nvSpPr>
          <p:cNvPr id="4" name="TextBox 3">
            <a:extLst>
              <a:ext uri="{FF2B5EF4-FFF2-40B4-BE49-F238E27FC236}">
                <a16:creationId xmlns:a16="http://schemas.microsoft.com/office/drawing/2014/main" id="{CB0627F4-045A-8BA5-A7BB-D6C7F5707864}"/>
              </a:ext>
            </a:extLst>
          </p:cNvPr>
          <p:cNvSpPr txBox="1"/>
          <p:nvPr/>
        </p:nvSpPr>
        <p:spPr>
          <a:xfrm>
            <a:off x="1028022" y="1105176"/>
            <a:ext cx="6861499" cy="5108321"/>
          </a:xfrm>
          <a:prstGeom prst="rect">
            <a:avLst/>
          </a:prstGeom>
          <a:noFill/>
        </p:spPr>
        <p:txBody>
          <a:bodyPr wrap="square">
            <a:spAutoFit/>
          </a:bodyPr>
          <a:lstStyle/>
          <a:p>
            <a:pPr marL="0" marR="0">
              <a:lnSpc>
                <a:spcPct val="115000"/>
              </a:lnSpc>
              <a:spcBef>
                <a:spcPts val="0"/>
              </a:spcBef>
              <a:spcAft>
                <a:spcPts val="1000"/>
              </a:spcAft>
            </a:pPr>
            <a:r>
              <a:rPr lang="en-US" sz="1800" dirty="0">
                <a:solidFill>
                  <a:srgbClr val="000000"/>
                </a:solidFill>
                <a:effectLst/>
                <a:latin typeface="Calibri" panose="020F0502020204030204" pitchFamily="34" charset="0"/>
                <a:ea typeface="Calibri" panose="020F0502020204030204" pitchFamily="34" charset="0"/>
              </a:rPr>
              <a:t>[8] N. Iqbal et al., "Groundwater Level Prediction Model Using Correlation and Difference Mechanisms Based on Boreholes Data for Sustainable Hydraulic Resource Management," in IEEE Access, vol. 9, pp. 96092-96113, 2021, </a:t>
            </a:r>
            <a:r>
              <a:rPr lang="en-US" sz="1800" dirty="0" err="1">
                <a:solidFill>
                  <a:srgbClr val="000000"/>
                </a:solidFill>
                <a:effectLst/>
                <a:latin typeface="Calibri" panose="020F0502020204030204" pitchFamily="34" charset="0"/>
                <a:ea typeface="Calibri" panose="020F0502020204030204" pitchFamily="34" charset="0"/>
              </a:rPr>
              <a:t>doi</a:t>
            </a:r>
            <a:r>
              <a:rPr lang="en-US" sz="1800" dirty="0">
                <a:solidFill>
                  <a:srgbClr val="000000"/>
                </a:solidFill>
                <a:effectLst/>
                <a:latin typeface="Calibri" panose="020F0502020204030204" pitchFamily="34" charset="0"/>
                <a:ea typeface="Calibri" panose="020F0502020204030204" pitchFamily="34" charset="0"/>
              </a:rPr>
              <a:t>: 10.1109/ACCESS.2021.3094735.</a:t>
            </a:r>
          </a:p>
          <a:p>
            <a:pPr marL="0" marR="0">
              <a:lnSpc>
                <a:spcPct val="115000"/>
              </a:lnSpc>
              <a:spcBef>
                <a:spcPts val="0"/>
              </a:spcBef>
              <a:spcAft>
                <a:spcPts val="1000"/>
              </a:spcAft>
            </a:pPr>
            <a:r>
              <a:rPr lang="en-IN" sz="1800" dirty="0">
                <a:solidFill>
                  <a:srgbClr val="000000"/>
                </a:solidFill>
                <a:effectLst/>
                <a:latin typeface="Calibri" panose="020F0502020204030204" pitchFamily="34" charset="0"/>
                <a:ea typeface="Calibri" panose="020F0502020204030204" pitchFamily="34" charset="0"/>
              </a:rPr>
              <a:t>[9] M. </a:t>
            </a:r>
            <a:r>
              <a:rPr lang="en-IN" sz="1800" dirty="0" err="1">
                <a:solidFill>
                  <a:srgbClr val="000000"/>
                </a:solidFill>
                <a:effectLst/>
                <a:latin typeface="Calibri" panose="020F0502020204030204" pitchFamily="34" charset="0"/>
                <a:ea typeface="Calibri" panose="020F0502020204030204" pitchFamily="34" charset="0"/>
              </a:rPr>
              <a:t>Jafril</a:t>
            </a:r>
            <a:r>
              <a:rPr lang="en-IN" sz="1800" dirty="0">
                <a:solidFill>
                  <a:srgbClr val="000000"/>
                </a:solidFill>
                <a:effectLst/>
                <a:latin typeface="Calibri" panose="020F0502020204030204" pitchFamily="34" charset="0"/>
                <a:ea typeface="Calibri" panose="020F0502020204030204" pitchFamily="34" charset="0"/>
              </a:rPr>
              <a:t> Alam, S. Kar, S. Zaman, S. Ahamed and K. Samiya, "Forecasting Underground Water Levels: LSTM Based Model Outperforms GRU and Decision Tree Based Models," 2022 IEEE International Women in Engineering (WIE) Conference on Electrical and Computer Engineering (WIECON-ECE), Naya Raipur, India, 2022, pp. 280-283, </a:t>
            </a:r>
            <a:r>
              <a:rPr lang="en-IN" sz="1800" dirty="0" err="1">
                <a:solidFill>
                  <a:srgbClr val="000000"/>
                </a:solidFill>
                <a:effectLst/>
                <a:latin typeface="Calibri" panose="020F0502020204030204" pitchFamily="34" charset="0"/>
                <a:ea typeface="Calibri" panose="020F0502020204030204" pitchFamily="34" charset="0"/>
              </a:rPr>
              <a:t>doi</a:t>
            </a:r>
            <a:r>
              <a:rPr lang="en-IN" sz="1800" dirty="0">
                <a:solidFill>
                  <a:srgbClr val="000000"/>
                </a:solidFill>
                <a:effectLst/>
                <a:latin typeface="Calibri" panose="020F0502020204030204" pitchFamily="34" charset="0"/>
                <a:ea typeface="Calibri" panose="020F0502020204030204" pitchFamily="34" charset="0"/>
              </a:rPr>
              <a:t>: 10.1109/WIECON-ECE57977.2022.10151230.</a:t>
            </a:r>
          </a:p>
          <a:p>
            <a:pPr marL="0" marR="0">
              <a:lnSpc>
                <a:spcPct val="115000"/>
              </a:lnSpc>
              <a:spcBef>
                <a:spcPts val="0"/>
              </a:spcBef>
              <a:spcAft>
                <a:spcPts val="1000"/>
              </a:spcAft>
            </a:pPr>
            <a:r>
              <a:rPr lang="en-US" sz="1800" dirty="0">
                <a:solidFill>
                  <a:srgbClr val="000000"/>
                </a:solidFill>
                <a:effectLst/>
                <a:latin typeface="Calibri" panose="020F0502020204030204" pitchFamily="34" charset="0"/>
                <a:ea typeface="Calibri" panose="020F0502020204030204" pitchFamily="34" charset="0"/>
              </a:rPr>
              <a:t>[10] M, M. G. Dinesh, C. </a:t>
            </a:r>
            <a:r>
              <a:rPr lang="en-US" sz="1800" dirty="0" err="1">
                <a:solidFill>
                  <a:srgbClr val="000000"/>
                </a:solidFill>
                <a:effectLst/>
                <a:latin typeface="Calibri" panose="020F0502020204030204" pitchFamily="34" charset="0"/>
                <a:ea typeface="Calibri" panose="020F0502020204030204" pitchFamily="34" charset="0"/>
              </a:rPr>
              <a:t>Lakshmipriya</a:t>
            </a:r>
            <a:r>
              <a:rPr lang="en-US" sz="1800" dirty="0">
                <a:solidFill>
                  <a:srgbClr val="000000"/>
                </a:solidFill>
                <a:effectLst/>
                <a:latin typeface="Calibri" panose="020F0502020204030204" pitchFamily="34" charset="0"/>
                <a:ea typeface="Calibri" panose="020F0502020204030204" pitchFamily="34" charset="0"/>
              </a:rPr>
              <a:t>, V. Sharmila, A. </a:t>
            </a:r>
            <a:r>
              <a:rPr lang="en-US" sz="1800" dirty="0" err="1">
                <a:solidFill>
                  <a:srgbClr val="000000"/>
                </a:solidFill>
                <a:effectLst/>
                <a:latin typeface="Calibri" panose="020F0502020204030204" pitchFamily="34" charset="0"/>
                <a:ea typeface="Calibri" panose="020F0502020204030204" pitchFamily="34" charset="0"/>
              </a:rPr>
              <a:t>Muthuram</a:t>
            </a:r>
            <a:r>
              <a:rPr lang="en-US" sz="1800" dirty="0">
                <a:solidFill>
                  <a:srgbClr val="000000"/>
                </a:solidFill>
                <a:effectLst/>
                <a:latin typeface="Calibri" panose="020F0502020204030204" pitchFamily="34" charset="0"/>
                <a:ea typeface="Calibri" panose="020F0502020204030204" pitchFamily="34" charset="0"/>
              </a:rPr>
              <a:t> and S. S. R, "Water Quality Prediction using Machine Learning: A Comparative Study," 2023 Second International Conference on Augmented Intelligence and Sustainable Systems (ICAISS), Trichy, India, 2023, pp. 348-353</a:t>
            </a:r>
          </a:p>
        </p:txBody>
      </p:sp>
    </p:spTree>
    <p:extLst>
      <p:ext uri="{BB962C8B-B14F-4D97-AF65-F5344CB8AC3E}">
        <p14:creationId xmlns:p14="http://schemas.microsoft.com/office/powerpoint/2010/main" val="7786048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802432" y="44892"/>
            <a:ext cx="7312680" cy="6720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0" u="sng" strike="noStrike" spc="-1" dirty="0">
                <a:solidFill>
                  <a:srgbClr val="000000"/>
                </a:solidFill>
                <a:uFill>
                  <a:solidFill>
                    <a:srgbClr val="FFFFFF"/>
                  </a:solidFill>
                </a:uFill>
                <a:latin typeface="Calibri"/>
                <a:ea typeface="DejaVu Sans"/>
              </a:rPr>
              <a:t>References</a:t>
            </a:r>
            <a:endParaRPr lang="en-IN" sz="3600" b="0" strike="noStrike" spc="-1" dirty="0">
              <a:solidFill>
                <a:srgbClr val="000000"/>
              </a:solidFill>
              <a:uFill>
                <a:solidFill>
                  <a:srgbClr val="FFFFFF"/>
                </a:solidFill>
              </a:uFill>
              <a:latin typeface="Arial"/>
            </a:endParaRPr>
          </a:p>
        </p:txBody>
      </p:sp>
      <p:sp>
        <p:nvSpPr>
          <p:cNvPr id="175" name="CustomShape 2"/>
          <p:cNvSpPr/>
          <p:nvPr/>
        </p:nvSpPr>
        <p:spPr>
          <a:xfrm>
            <a:off x="457200" y="1600200"/>
            <a:ext cx="8227080" cy="45234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77" name="CustomShape 3"/>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F71F30ED-78CF-4C29-A2AC-01F1C36D70D8}" type="slidenum">
              <a:rPr lang="en-IN" sz="1200" b="0" strike="noStrike" spc="-1">
                <a:solidFill>
                  <a:srgbClr val="8B8B8B"/>
                </a:solidFill>
                <a:uFill>
                  <a:solidFill>
                    <a:srgbClr val="FFFFFF"/>
                  </a:solidFill>
                </a:uFill>
                <a:latin typeface="Calibri"/>
                <a:ea typeface="DejaVu Sans"/>
              </a:rPr>
              <a:pPr algn="r">
                <a:lnSpc>
                  <a:spcPct val="100000"/>
                </a:lnSpc>
              </a:pPr>
              <a:t>36</a:t>
            </a:fld>
            <a:endParaRPr lang="en-IN" sz="1800" b="0" strike="noStrike" spc="-1">
              <a:solidFill>
                <a:srgbClr val="000000"/>
              </a:solidFill>
              <a:uFill>
                <a:solidFill>
                  <a:srgbClr val="FFFFFF"/>
                </a:solidFill>
              </a:uFill>
              <a:latin typeface="Arial"/>
            </a:endParaRPr>
          </a:p>
        </p:txBody>
      </p:sp>
      <p:sp>
        <p:nvSpPr>
          <p:cNvPr id="9" name="CustomShape 4"/>
          <p:cNvSpPr/>
          <p:nvPr/>
        </p:nvSpPr>
        <p:spPr>
          <a:xfrm>
            <a:off x="459721" y="6450588"/>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IN" sz="1200" b="0" strike="noStrike" spc="-1" dirty="0">
                <a:solidFill>
                  <a:srgbClr val="8B8B8B"/>
                </a:solidFill>
                <a:uFill>
                  <a:solidFill>
                    <a:srgbClr val="FFFFFF"/>
                  </a:solidFill>
                </a:uFill>
                <a:latin typeface="Calibri"/>
                <a:ea typeface="DejaVu Sans"/>
              </a:rPr>
              <a:t>8/5/24</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10" name="CustomShape 5"/>
          <p:cNvSpPr/>
          <p:nvPr/>
        </p:nvSpPr>
        <p:spPr>
          <a:xfrm>
            <a:off x="2952000" y="6356520"/>
            <a:ext cx="39794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200" b="0" strike="noStrike" spc="-1" dirty="0">
                <a:solidFill>
                  <a:srgbClr val="8B8B8B"/>
                </a:solidFill>
                <a:uFill>
                  <a:solidFill>
                    <a:srgbClr val="FFFFFF"/>
                  </a:solidFill>
                </a:uFill>
                <a:latin typeface="Calibri"/>
                <a:ea typeface="DejaVu Sans"/>
              </a:rPr>
              <a:t>Capstone Project </a:t>
            </a:r>
            <a:r>
              <a:rPr lang="en-IN" sz="1200" b="0" strike="noStrike" spc="-1" dirty="0" err="1">
                <a:solidFill>
                  <a:srgbClr val="8B8B8B"/>
                </a:solidFill>
                <a:uFill>
                  <a:solidFill>
                    <a:srgbClr val="FFFFFF"/>
                  </a:solidFill>
                </a:uFill>
                <a:latin typeface="Calibri"/>
                <a:ea typeface="DejaVu Sans"/>
              </a:rPr>
              <a:t>B.Tech</a:t>
            </a:r>
            <a:r>
              <a:rPr lang="en-IN" sz="1200" b="0" strike="noStrike" spc="-1" dirty="0">
                <a:solidFill>
                  <a:srgbClr val="8B8B8B"/>
                </a:solidFill>
                <a:uFill>
                  <a:solidFill>
                    <a:srgbClr val="FFFFFF"/>
                  </a:solidFill>
                </a:uFill>
                <a:latin typeface="Calibri"/>
                <a:ea typeface="DejaVu Sans"/>
              </a:rPr>
              <a:t> 2021-25 Phase -1  ESA </a:t>
            </a:r>
            <a:endParaRPr lang="en-IN" sz="1800" b="0" strike="noStrike" spc="-1" dirty="0">
              <a:solidFill>
                <a:srgbClr val="000000"/>
              </a:solidFill>
              <a:uFill>
                <a:solidFill>
                  <a:srgbClr val="FFFFFF"/>
                </a:solidFill>
              </a:uFill>
              <a:latin typeface="Arial"/>
            </a:endParaRPr>
          </a:p>
        </p:txBody>
      </p:sp>
      <p:sp>
        <p:nvSpPr>
          <p:cNvPr id="2" name="CustomShape 2">
            <a:extLst>
              <a:ext uri="{FF2B5EF4-FFF2-40B4-BE49-F238E27FC236}">
                <a16:creationId xmlns:a16="http://schemas.microsoft.com/office/drawing/2014/main" id="{DCD5656A-2496-A423-0099-E68A9B6B84CB}"/>
              </a:ext>
            </a:extLst>
          </p:cNvPr>
          <p:cNvSpPr/>
          <p:nvPr/>
        </p:nvSpPr>
        <p:spPr>
          <a:xfrm>
            <a:off x="345232" y="505800"/>
            <a:ext cx="8227080" cy="452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520">
              <a:lnSpc>
                <a:spcPct val="100000"/>
              </a:lnSpc>
              <a:buClr>
                <a:srgbClr val="000000"/>
              </a:buClr>
            </a:pPr>
            <a:endParaRPr lang="en-IN" sz="1600" strike="noStrike" spc="-1" dirty="0">
              <a:solidFill>
                <a:srgbClr val="000000"/>
              </a:solidFill>
              <a:uFill>
                <a:solidFill>
                  <a:srgbClr val="FFFFFF"/>
                </a:solidFill>
              </a:uFill>
              <a:latin typeface="Arial"/>
            </a:endParaRPr>
          </a:p>
        </p:txBody>
      </p:sp>
      <p:sp>
        <p:nvSpPr>
          <p:cNvPr id="4" name="TextBox 3">
            <a:extLst>
              <a:ext uri="{FF2B5EF4-FFF2-40B4-BE49-F238E27FC236}">
                <a16:creationId xmlns:a16="http://schemas.microsoft.com/office/drawing/2014/main" id="{CB0627F4-045A-8BA5-A7BB-D6C7F5707864}"/>
              </a:ext>
            </a:extLst>
          </p:cNvPr>
          <p:cNvSpPr txBox="1"/>
          <p:nvPr/>
        </p:nvSpPr>
        <p:spPr>
          <a:xfrm>
            <a:off x="1028022" y="1105176"/>
            <a:ext cx="6861499" cy="1794594"/>
          </a:xfrm>
          <a:prstGeom prst="rect">
            <a:avLst/>
          </a:prstGeom>
          <a:noFill/>
        </p:spPr>
        <p:txBody>
          <a:bodyPr wrap="square">
            <a:spAutoFit/>
          </a:bodyPr>
          <a:lstStyle/>
          <a:p>
            <a:pPr marL="0" marR="0">
              <a:lnSpc>
                <a:spcPct val="115000"/>
              </a:lnSpc>
              <a:spcBef>
                <a:spcPts val="0"/>
              </a:spcBef>
              <a:spcAft>
                <a:spcPts val="1000"/>
              </a:spcAft>
            </a:pPr>
            <a:r>
              <a:rPr lang="en-US" sz="1800" dirty="0">
                <a:solidFill>
                  <a:srgbClr val="000000"/>
                </a:solidFill>
                <a:effectLst/>
                <a:latin typeface="Calibri" panose="020F0502020204030204" pitchFamily="34" charset="0"/>
                <a:ea typeface="Calibri" panose="020F0502020204030204" pitchFamily="34" charset="0"/>
              </a:rPr>
              <a:t>[11] S. K. T. K, M. </a:t>
            </a:r>
            <a:r>
              <a:rPr lang="en-US" sz="1800" dirty="0" err="1">
                <a:solidFill>
                  <a:srgbClr val="000000"/>
                </a:solidFill>
                <a:effectLst/>
                <a:latin typeface="Calibri" panose="020F0502020204030204" pitchFamily="34" charset="0"/>
                <a:ea typeface="Calibri" panose="020F0502020204030204" pitchFamily="34" charset="0"/>
              </a:rPr>
              <a:t>Hanumanthappa</a:t>
            </a:r>
            <a:r>
              <a:rPr lang="en-US" sz="1800" dirty="0">
                <a:solidFill>
                  <a:srgbClr val="000000"/>
                </a:solidFill>
                <a:effectLst/>
                <a:latin typeface="Calibri" panose="020F0502020204030204" pitchFamily="34" charset="0"/>
                <a:ea typeface="Calibri" panose="020F0502020204030204" pitchFamily="34" charset="0"/>
              </a:rPr>
              <a:t>, S. K. P. S and H. B. V, "Data Driven Approach to Predict Ground Water Level using Support Vector Regression," 2022 International Conference on Applied Artificial Intelligence and Computing (ICAAIC), Salem, India, 2022, pp. 01-06</a:t>
            </a:r>
          </a:p>
          <a:p>
            <a:pPr marL="0" marR="0">
              <a:lnSpc>
                <a:spcPct val="115000"/>
              </a:lnSpc>
              <a:spcBef>
                <a:spcPts val="0"/>
              </a:spcBef>
              <a:spcAft>
                <a:spcPts val="1000"/>
              </a:spcAft>
            </a:pPr>
            <a:endParaRPr lang="en-US" sz="1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1406499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802432" y="44892"/>
            <a:ext cx="7312680" cy="6720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0" strike="noStrike" spc="-1" dirty="0">
                <a:solidFill>
                  <a:srgbClr val="000000"/>
                </a:solidFill>
                <a:uFill>
                  <a:solidFill>
                    <a:srgbClr val="FFFFFF"/>
                  </a:solidFill>
                </a:uFill>
                <a:latin typeface="Arial"/>
              </a:rPr>
              <a:t>Summary</a:t>
            </a:r>
          </a:p>
        </p:txBody>
      </p:sp>
      <p:sp>
        <p:nvSpPr>
          <p:cNvPr id="175" name="CustomShape 2"/>
          <p:cNvSpPr/>
          <p:nvPr/>
        </p:nvSpPr>
        <p:spPr>
          <a:xfrm>
            <a:off x="457200" y="1600200"/>
            <a:ext cx="8227080" cy="45234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77" name="CustomShape 3"/>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F71F30ED-78CF-4C29-A2AC-01F1C36D70D8}" type="slidenum">
              <a:rPr lang="en-IN" sz="1200" b="0" strike="noStrike" spc="-1">
                <a:solidFill>
                  <a:srgbClr val="8B8B8B"/>
                </a:solidFill>
                <a:uFill>
                  <a:solidFill>
                    <a:srgbClr val="FFFFFF"/>
                  </a:solidFill>
                </a:uFill>
                <a:latin typeface="Calibri"/>
                <a:ea typeface="DejaVu Sans"/>
              </a:rPr>
              <a:pPr algn="r">
                <a:lnSpc>
                  <a:spcPct val="100000"/>
                </a:lnSpc>
              </a:pPr>
              <a:t>37</a:t>
            </a:fld>
            <a:endParaRPr lang="en-IN" sz="1800" b="0" strike="noStrike" spc="-1">
              <a:solidFill>
                <a:srgbClr val="000000"/>
              </a:solidFill>
              <a:uFill>
                <a:solidFill>
                  <a:srgbClr val="FFFFFF"/>
                </a:solidFill>
              </a:uFill>
              <a:latin typeface="Arial"/>
            </a:endParaRPr>
          </a:p>
        </p:txBody>
      </p:sp>
      <p:sp>
        <p:nvSpPr>
          <p:cNvPr id="9" name="CustomShape 4"/>
          <p:cNvSpPr/>
          <p:nvPr/>
        </p:nvSpPr>
        <p:spPr>
          <a:xfrm>
            <a:off x="459721" y="6450588"/>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IN" sz="1200" b="0" strike="noStrike" spc="-1" dirty="0">
                <a:solidFill>
                  <a:srgbClr val="8B8B8B"/>
                </a:solidFill>
                <a:uFill>
                  <a:solidFill>
                    <a:srgbClr val="FFFFFF"/>
                  </a:solidFill>
                </a:uFill>
                <a:latin typeface="Calibri"/>
                <a:ea typeface="DejaVu Sans"/>
              </a:rPr>
              <a:t>8/5/24</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10" name="CustomShape 5"/>
          <p:cNvSpPr/>
          <p:nvPr/>
        </p:nvSpPr>
        <p:spPr>
          <a:xfrm>
            <a:off x="2952000" y="6356520"/>
            <a:ext cx="39794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200" b="0" strike="noStrike" spc="-1" dirty="0">
                <a:solidFill>
                  <a:srgbClr val="8B8B8B"/>
                </a:solidFill>
                <a:uFill>
                  <a:solidFill>
                    <a:srgbClr val="FFFFFF"/>
                  </a:solidFill>
                </a:uFill>
                <a:latin typeface="Calibri"/>
                <a:ea typeface="DejaVu Sans"/>
              </a:rPr>
              <a:t>Capstone Project </a:t>
            </a:r>
            <a:r>
              <a:rPr lang="en-IN" sz="1200" b="0" strike="noStrike" spc="-1" dirty="0" err="1">
                <a:solidFill>
                  <a:srgbClr val="8B8B8B"/>
                </a:solidFill>
                <a:uFill>
                  <a:solidFill>
                    <a:srgbClr val="FFFFFF"/>
                  </a:solidFill>
                </a:uFill>
                <a:latin typeface="Calibri"/>
                <a:ea typeface="DejaVu Sans"/>
              </a:rPr>
              <a:t>B.Tech</a:t>
            </a:r>
            <a:r>
              <a:rPr lang="en-IN" sz="1200" b="0" strike="noStrike" spc="-1" dirty="0">
                <a:solidFill>
                  <a:srgbClr val="8B8B8B"/>
                </a:solidFill>
                <a:uFill>
                  <a:solidFill>
                    <a:srgbClr val="FFFFFF"/>
                  </a:solidFill>
                </a:uFill>
                <a:latin typeface="Calibri"/>
                <a:ea typeface="DejaVu Sans"/>
              </a:rPr>
              <a:t> 2021-25 Phase -1  ESA </a:t>
            </a:r>
            <a:endParaRPr lang="en-IN" sz="1800" b="0" strike="noStrike" spc="-1" dirty="0">
              <a:solidFill>
                <a:srgbClr val="000000"/>
              </a:solidFill>
              <a:uFill>
                <a:solidFill>
                  <a:srgbClr val="FFFFFF"/>
                </a:solidFill>
              </a:uFill>
              <a:latin typeface="Arial"/>
            </a:endParaRPr>
          </a:p>
        </p:txBody>
      </p:sp>
      <p:sp>
        <p:nvSpPr>
          <p:cNvPr id="2" name="CustomShape 2">
            <a:extLst>
              <a:ext uri="{FF2B5EF4-FFF2-40B4-BE49-F238E27FC236}">
                <a16:creationId xmlns:a16="http://schemas.microsoft.com/office/drawing/2014/main" id="{DCD5656A-2496-A423-0099-E68A9B6B84CB}"/>
              </a:ext>
            </a:extLst>
          </p:cNvPr>
          <p:cNvSpPr/>
          <p:nvPr/>
        </p:nvSpPr>
        <p:spPr>
          <a:xfrm>
            <a:off x="345232" y="949884"/>
            <a:ext cx="8227080" cy="452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5420" indent="-342900">
              <a:lnSpc>
                <a:spcPct val="100000"/>
              </a:lnSpc>
              <a:buClr>
                <a:srgbClr val="000000"/>
              </a:buClr>
              <a:buFont typeface="Arial" panose="020B0604020202020204" pitchFamily="34" charset="0"/>
              <a:buChar char="•"/>
            </a:pPr>
            <a:r>
              <a:rPr lang="en-US" sz="2400" spc="-1" dirty="0">
                <a:solidFill>
                  <a:srgbClr val="000000"/>
                </a:solidFill>
                <a:uFill>
                  <a:solidFill>
                    <a:srgbClr val="FFFFFF"/>
                  </a:solidFill>
                </a:uFill>
                <a:latin typeface="Calibri"/>
              </a:rPr>
              <a:t>Real-Time Monitoring: Live sensor data enables real-time monitoring of water quality, allowing immediate detection and response to pollution events.</a:t>
            </a:r>
          </a:p>
          <a:p>
            <a:pPr marL="345420" indent="-342900">
              <a:lnSpc>
                <a:spcPct val="100000"/>
              </a:lnSpc>
              <a:buClr>
                <a:srgbClr val="000000"/>
              </a:buClr>
              <a:buFont typeface="Arial" panose="020B0604020202020204" pitchFamily="34" charset="0"/>
              <a:buChar char="•"/>
            </a:pPr>
            <a:r>
              <a:rPr lang="en-US" sz="2400" spc="-1" dirty="0">
                <a:solidFill>
                  <a:srgbClr val="000000"/>
                </a:solidFill>
                <a:uFill>
                  <a:solidFill>
                    <a:srgbClr val="FFFFFF"/>
                  </a:solidFill>
                </a:uFill>
                <a:latin typeface="Calibri"/>
              </a:rPr>
              <a:t>Precision and Efficiency: Utilizing live data ensures precise measurements, leading to accurate analysis of water quality and efficient water resource management.</a:t>
            </a:r>
          </a:p>
          <a:p>
            <a:pPr marL="345420" indent="-342900">
              <a:lnSpc>
                <a:spcPct val="100000"/>
              </a:lnSpc>
              <a:buClr>
                <a:srgbClr val="000000"/>
              </a:buClr>
              <a:buFont typeface="Arial" panose="020B0604020202020204" pitchFamily="34" charset="0"/>
              <a:buChar char="•"/>
            </a:pPr>
            <a:r>
              <a:rPr lang="en-US" sz="2400" spc="-1" dirty="0">
                <a:solidFill>
                  <a:srgbClr val="000000"/>
                </a:solidFill>
                <a:uFill>
                  <a:solidFill>
                    <a:srgbClr val="FFFFFF"/>
                  </a:solidFill>
                </a:uFill>
                <a:latin typeface="Calibri"/>
              </a:rPr>
              <a:t>Pollution Control: Live sensor data helps identify pollution sources and levels, facilitating targeted interventions to mitigate environmental impacts.</a:t>
            </a:r>
          </a:p>
          <a:p>
            <a:pPr marL="345420" indent="-342900">
              <a:lnSpc>
                <a:spcPct val="100000"/>
              </a:lnSpc>
              <a:buClr>
                <a:srgbClr val="000000"/>
              </a:buClr>
              <a:buFont typeface="Arial" panose="020B0604020202020204" pitchFamily="34" charset="0"/>
              <a:buChar char="•"/>
            </a:pPr>
            <a:r>
              <a:rPr lang="en-US" sz="2400" spc="-1" dirty="0">
                <a:solidFill>
                  <a:srgbClr val="000000"/>
                </a:solidFill>
                <a:uFill>
                  <a:solidFill>
                    <a:srgbClr val="FFFFFF"/>
                  </a:solidFill>
                </a:uFill>
                <a:latin typeface="Calibri"/>
              </a:rPr>
              <a:t>Groundwater Level Analysis: Understanding water resource dynamics, assessing impacts of climate change, and supporting sustainable water management.</a:t>
            </a:r>
            <a:endParaRPr lang="en-IN" sz="160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10294257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1522800" y="138960"/>
            <a:ext cx="7424648" cy="7944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0" u="sng" strike="noStrike" spc="-1" dirty="0">
                <a:solidFill>
                  <a:srgbClr val="000000"/>
                </a:solidFill>
                <a:uFill>
                  <a:solidFill>
                    <a:srgbClr val="FFFFFF"/>
                  </a:solidFill>
                </a:uFill>
                <a:latin typeface="Calibri"/>
                <a:ea typeface="DejaVu Sans"/>
              </a:rPr>
              <a:t>Project timeline</a:t>
            </a:r>
            <a:endParaRPr lang="en-IN" sz="3600" b="0" strike="noStrike" spc="-1" dirty="0">
              <a:solidFill>
                <a:srgbClr val="000000"/>
              </a:solidFill>
              <a:uFill>
                <a:solidFill>
                  <a:srgbClr val="FFFFFF"/>
                </a:solidFill>
              </a:uFill>
              <a:latin typeface="Arial"/>
            </a:endParaRPr>
          </a:p>
        </p:txBody>
      </p:sp>
      <p:sp>
        <p:nvSpPr>
          <p:cNvPr id="184" name="CustomShape 3"/>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310C315-F065-43F5-9D54-BF1424C4CAD8}" type="slidenum">
              <a:rPr lang="en-IN" sz="1200" b="0" strike="noStrike" spc="-1">
                <a:solidFill>
                  <a:srgbClr val="8B8B8B"/>
                </a:solidFill>
                <a:uFill>
                  <a:solidFill>
                    <a:srgbClr val="FFFFFF"/>
                  </a:solidFill>
                </a:uFill>
                <a:latin typeface="Calibri"/>
                <a:ea typeface="DejaVu Sans"/>
              </a:rPr>
              <a:pPr algn="r">
                <a:lnSpc>
                  <a:spcPct val="100000"/>
                </a:lnSpc>
              </a:pPr>
              <a:t>38</a:t>
            </a:fld>
            <a:endParaRPr lang="en-IN" sz="1800" b="0" strike="noStrike" spc="-1">
              <a:solidFill>
                <a:srgbClr val="000000"/>
              </a:solidFill>
              <a:uFill>
                <a:solidFill>
                  <a:srgbClr val="FFFFFF"/>
                </a:solidFill>
              </a:uFill>
              <a:latin typeface="Arial"/>
            </a:endParaRPr>
          </a:p>
        </p:txBody>
      </p:sp>
      <p:sp>
        <p:nvSpPr>
          <p:cNvPr id="188" name="CustomShape 6"/>
          <p:cNvSpPr/>
          <p:nvPr/>
        </p:nvSpPr>
        <p:spPr>
          <a:xfrm>
            <a:off x="869940" y="1196752"/>
            <a:ext cx="5790292" cy="34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IN" sz="1800" b="0" strike="noStrike" spc="-1" dirty="0">
              <a:solidFill>
                <a:srgbClr val="000000"/>
              </a:solidFill>
              <a:uFill>
                <a:solidFill>
                  <a:srgbClr val="FFFFFF"/>
                </a:solidFill>
              </a:uFill>
              <a:latin typeface="Arial"/>
            </a:endParaRPr>
          </a:p>
        </p:txBody>
      </p:sp>
      <p:sp>
        <p:nvSpPr>
          <p:cNvPr id="10" name="CustomShape 4"/>
          <p:cNvSpPr/>
          <p:nvPr/>
        </p:nvSpPr>
        <p:spPr>
          <a:xfrm>
            <a:off x="45720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200" b="0" strike="noStrike" spc="-1" dirty="0">
                <a:solidFill>
                  <a:srgbClr val="8B8B8B"/>
                </a:solidFill>
                <a:uFill>
                  <a:solidFill>
                    <a:srgbClr val="FFFFFF"/>
                  </a:solidFill>
                </a:uFill>
                <a:latin typeface="Calibri"/>
                <a:ea typeface="DejaVu Sans"/>
              </a:rPr>
              <a:t>8/</a:t>
            </a:r>
            <a:r>
              <a:rPr lang="en-IN" sz="1200" spc="-1" dirty="0">
                <a:solidFill>
                  <a:srgbClr val="8B8B8B"/>
                </a:solidFill>
                <a:uFill>
                  <a:solidFill>
                    <a:srgbClr val="FFFFFF"/>
                  </a:solidFill>
                </a:uFill>
                <a:latin typeface="Calibri"/>
                <a:ea typeface="DejaVu Sans"/>
              </a:rPr>
              <a:t>5</a:t>
            </a:r>
            <a:r>
              <a:rPr lang="en-IN" sz="1200" b="0" strike="noStrike" spc="-1" dirty="0">
                <a:solidFill>
                  <a:srgbClr val="8B8B8B"/>
                </a:solidFill>
                <a:uFill>
                  <a:solidFill>
                    <a:srgbClr val="FFFFFF"/>
                  </a:solidFill>
                </a:uFill>
                <a:latin typeface="Calibri"/>
                <a:ea typeface="DejaVu Sans"/>
              </a:rPr>
              <a:t>/24</a:t>
            </a:r>
            <a:endParaRPr lang="en-IN" sz="1800" b="0" strike="noStrike" spc="-1" dirty="0">
              <a:solidFill>
                <a:srgbClr val="000000"/>
              </a:solidFill>
              <a:uFill>
                <a:solidFill>
                  <a:srgbClr val="FFFFFF"/>
                </a:solidFill>
              </a:uFill>
              <a:latin typeface="Arial"/>
            </a:endParaRPr>
          </a:p>
        </p:txBody>
      </p:sp>
      <p:sp>
        <p:nvSpPr>
          <p:cNvPr id="11" name="CustomShape 5"/>
          <p:cNvSpPr/>
          <p:nvPr/>
        </p:nvSpPr>
        <p:spPr>
          <a:xfrm>
            <a:off x="2952000" y="6356520"/>
            <a:ext cx="39794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200" b="0" strike="noStrike" spc="-1" dirty="0">
                <a:solidFill>
                  <a:srgbClr val="8B8B8B"/>
                </a:solidFill>
                <a:uFill>
                  <a:solidFill>
                    <a:srgbClr val="FFFFFF"/>
                  </a:solidFill>
                </a:uFill>
                <a:latin typeface="Calibri"/>
                <a:ea typeface="DejaVu Sans"/>
              </a:rPr>
              <a:t>Capstone Project </a:t>
            </a:r>
            <a:r>
              <a:rPr lang="en-IN" sz="1200" b="0" strike="noStrike" spc="-1" dirty="0" err="1">
                <a:solidFill>
                  <a:srgbClr val="8B8B8B"/>
                </a:solidFill>
                <a:uFill>
                  <a:solidFill>
                    <a:srgbClr val="FFFFFF"/>
                  </a:solidFill>
                </a:uFill>
                <a:latin typeface="Calibri"/>
                <a:ea typeface="DejaVu Sans"/>
              </a:rPr>
              <a:t>B.Tech</a:t>
            </a:r>
            <a:r>
              <a:rPr lang="en-IN" sz="1200" b="0" strike="noStrike" spc="-1" dirty="0">
                <a:solidFill>
                  <a:srgbClr val="8B8B8B"/>
                </a:solidFill>
                <a:uFill>
                  <a:solidFill>
                    <a:srgbClr val="FFFFFF"/>
                  </a:solidFill>
                </a:uFill>
                <a:latin typeface="Calibri"/>
                <a:ea typeface="DejaVu Sans"/>
              </a:rPr>
              <a:t> 2021-25 Phase -1  ESA </a:t>
            </a:r>
            <a:endParaRPr lang="en-IN" sz="1800" b="0" strike="noStrike" spc="-1" dirty="0">
              <a:solidFill>
                <a:srgbClr val="000000"/>
              </a:solidFill>
              <a:uFill>
                <a:solidFill>
                  <a:srgbClr val="FFFFFF"/>
                </a:solidFill>
              </a:uFill>
              <a:latin typeface="Arial"/>
            </a:endParaRPr>
          </a:p>
        </p:txBody>
      </p:sp>
      <p:sp>
        <p:nvSpPr>
          <p:cNvPr id="2" name="CustomShape 2">
            <a:extLst>
              <a:ext uri="{FF2B5EF4-FFF2-40B4-BE49-F238E27FC236}">
                <a16:creationId xmlns:a16="http://schemas.microsoft.com/office/drawing/2014/main" id="{E7A3A80C-F68C-0C61-4C76-3A601EE5CA7B}"/>
              </a:ext>
            </a:extLst>
          </p:cNvPr>
          <p:cNvSpPr/>
          <p:nvPr/>
        </p:nvSpPr>
        <p:spPr>
          <a:xfrm>
            <a:off x="838080" y="5960520"/>
            <a:ext cx="5257080" cy="25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p:txBody>
      </p:sp>
      <p:pic>
        <p:nvPicPr>
          <p:cNvPr id="5" name="Picture 4">
            <a:extLst>
              <a:ext uri="{FF2B5EF4-FFF2-40B4-BE49-F238E27FC236}">
                <a16:creationId xmlns:a16="http://schemas.microsoft.com/office/drawing/2014/main" id="{0BB5A858-3D72-8DAC-C69A-A03FCC674F18}"/>
              </a:ext>
            </a:extLst>
          </p:cNvPr>
          <p:cNvPicPr>
            <a:picLocks noChangeAspect="1"/>
          </p:cNvPicPr>
          <p:nvPr/>
        </p:nvPicPr>
        <p:blipFill>
          <a:blip r:embed="rId2"/>
          <a:stretch>
            <a:fillRect/>
          </a:stretch>
        </p:blipFill>
        <p:spPr>
          <a:xfrm>
            <a:off x="1748942" y="1217854"/>
            <a:ext cx="6142242" cy="4604066"/>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685800" y="2130480"/>
            <a:ext cx="7771680" cy="146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0" u="sng" strike="noStrike" spc="-1">
                <a:solidFill>
                  <a:srgbClr val="000000"/>
                </a:solidFill>
                <a:uFill>
                  <a:solidFill>
                    <a:srgbClr val="FFFFFF"/>
                  </a:solidFill>
                </a:uFill>
                <a:latin typeface="Calibri"/>
              </a:rPr>
              <a:t>Q &amp; A</a:t>
            </a:r>
            <a:endParaRPr lang="en-IN" sz="1800" b="0" strike="noStrike" spc="-1">
              <a:solidFill>
                <a:srgbClr val="000000"/>
              </a:solidFill>
              <a:uFill>
                <a:solidFill>
                  <a:srgbClr val="FFFFFF"/>
                </a:solidFill>
              </a:uFill>
              <a:latin typeface="Arial"/>
            </a:endParaRPr>
          </a:p>
        </p:txBody>
      </p:sp>
      <p:sp>
        <p:nvSpPr>
          <p:cNvPr id="169" name="CustomShape 2"/>
          <p:cNvSpPr/>
          <p:nvPr/>
        </p:nvSpPr>
        <p:spPr>
          <a:xfrm>
            <a:off x="1371600" y="3886200"/>
            <a:ext cx="6400080" cy="175176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5"/>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F5F6172-3127-49BE-B824-8408B565278B}" type="slidenum">
              <a:rPr lang="en-IN" sz="1200" b="0" strike="noStrike" spc="-1">
                <a:solidFill>
                  <a:srgbClr val="8B8B8B"/>
                </a:solidFill>
                <a:uFill>
                  <a:solidFill>
                    <a:srgbClr val="FFFFFF"/>
                  </a:solidFill>
                </a:uFill>
                <a:latin typeface="Calibri"/>
              </a:rPr>
              <a:t>4</a:t>
            </a:fld>
            <a:endParaRPr lang="en-IN" sz="1800" b="0" strike="noStrike" spc="-1">
              <a:solidFill>
                <a:srgbClr val="000000"/>
              </a:solidFill>
              <a:uFill>
                <a:solidFill>
                  <a:srgbClr val="FFFFFF"/>
                </a:solidFill>
              </a:uFill>
              <a:latin typeface="Arial"/>
            </a:endParaRPr>
          </a:p>
        </p:txBody>
      </p:sp>
      <p:sp>
        <p:nvSpPr>
          <p:cNvPr id="3" name="CustomShape 2">
            <a:extLst>
              <a:ext uri="{FF2B5EF4-FFF2-40B4-BE49-F238E27FC236}">
                <a16:creationId xmlns:a16="http://schemas.microsoft.com/office/drawing/2014/main" id="{9107DBF8-6E6D-ADC8-7016-FB6FDDFEE955}"/>
              </a:ext>
            </a:extLst>
          </p:cNvPr>
          <p:cNvSpPr/>
          <p:nvPr/>
        </p:nvSpPr>
        <p:spPr>
          <a:xfrm>
            <a:off x="457200" y="164344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560">
              <a:lnSpc>
                <a:spcPct val="100000"/>
              </a:lnSpc>
              <a:buClr>
                <a:srgbClr val="000000"/>
              </a:buClr>
              <a:buFont typeface="Arial"/>
              <a:buChar char="•"/>
            </a:pPr>
            <a:endParaRPr lang="en-IN" sz="2400" b="0" strike="noStrike" spc="-1" dirty="0">
              <a:solidFill>
                <a:srgbClr val="000000"/>
              </a:solidFill>
              <a:uFill>
                <a:solidFill>
                  <a:srgbClr val="FFFFFF"/>
                </a:solidFill>
              </a:uFill>
              <a:latin typeface="Arial"/>
            </a:endParaRPr>
          </a:p>
        </p:txBody>
      </p:sp>
      <p:sp>
        <p:nvSpPr>
          <p:cNvPr id="4" name="CustomShape 1">
            <a:extLst>
              <a:ext uri="{FF2B5EF4-FFF2-40B4-BE49-F238E27FC236}">
                <a16:creationId xmlns:a16="http://schemas.microsoft.com/office/drawing/2014/main" id="{62F0A355-7786-DA78-F486-56BB2E9D81FB}"/>
              </a:ext>
            </a:extLst>
          </p:cNvPr>
          <p:cNvSpPr/>
          <p:nvPr/>
        </p:nvSpPr>
        <p:spPr>
          <a:xfrm>
            <a:off x="435977" y="11684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000" b="0" u="sng" strike="noStrike" spc="-1" dirty="0">
                <a:solidFill>
                  <a:srgbClr val="000000"/>
                </a:solidFill>
                <a:uFill>
                  <a:solidFill>
                    <a:srgbClr val="FFFFFF"/>
                  </a:solidFill>
                </a:uFill>
                <a:latin typeface="Calibri"/>
              </a:rPr>
              <a:t>Introduction &amp; Motivation</a:t>
            </a:r>
            <a:endParaRPr lang="en-IN" sz="4000" b="0" strike="noStrike" spc="-1" dirty="0">
              <a:solidFill>
                <a:srgbClr val="000000"/>
              </a:solidFill>
              <a:uFill>
                <a:solidFill>
                  <a:srgbClr val="FFFFFF"/>
                </a:solidFill>
              </a:uFill>
              <a:latin typeface="Arial"/>
            </a:endParaRPr>
          </a:p>
        </p:txBody>
      </p:sp>
      <p:sp>
        <p:nvSpPr>
          <p:cNvPr id="5" name="TextBox 4">
            <a:extLst>
              <a:ext uri="{FF2B5EF4-FFF2-40B4-BE49-F238E27FC236}">
                <a16:creationId xmlns:a16="http://schemas.microsoft.com/office/drawing/2014/main" id="{66D8ACDC-A00B-5B55-9260-60C42E717C19}"/>
              </a:ext>
            </a:extLst>
          </p:cNvPr>
          <p:cNvSpPr txBox="1"/>
          <p:nvPr/>
        </p:nvSpPr>
        <p:spPr>
          <a:xfrm>
            <a:off x="435977" y="1365620"/>
            <a:ext cx="7847702" cy="6186309"/>
          </a:xfrm>
          <a:prstGeom prst="rect">
            <a:avLst/>
          </a:prstGeom>
          <a:noFill/>
        </p:spPr>
        <p:txBody>
          <a:bodyPr wrap="square">
            <a:spAutoFit/>
          </a:bodyPr>
          <a:lstStyle/>
          <a:p>
            <a:pPr marL="285750" indent="-285750">
              <a:buFont typeface="Arial" panose="020B0604020202020204" pitchFamily="34" charset="0"/>
              <a:buChar char="•"/>
            </a:pPr>
            <a:r>
              <a:rPr lang="en-IN" dirty="0"/>
              <a:t>Water pollution poses serious threats to ecosystems and public health</a:t>
            </a:r>
          </a:p>
          <a:p>
            <a:endParaRPr lang="en-IN" dirty="0"/>
          </a:p>
          <a:p>
            <a:pPr marL="285750" indent="-285750">
              <a:buFont typeface="Arial" panose="020B0604020202020204" pitchFamily="34" charset="0"/>
              <a:buChar char="•"/>
            </a:pPr>
            <a:r>
              <a:rPr lang="en-IN" dirty="0"/>
              <a:t>Existing monitoring methods lack real-time data monitoring.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Integrated approach using sensors to monitor water pollution, analysing the ground level water and issue alerts for contaminated sources, addressing these shortcomings effectively.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The urgent need to enhance water quality monitoring and management drives this research.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With pollution incidents on the rise, there's a huge demand for innovative solutions that offer real time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Developing sensor networks, this study aims to bridge current monitoring gaps, empowering stakeholders with actionable data to reduce pollution risks. </a:t>
            </a:r>
          </a:p>
          <a:p>
            <a:pPr marL="285750" indent="-285750">
              <a:buFont typeface="Arial" panose="020B0604020202020204" pitchFamily="34" charset="0"/>
              <a:buChar char="•"/>
            </a:pPr>
            <a:endParaRPr lang="en-US" dirty="0"/>
          </a:p>
          <a:p>
            <a:endParaRPr lang="en-IN" dirty="0"/>
          </a:p>
          <a:p>
            <a:pPr marL="285750" indent="-285750">
              <a:buFont typeface="Arial" panose="020B0604020202020204" pitchFamily="34" charset="0"/>
              <a:buChar char="•"/>
            </a:pPr>
            <a:endParaRPr lang="en-IN" dirty="0"/>
          </a:p>
          <a:p>
            <a:endParaRPr lang="en-IN" dirty="0"/>
          </a:p>
          <a:p>
            <a:endParaRPr lang="en-IN"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685800" y="2130480"/>
            <a:ext cx="7769880" cy="146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0" u="sng" strike="noStrike" spc="-1" dirty="0">
                <a:solidFill>
                  <a:srgbClr val="000000"/>
                </a:solidFill>
                <a:uFill>
                  <a:solidFill>
                    <a:srgbClr val="FFFFFF"/>
                  </a:solidFill>
                </a:uFill>
                <a:latin typeface="Bradley Hand" pitchFamily="2" charset="77"/>
                <a:ea typeface="DejaVu Sans"/>
              </a:rPr>
              <a:t>Thank You</a:t>
            </a:r>
            <a:endParaRPr lang="en-IN" sz="1800" b="0" strike="noStrike" spc="-1" dirty="0">
              <a:solidFill>
                <a:srgbClr val="000000"/>
              </a:solidFill>
              <a:uFill>
                <a:solidFill>
                  <a:srgbClr val="FFFFFF"/>
                </a:solidFill>
              </a:uFill>
              <a:latin typeface="Bradley Hand" pitchFamily="2" charset="77"/>
            </a:endParaRPr>
          </a:p>
        </p:txBody>
      </p:sp>
      <p:sp>
        <p:nvSpPr>
          <p:cNvPr id="191" name="CustomShape 2"/>
          <p:cNvSpPr/>
          <p:nvPr/>
        </p:nvSpPr>
        <p:spPr>
          <a:xfrm>
            <a:off x="1371600" y="3886200"/>
            <a:ext cx="6398280" cy="174996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Tree>
    <p:extLst>
      <p:ext uri="{BB962C8B-B14F-4D97-AF65-F5344CB8AC3E}">
        <p14:creationId xmlns:p14="http://schemas.microsoft.com/office/powerpoint/2010/main" val="90964077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FCC08-5335-20BA-F16F-BBE9514673AC}"/>
            </a:ext>
          </a:extLst>
        </p:cNvPr>
        <p:cNvGrpSpPr/>
        <p:nvPr/>
      </p:nvGrpSpPr>
      <p:grpSpPr>
        <a:xfrm>
          <a:off x="0" y="0"/>
          <a:ext cx="0" cy="0"/>
          <a:chOff x="0" y="0"/>
          <a:chExt cx="0" cy="0"/>
        </a:xfrm>
      </p:grpSpPr>
      <p:sp>
        <p:nvSpPr>
          <p:cNvPr id="118" name="CustomShape 2">
            <a:extLst>
              <a:ext uri="{FF2B5EF4-FFF2-40B4-BE49-F238E27FC236}">
                <a16:creationId xmlns:a16="http://schemas.microsoft.com/office/drawing/2014/main" id="{8AF38BD7-082A-1AE1-8D2D-89BC5D9A10DF}"/>
              </a:ext>
            </a:extLst>
          </p:cNvPr>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23" name="CustomShape 5">
            <a:extLst>
              <a:ext uri="{FF2B5EF4-FFF2-40B4-BE49-F238E27FC236}">
                <a16:creationId xmlns:a16="http://schemas.microsoft.com/office/drawing/2014/main" id="{37AD4DB9-6A7C-E097-3D0B-190086F58027}"/>
              </a:ext>
            </a:extLst>
          </p:cNvPr>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5459167-3AEF-4DEC-BA1C-25F9001D7698}" type="slidenum">
              <a:rPr lang="en-IN" sz="1200" b="0" strike="noStrike" spc="-1">
                <a:solidFill>
                  <a:srgbClr val="8B8B8B"/>
                </a:solidFill>
                <a:uFill>
                  <a:solidFill>
                    <a:srgbClr val="FFFFFF"/>
                  </a:solidFill>
                </a:uFill>
                <a:latin typeface="Calibri"/>
              </a:rPr>
              <a:t>5</a:t>
            </a:fld>
            <a:endParaRPr lang="en-IN" sz="1800" b="0" strike="noStrike" spc="-1">
              <a:solidFill>
                <a:srgbClr val="000000"/>
              </a:solidFill>
              <a:uFill>
                <a:solidFill>
                  <a:srgbClr val="FFFFFF"/>
                </a:solidFill>
              </a:uFill>
              <a:latin typeface="Arial"/>
            </a:endParaRPr>
          </a:p>
        </p:txBody>
      </p:sp>
      <p:sp>
        <p:nvSpPr>
          <p:cNvPr id="3" name="CustomShape 1">
            <a:extLst>
              <a:ext uri="{FF2B5EF4-FFF2-40B4-BE49-F238E27FC236}">
                <a16:creationId xmlns:a16="http://schemas.microsoft.com/office/drawing/2014/main" id="{030C450D-D26A-8BAE-F4EB-4EA84BBF8806}"/>
              </a:ext>
            </a:extLst>
          </p:cNvPr>
          <p:cNvSpPr/>
          <p:nvPr/>
        </p:nvSpPr>
        <p:spPr>
          <a:xfrm>
            <a:off x="838080" y="500823"/>
            <a:ext cx="7312680" cy="101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520">
              <a:lnSpc>
                <a:spcPct val="100000"/>
              </a:lnSpc>
              <a:buClr>
                <a:srgbClr val="000000"/>
              </a:buClr>
            </a:pPr>
            <a:r>
              <a:rPr lang="en-US" sz="1600" b="1" spc="-1" dirty="0">
                <a:solidFill>
                  <a:srgbClr val="000000"/>
                </a:solidFill>
                <a:uFill>
                  <a:solidFill>
                    <a:srgbClr val="FFFFFF"/>
                  </a:solidFill>
                </a:uFill>
                <a:latin typeface="Calibri"/>
              </a:rPr>
              <a:t>[1] K. Banerjee et al., "Assessing Water Quality Index Near Industrial Regions and Aiding in Effective Water Management and Controlling Water Pollution Level," 2022 5th International Conference on Contemporary Computing and Informatics (IC3I), Uttar Pradesh, India, 2022, pp. 1987-1991</a:t>
            </a:r>
          </a:p>
        </p:txBody>
      </p:sp>
      <p:sp>
        <p:nvSpPr>
          <p:cNvPr id="4" name="CustomShape 2">
            <a:extLst>
              <a:ext uri="{FF2B5EF4-FFF2-40B4-BE49-F238E27FC236}">
                <a16:creationId xmlns:a16="http://schemas.microsoft.com/office/drawing/2014/main" id="{3D2EAAC5-1B8F-0E3B-C594-8CE16E4698D7}"/>
              </a:ext>
            </a:extLst>
          </p:cNvPr>
          <p:cNvSpPr/>
          <p:nvPr/>
        </p:nvSpPr>
        <p:spPr>
          <a:xfrm>
            <a:off x="457200" y="1600200"/>
            <a:ext cx="8227080" cy="452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2400" b="0" strike="noStrike" spc="-1" dirty="0">
              <a:solidFill>
                <a:srgbClr val="000000"/>
              </a:solidFill>
              <a:uFill>
                <a:solidFill>
                  <a:srgbClr val="FFFFFF"/>
                </a:solidFill>
              </a:uFill>
              <a:latin typeface="Arial"/>
            </a:endParaRPr>
          </a:p>
        </p:txBody>
      </p:sp>
      <p:graphicFrame>
        <p:nvGraphicFramePr>
          <p:cNvPr id="5" name="Table 4">
            <a:extLst>
              <a:ext uri="{FF2B5EF4-FFF2-40B4-BE49-F238E27FC236}">
                <a16:creationId xmlns:a16="http://schemas.microsoft.com/office/drawing/2014/main" id="{C475A43B-DCF8-4616-0C43-4652BBA9B9F3}"/>
              </a:ext>
            </a:extLst>
          </p:cNvPr>
          <p:cNvGraphicFramePr>
            <a:graphicFrameLocks noGrp="1"/>
          </p:cNvGraphicFramePr>
          <p:nvPr>
            <p:extLst>
              <p:ext uri="{D42A27DB-BD31-4B8C-83A1-F6EECF244321}">
                <p14:modId xmlns:p14="http://schemas.microsoft.com/office/powerpoint/2010/main" val="1276061017"/>
              </p:ext>
            </p:extLst>
          </p:nvPr>
        </p:nvGraphicFramePr>
        <p:xfrm>
          <a:off x="993240" y="1666386"/>
          <a:ext cx="6737822" cy="5089347"/>
        </p:xfrm>
        <a:graphic>
          <a:graphicData uri="http://schemas.openxmlformats.org/drawingml/2006/table">
            <a:tbl>
              <a:tblPr firstRow="1" bandRow="1">
                <a:tableStyleId>{5C22544A-7EE6-4342-B048-85BDC9FD1C3A}</a:tableStyleId>
              </a:tblPr>
              <a:tblGrid>
                <a:gridCol w="1635062">
                  <a:extLst>
                    <a:ext uri="{9D8B030D-6E8A-4147-A177-3AD203B41FA5}">
                      <a16:colId xmlns:a16="http://schemas.microsoft.com/office/drawing/2014/main" val="1099857115"/>
                    </a:ext>
                  </a:extLst>
                </a:gridCol>
                <a:gridCol w="5102760">
                  <a:extLst>
                    <a:ext uri="{9D8B030D-6E8A-4147-A177-3AD203B41FA5}">
                      <a16:colId xmlns:a16="http://schemas.microsoft.com/office/drawing/2014/main" val="4218998374"/>
                    </a:ext>
                  </a:extLst>
                </a:gridCol>
              </a:tblGrid>
              <a:tr h="1226920">
                <a:tc>
                  <a:txBody>
                    <a:bodyPr/>
                    <a:lstStyle/>
                    <a:p>
                      <a:r>
                        <a:rPr lang="en-IN" b="0" dirty="0"/>
                        <a:t>Author’s work</a:t>
                      </a:r>
                    </a:p>
                  </a:txBody>
                  <a:tcPr/>
                </a:tc>
                <a:tc>
                  <a:txBody>
                    <a:bodyPr/>
                    <a:lstStyle/>
                    <a:p>
                      <a:r>
                        <a:rPr lang="en-US" sz="1600" b="0" dirty="0">
                          <a:solidFill>
                            <a:schemeClr val="bg2"/>
                          </a:solidFill>
                        </a:rPr>
                        <a:t>The author emphasizes the correlation between industrial waste discharge and changes in crucial water quality parameters, such pH level, and temperature, highlighting their collective influence on altering the Water Quality Index (WQI)</a:t>
                      </a:r>
                      <a:endParaRPr lang="en-IN" sz="1600" b="0" dirty="0">
                        <a:solidFill>
                          <a:schemeClr val="bg2"/>
                        </a:solidFill>
                      </a:endParaRPr>
                    </a:p>
                  </a:txBody>
                  <a:tcPr/>
                </a:tc>
                <a:extLst>
                  <a:ext uri="{0D108BD9-81ED-4DB2-BD59-A6C34878D82A}">
                    <a16:rowId xmlns:a16="http://schemas.microsoft.com/office/drawing/2014/main" val="935361649"/>
                  </a:ext>
                </a:extLst>
              </a:tr>
              <a:tr h="1736547">
                <a:tc>
                  <a:txBody>
                    <a:bodyPr/>
                    <a:lstStyle/>
                    <a:p>
                      <a:r>
                        <a:rPr lang="en-IN" dirty="0"/>
                        <a:t>Inference</a:t>
                      </a:r>
                    </a:p>
                  </a:txBody>
                  <a:tcPr/>
                </a:tc>
                <a:tc>
                  <a:txBody>
                    <a:bodyPr/>
                    <a:lstStyle/>
                    <a:p>
                      <a:pPr marL="342900" indent="-342900">
                        <a:buFont typeface="Arial" panose="020B0604020202020204" pitchFamily="34" charset="0"/>
                        <a:buChar char="•"/>
                      </a:pPr>
                      <a:r>
                        <a:rPr lang="en-US" sz="1600" dirty="0"/>
                        <a:t>This research presents an IoT-based solution for real-time water pollution monitoring.</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The system aims to improve water quality                                                                                                       management by providing timely alerts to authorities.</a:t>
                      </a:r>
                    </a:p>
                  </a:txBody>
                  <a:tcPr/>
                </a:tc>
                <a:extLst>
                  <a:ext uri="{0D108BD9-81ED-4DB2-BD59-A6C34878D82A}">
                    <a16:rowId xmlns:a16="http://schemas.microsoft.com/office/drawing/2014/main" val="1561468976"/>
                  </a:ext>
                </a:extLst>
              </a:tr>
              <a:tr h="1736547">
                <a:tc>
                  <a:txBody>
                    <a:bodyPr/>
                    <a:lstStyle/>
                    <a:p>
                      <a:r>
                        <a:rPr lang="en-IN" dirty="0"/>
                        <a:t>Limitations</a:t>
                      </a:r>
                    </a:p>
                  </a:txBody>
                  <a:tcPr/>
                </a:tc>
                <a:tc>
                  <a:txBody>
                    <a:bodyPr/>
                    <a:lstStyle/>
                    <a:p>
                      <a:pPr marL="285750" indent="-285750">
                        <a:buFont typeface="Arial" panose="020B0604020202020204" pitchFamily="34" charset="0"/>
                        <a:buChar char="•"/>
                      </a:pPr>
                      <a:r>
                        <a:rPr lang="en-US" sz="1600" dirty="0"/>
                        <a:t>The study does not incorporate machine learning algorithms for advanced data analysis and predictive modeling.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absence of machine learning techniques may limit the system's ability to provide deeper insights and predictive capabilities for water quality management.</a:t>
                      </a:r>
                      <a:endParaRPr lang="en-IN" sz="1600" dirty="0"/>
                    </a:p>
                  </a:txBody>
                  <a:tcPr/>
                </a:tc>
                <a:extLst>
                  <a:ext uri="{0D108BD9-81ED-4DB2-BD59-A6C34878D82A}">
                    <a16:rowId xmlns:a16="http://schemas.microsoft.com/office/drawing/2014/main" val="1914162214"/>
                  </a:ext>
                </a:extLst>
              </a:tr>
            </a:tbl>
          </a:graphicData>
        </a:graphic>
      </p:graphicFrame>
    </p:spTree>
    <p:extLst>
      <p:ext uri="{BB962C8B-B14F-4D97-AF65-F5344CB8AC3E}">
        <p14:creationId xmlns:p14="http://schemas.microsoft.com/office/powerpoint/2010/main" val="28358519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42A60-8835-D927-D771-CB66AFE8E1E9}"/>
            </a:ext>
          </a:extLst>
        </p:cNvPr>
        <p:cNvGrpSpPr/>
        <p:nvPr/>
      </p:nvGrpSpPr>
      <p:grpSpPr>
        <a:xfrm>
          <a:off x="0" y="0"/>
          <a:ext cx="0" cy="0"/>
          <a:chOff x="0" y="0"/>
          <a:chExt cx="0" cy="0"/>
        </a:xfrm>
      </p:grpSpPr>
      <p:sp>
        <p:nvSpPr>
          <p:cNvPr id="118" name="CustomShape 2">
            <a:extLst>
              <a:ext uri="{FF2B5EF4-FFF2-40B4-BE49-F238E27FC236}">
                <a16:creationId xmlns:a16="http://schemas.microsoft.com/office/drawing/2014/main" id="{5F70C589-ECDB-B1CC-1867-B9EB990C9E48}"/>
              </a:ext>
            </a:extLst>
          </p:cNvPr>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23" name="CustomShape 5">
            <a:extLst>
              <a:ext uri="{FF2B5EF4-FFF2-40B4-BE49-F238E27FC236}">
                <a16:creationId xmlns:a16="http://schemas.microsoft.com/office/drawing/2014/main" id="{746A6AB0-DD47-878B-D6F3-CF8307B325B6}"/>
              </a:ext>
            </a:extLst>
          </p:cNvPr>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5459167-3AEF-4DEC-BA1C-25F9001D7698}" type="slidenum">
              <a:rPr lang="en-IN" sz="1200" b="0" strike="noStrike" spc="-1">
                <a:solidFill>
                  <a:srgbClr val="8B8B8B"/>
                </a:solidFill>
                <a:uFill>
                  <a:solidFill>
                    <a:srgbClr val="FFFFFF"/>
                  </a:solidFill>
                </a:uFill>
                <a:latin typeface="Calibri"/>
              </a:rPr>
              <a:t>6</a:t>
            </a:fld>
            <a:endParaRPr lang="en-IN" sz="1800" b="0" strike="noStrike" spc="-1">
              <a:solidFill>
                <a:srgbClr val="000000"/>
              </a:solidFill>
              <a:uFill>
                <a:solidFill>
                  <a:srgbClr val="FFFFFF"/>
                </a:solidFill>
              </a:uFill>
              <a:latin typeface="Arial"/>
            </a:endParaRPr>
          </a:p>
        </p:txBody>
      </p:sp>
      <p:sp>
        <p:nvSpPr>
          <p:cNvPr id="3" name="CustomShape 1">
            <a:extLst>
              <a:ext uri="{FF2B5EF4-FFF2-40B4-BE49-F238E27FC236}">
                <a16:creationId xmlns:a16="http://schemas.microsoft.com/office/drawing/2014/main" id="{A763FE0A-2C22-CA5E-4510-FD57DD6437C7}"/>
              </a:ext>
            </a:extLst>
          </p:cNvPr>
          <p:cNvSpPr/>
          <p:nvPr/>
        </p:nvSpPr>
        <p:spPr>
          <a:xfrm>
            <a:off x="838080" y="537427"/>
            <a:ext cx="7312680" cy="101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600" b="1" i="0" dirty="0">
                <a:solidFill>
                  <a:srgbClr val="333333"/>
                </a:solidFill>
                <a:effectLst/>
                <a:latin typeface="HelveticaNeue Regular"/>
              </a:rPr>
              <a:t>[2] K. S., S. T.V., M. S. Kumaraswamy and V. Nair, "IoT based Water Parameter Monitoring System," 2020 5th International Conference on Communication and Electronics Systems (ICCES), Coimbatore, India, 2020, pp. 1299-1303</a:t>
            </a:r>
            <a:endParaRPr lang="en-IN" sz="1600" b="1" strike="noStrike" spc="-1" dirty="0">
              <a:solidFill>
                <a:srgbClr val="000000"/>
              </a:solidFill>
              <a:uFill>
                <a:solidFill>
                  <a:srgbClr val="FFFFFF"/>
                </a:solidFill>
              </a:uFill>
              <a:latin typeface="Arial"/>
            </a:endParaRPr>
          </a:p>
        </p:txBody>
      </p:sp>
      <p:sp>
        <p:nvSpPr>
          <p:cNvPr id="4" name="CustomShape 2">
            <a:extLst>
              <a:ext uri="{FF2B5EF4-FFF2-40B4-BE49-F238E27FC236}">
                <a16:creationId xmlns:a16="http://schemas.microsoft.com/office/drawing/2014/main" id="{1DD8DD5B-BAD2-FCA6-07CA-D4AF806FF009}"/>
              </a:ext>
            </a:extLst>
          </p:cNvPr>
          <p:cNvSpPr/>
          <p:nvPr/>
        </p:nvSpPr>
        <p:spPr>
          <a:xfrm>
            <a:off x="457200" y="1600200"/>
            <a:ext cx="8227080" cy="452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2400" b="0" strike="noStrike" spc="-1" dirty="0">
              <a:solidFill>
                <a:srgbClr val="000000"/>
              </a:solidFill>
              <a:uFill>
                <a:solidFill>
                  <a:srgbClr val="FFFFFF"/>
                </a:solidFill>
              </a:uFill>
              <a:latin typeface="Arial"/>
            </a:endParaRPr>
          </a:p>
        </p:txBody>
      </p:sp>
      <p:graphicFrame>
        <p:nvGraphicFramePr>
          <p:cNvPr id="5" name="Table 4">
            <a:extLst>
              <a:ext uri="{FF2B5EF4-FFF2-40B4-BE49-F238E27FC236}">
                <a16:creationId xmlns:a16="http://schemas.microsoft.com/office/drawing/2014/main" id="{F8F63740-AFB6-C941-703F-CDA428808F8D}"/>
              </a:ext>
            </a:extLst>
          </p:cNvPr>
          <p:cNvGraphicFramePr>
            <a:graphicFrameLocks noGrp="1"/>
          </p:cNvGraphicFramePr>
          <p:nvPr>
            <p:extLst>
              <p:ext uri="{D42A27DB-BD31-4B8C-83A1-F6EECF244321}">
                <p14:modId xmlns:p14="http://schemas.microsoft.com/office/powerpoint/2010/main" val="1704632842"/>
              </p:ext>
            </p:extLst>
          </p:nvPr>
        </p:nvGraphicFramePr>
        <p:xfrm>
          <a:off x="993240" y="1611000"/>
          <a:ext cx="7157520" cy="5005627"/>
        </p:xfrm>
        <a:graphic>
          <a:graphicData uri="http://schemas.openxmlformats.org/drawingml/2006/table">
            <a:tbl>
              <a:tblPr firstRow="1" bandRow="1">
                <a:tableStyleId>{5C22544A-7EE6-4342-B048-85BDC9FD1C3A}</a:tableStyleId>
              </a:tblPr>
              <a:tblGrid>
                <a:gridCol w="2054760">
                  <a:extLst>
                    <a:ext uri="{9D8B030D-6E8A-4147-A177-3AD203B41FA5}">
                      <a16:colId xmlns:a16="http://schemas.microsoft.com/office/drawing/2014/main" val="1099857115"/>
                    </a:ext>
                  </a:extLst>
                </a:gridCol>
                <a:gridCol w="5102760">
                  <a:extLst>
                    <a:ext uri="{9D8B030D-6E8A-4147-A177-3AD203B41FA5}">
                      <a16:colId xmlns:a16="http://schemas.microsoft.com/office/drawing/2014/main" val="4218998374"/>
                    </a:ext>
                  </a:extLst>
                </a:gridCol>
              </a:tblGrid>
              <a:tr h="1226920">
                <a:tc>
                  <a:txBody>
                    <a:bodyPr/>
                    <a:lstStyle/>
                    <a:p>
                      <a:r>
                        <a:rPr lang="en-IN" b="0" dirty="0"/>
                        <a:t>Author’s work</a:t>
                      </a:r>
                    </a:p>
                  </a:txBody>
                  <a:tcPr/>
                </a:tc>
                <a:tc>
                  <a:txBody>
                    <a:bodyPr/>
                    <a:lstStyle/>
                    <a:p>
                      <a:r>
                        <a:rPr lang="en-US" sz="1600" b="0" dirty="0"/>
                        <a:t>The authors highlighted a three-layered approach for water monitoring, utilizing sensors for data acquisition, </a:t>
                      </a:r>
                      <a:r>
                        <a:rPr lang="en-US" sz="1600" b="0" dirty="0" err="1"/>
                        <a:t>Gsm</a:t>
                      </a:r>
                      <a:r>
                        <a:rPr lang="en-US" sz="1600" b="0" dirty="0"/>
                        <a:t> and Ethernet for transmission, and IoT platforms for processing.</a:t>
                      </a:r>
                      <a:endParaRPr lang="en-IN" sz="1600" b="0" dirty="0"/>
                    </a:p>
                  </a:txBody>
                  <a:tcPr/>
                </a:tc>
                <a:extLst>
                  <a:ext uri="{0D108BD9-81ED-4DB2-BD59-A6C34878D82A}">
                    <a16:rowId xmlns:a16="http://schemas.microsoft.com/office/drawing/2014/main" val="935361649"/>
                  </a:ext>
                </a:extLst>
              </a:tr>
              <a:tr h="1736547">
                <a:tc>
                  <a:txBody>
                    <a:bodyPr/>
                    <a:lstStyle/>
                    <a:p>
                      <a:r>
                        <a:rPr lang="en-IN" dirty="0"/>
                        <a:t>Inference</a:t>
                      </a:r>
                    </a:p>
                  </a:txBody>
                  <a:tcPr/>
                </a:tc>
                <a:tc>
                  <a:txBody>
                    <a:bodyPr/>
                    <a:lstStyle/>
                    <a:p>
                      <a:r>
                        <a:rPr lang="en-US" sz="1600" dirty="0"/>
                        <a:t>-EXO Sonde will collect the data and monitoring will be done at server-side</a:t>
                      </a:r>
                    </a:p>
                    <a:p>
                      <a:r>
                        <a:rPr lang="en-US" sz="1600" dirty="0"/>
                        <a:t>-Data from the primary controller is stored, then transmitted to the server via GSM, without real-time data due to occasional GSM connection issues.</a:t>
                      </a:r>
                    </a:p>
                  </a:txBody>
                  <a:tcPr/>
                </a:tc>
                <a:extLst>
                  <a:ext uri="{0D108BD9-81ED-4DB2-BD59-A6C34878D82A}">
                    <a16:rowId xmlns:a16="http://schemas.microsoft.com/office/drawing/2014/main" val="1561468976"/>
                  </a:ext>
                </a:extLst>
              </a:tr>
              <a:tr h="1736547">
                <a:tc>
                  <a:txBody>
                    <a:bodyPr/>
                    <a:lstStyle/>
                    <a:p>
                      <a:r>
                        <a:rPr lang="en-IN" dirty="0"/>
                        <a:t>Limitations</a:t>
                      </a:r>
                    </a:p>
                  </a:txBody>
                  <a:tcPr/>
                </a:tc>
                <a:tc>
                  <a:txBody>
                    <a:bodyPr/>
                    <a:lstStyle/>
                    <a:p>
                      <a:r>
                        <a:rPr lang="en-US" sz="1600" dirty="0"/>
                        <a:t>-The Exo Sonde is very expensive and lack of some other parameters which are affecting the quality of water</a:t>
                      </a:r>
                    </a:p>
                    <a:p>
                      <a:r>
                        <a:rPr lang="en-US" sz="1600" dirty="0"/>
                        <a:t>-Once the data will be transmitted to the server. The timestamp will be removed. The transmission of data to the server is done through GSM. The GSM connection can’t be achieved every time, hence the real time values are not always available. </a:t>
                      </a:r>
                      <a:endParaRPr lang="en-IN" sz="1600" dirty="0"/>
                    </a:p>
                  </a:txBody>
                  <a:tcPr/>
                </a:tc>
                <a:extLst>
                  <a:ext uri="{0D108BD9-81ED-4DB2-BD59-A6C34878D82A}">
                    <a16:rowId xmlns:a16="http://schemas.microsoft.com/office/drawing/2014/main" val="1914162214"/>
                  </a:ext>
                </a:extLst>
              </a:tr>
            </a:tbl>
          </a:graphicData>
        </a:graphic>
      </p:graphicFrame>
    </p:spTree>
    <p:extLst>
      <p:ext uri="{BB962C8B-B14F-4D97-AF65-F5344CB8AC3E}">
        <p14:creationId xmlns:p14="http://schemas.microsoft.com/office/powerpoint/2010/main" val="22855393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53FE7F-27AF-7605-297B-5A6D442274D5}"/>
              </a:ext>
            </a:extLst>
          </p:cNvPr>
          <p:cNvPicPr>
            <a:picLocks noChangeAspect="1"/>
          </p:cNvPicPr>
          <p:nvPr/>
        </p:nvPicPr>
        <p:blipFill>
          <a:blip r:embed="rId2"/>
          <a:stretch>
            <a:fillRect/>
          </a:stretch>
        </p:blipFill>
        <p:spPr>
          <a:xfrm>
            <a:off x="633502" y="1017758"/>
            <a:ext cx="1489212" cy="1834536"/>
          </a:xfrm>
          <a:prstGeom prst="rect">
            <a:avLst/>
          </a:prstGeom>
        </p:spPr>
      </p:pic>
      <p:pic>
        <p:nvPicPr>
          <p:cNvPr id="7" name="Picture 6">
            <a:extLst>
              <a:ext uri="{FF2B5EF4-FFF2-40B4-BE49-F238E27FC236}">
                <a16:creationId xmlns:a16="http://schemas.microsoft.com/office/drawing/2014/main" id="{3775C64F-82DB-B98D-7185-9675FE3D6EEE}"/>
              </a:ext>
            </a:extLst>
          </p:cNvPr>
          <p:cNvPicPr>
            <a:picLocks noChangeAspect="1"/>
          </p:cNvPicPr>
          <p:nvPr/>
        </p:nvPicPr>
        <p:blipFill>
          <a:blip r:embed="rId3"/>
          <a:stretch>
            <a:fillRect/>
          </a:stretch>
        </p:blipFill>
        <p:spPr>
          <a:xfrm>
            <a:off x="1972020" y="1087160"/>
            <a:ext cx="2819644" cy="1798476"/>
          </a:xfrm>
          <a:prstGeom prst="rect">
            <a:avLst/>
          </a:prstGeom>
        </p:spPr>
      </p:pic>
      <p:sp>
        <p:nvSpPr>
          <p:cNvPr id="8" name="TextBox 7">
            <a:extLst>
              <a:ext uri="{FF2B5EF4-FFF2-40B4-BE49-F238E27FC236}">
                <a16:creationId xmlns:a16="http://schemas.microsoft.com/office/drawing/2014/main" id="{1B0F5895-102B-8BF2-3EF2-F18F39A7442B}"/>
              </a:ext>
            </a:extLst>
          </p:cNvPr>
          <p:cNvSpPr txBox="1"/>
          <p:nvPr/>
        </p:nvSpPr>
        <p:spPr>
          <a:xfrm>
            <a:off x="633502" y="3135086"/>
            <a:ext cx="3682864" cy="1200329"/>
          </a:xfrm>
          <a:prstGeom prst="rect">
            <a:avLst/>
          </a:prstGeom>
          <a:noFill/>
        </p:spPr>
        <p:txBody>
          <a:bodyPr wrap="square" rtlCol="0">
            <a:spAutoFit/>
          </a:bodyPr>
          <a:lstStyle/>
          <a:p>
            <a:r>
              <a:rPr lang="en-US" dirty="0"/>
              <a:t>The smart sensor options in the EXO are conductivity, dissolved oxygen content, pH, rhodamine, total algae, and turbidity</a:t>
            </a:r>
          </a:p>
        </p:txBody>
      </p:sp>
      <p:pic>
        <p:nvPicPr>
          <p:cNvPr id="10" name="Picture 9">
            <a:extLst>
              <a:ext uri="{FF2B5EF4-FFF2-40B4-BE49-F238E27FC236}">
                <a16:creationId xmlns:a16="http://schemas.microsoft.com/office/drawing/2014/main" id="{2D9B4E57-8FC2-8D90-9473-39F50435A5F6}"/>
              </a:ext>
            </a:extLst>
          </p:cNvPr>
          <p:cNvPicPr>
            <a:picLocks noChangeAspect="1"/>
          </p:cNvPicPr>
          <p:nvPr/>
        </p:nvPicPr>
        <p:blipFill>
          <a:blip r:embed="rId4"/>
          <a:stretch>
            <a:fillRect/>
          </a:stretch>
        </p:blipFill>
        <p:spPr>
          <a:xfrm>
            <a:off x="4791664" y="3531967"/>
            <a:ext cx="3682865" cy="2976270"/>
          </a:xfrm>
          <a:prstGeom prst="rect">
            <a:avLst/>
          </a:prstGeom>
        </p:spPr>
      </p:pic>
      <p:sp>
        <p:nvSpPr>
          <p:cNvPr id="11" name="TextBox 10">
            <a:extLst>
              <a:ext uri="{FF2B5EF4-FFF2-40B4-BE49-F238E27FC236}">
                <a16:creationId xmlns:a16="http://schemas.microsoft.com/office/drawing/2014/main" id="{538F19F9-42CD-DEF8-8836-3CADBB7F298F}"/>
              </a:ext>
            </a:extLst>
          </p:cNvPr>
          <p:cNvSpPr txBox="1"/>
          <p:nvPr/>
        </p:nvSpPr>
        <p:spPr>
          <a:xfrm>
            <a:off x="4791664" y="2852294"/>
            <a:ext cx="3682865" cy="646331"/>
          </a:xfrm>
          <a:prstGeom prst="rect">
            <a:avLst/>
          </a:prstGeom>
          <a:noFill/>
        </p:spPr>
        <p:txBody>
          <a:bodyPr wrap="square" rtlCol="0">
            <a:spAutoFit/>
          </a:bodyPr>
          <a:lstStyle/>
          <a:p>
            <a:endParaRPr lang="en-US" b="1" dirty="0"/>
          </a:p>
          <a:p>
            <a:r>
              <a:rPr lang="en-US" b="1" dirty="0"/>
              <a:t>Result on server side</a:t>
            </a:r>
          </a:p>
        </p:txBody>
      </p:sp>
      <p:pic>
        <p:nvPicPr>
          <p:cNvPr id="13" name="Picture 12">
            <a:extLst>
              <a:ext uri="{FF2B5EF4-FFF2-40B4-BE49-F238E27FC236}">
                <a16:creationId xmlns:a16="http://schemas.microsoft.com/office/drawing/2014/main" id="{DC8A805D-0C9D-02A5-1E92-E1F7588A3CC0}"/>
              </a:ext>
            </a:extLst>
          </p:cNvPr>
          <p:cNvPicPr>
            <a:picLocks noChangeAspect="1"/>
          </p:cNvPicPr>
          <p:nvPr/>
        </p:nvPicPr>
        <p:blipFill>
          <a:blip r:embed="rId5"/>
          <a:stretch>
            <a:fillRect/>
          </a:stretch>
        </p:blipFill>
        <p:spPr>
          <a:xfrm>
            <a:off x="4791664" y="1308159"/>
            <a:ext cx="3246401" cy="1356478"/>
          </a:xfrm>
          <a:prstGeom prst="rect">
            <a:avLst/>
          </a:prstGeom>
        </p:spPr>
      </p:pic>
    </p:spTree>
    <p:extLst>
      <p:ext uri="{BB962C8B-B14F-4D97-AF65-F5344CB8AC3E}">
        <p14:creationId xmlns:p14="http://schemas.microsoft.com/office/powerpoint/2010/main" val="2014576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42A60-8835-D927-D771-CB66AFE8E1E9}"/>
            </a:ext>
          </a:extLst>
        </p:cNvPr>
        <p:cNvGrpSpPr/>
        <p:nvPr/>
      </p:nvGrpSpPr>
      <p:grpSpPr>
        <a:xfrm>
          <a:off x="0" y="0"/>
          <a:ext cx="0" cy="0"/>
          <a:chOff x="0" y="0"/>
          <a:chExt cx="0" cy="0"/>
        </a:xfrm>
      </p:grpSpPr>
      <p:sp>
        <p:nvSpPr>
          <p:cNvPr id="118" name="CustomShape 2">
            <a:extLst>
              <a:ext uri="{FF2B5EF4-FFF2-40B4-BE49-F238E27FC236}">
                <a16:creationId xmlns:a16="http://schemas.microsoft.com/office/drawing/2014/main" id="{5F70C589-ECDB-B1CC-1867-B9EB990C9E48}"/>
              </a:ext>
            </a:extLst>
          </p:cNvPr>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23" name="CustomShape 5">
            <a:extLst>
              <a:ext uri="{FF2B5EF4-FFF2-40B4-BE49-F238E27FC236}">
                <a16:creationId xmlns:a16="http://schemas.microsoft.com/office/drawing/2014/main" id="{746A6AB0-DD47-878B-D6F3-CF8307B325B6}"/>
              </a:ext>
            </a:extLst>
          </p:cNvPr>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5459167-3AEF-4DEC-BA1C-25F9001D7698}" type="slidenum">
              <a:rPr lang="en-IN" sz="1200" b="0" strike="noStrike" spc="-1">
                <a:solidFill>
                  <a:srgbClr val="8B8B8B"/>
                </a:solidFill>
                <a:uFill>
                  <a:solidFill>
                    <a:srgbClr val="FFFFFF"/>
                  </a:solidFill>
                </a:uFill>
                <a:latin typeface="Calibri"/>
              </a:rPr>
              <a:t>8</a:t>
            </a:fld>
            <a:endParaRPr lang="en-IN" sz="1800" b="0" strike="noStrike" spc="-1">
              <a:solidFill>
                <a:srgbClr val="000000"/>
              </a:solidFill>
              <a:uFill>
                <a:solidFill>
                  <a:srgbClr val="FFFFFF"/>
                </a:solidFill>
              </a:uFill>
              <a:latin typeface="Arial"/>
            </a:endParaRPr>
          </a:p>
        </p:txBody>
      </p:sp>
      <p:sp>
        <p:nvSpPr>
          <p:cNvPr id="3" name="CustomShape 1">
            <a:extLst>
              <a:ext uri="{FF2B5EF4-FFF2-40B4-BE49-F238E27FC236}">
                <a16:creationId xmlns:a16="http://schemas.microsoft.com/office/drawing/2014/main" id="{A763FE0A-2C22-CA5E-4510-FD57DD6437C7}"/>
              </a:ext>
            </a:extLst>
          </p:cNvPr>
          <p:cNvSpPr/>
          <p:nvPr/>
        </p:nvSpPr>
        <p:spPr>
          <a:xfrm>
            <a:off x="838080" y="537427"/>
            <a:ext cx="7312680" cy="101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endParaRPr lang="en-IN" sz="1600" b="1" strike="noStrike" spc="-1" dirty="0">
              <a:solidFill>
                <a:srgbClr val="000000"/>
              </a:solidFill>
              <a:uFill>
                <a:solidFill>
                  <a:srgbClr val="FFFFFF"/>
                </a:solidFill>
              </a:uFill>
              <a:latin typeface="Arial"/>
            </a:endParaRPr>
          </a:p>
        </p:txBody>
      </p:sp>
      <p:sp>
        <p:nvSpPr>
          <p:cNvPr id="4" name="CustomShape 2">
            <a:extLst>
              <a:ext uri="{FF2B5EF4-FFF2-40B4-BE49-F238E27FC236}">
                <a16:creationId xmlns:a16="http://schemas.microsoft.com/office/drawing/2014/main" id="{1DD8DD5B-BAD2-FCA6-07CA-D4AF806FF009}"/>
              </a:ext>
            </a:extLst>
          </p:cNvPr>
          <p:cNvSpPr/>
          <p:nvPr/>
        </p:nvSpPr>
        <p:spPr>
          <a:xfrm>
            <a:off x="457200" y="1600200"/>
            <a:ext cx="8227080" cy="452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2400" b="0" strike="noStrike" spc="-1" dirty="0">
              <a:solidFill>
                <a:srgbClr val="000000"/>
              </a:solidFill>
              <a:uFill>
                <a:solidFill>
                  <a:srgbClr val="FFFFFF"/>
                </a:solidFill>
              </a:uFill>
              <a:latin typeface="Arial"/>
            </a:endParaRPr>
          </a:p>
        </p:txBody>
      </p:sp>
      <p:pic>
        <p:nvPicPr>
          <p:cNvPr id="2" name="table">
            <a:extLst>
              <a:ext uri="{FF2B5EF4-FFF2-40B4-BE49-F238E27FC236}">
                <a16:creationId xmlns:a16="http://schemas.microsoft.com/office/drawing/2014/main" id="{515D0C6E-60B4-976B-65AD-350EE4117021}"/>
              </a:ext>
            </a:extLst>
          </p:cNvPr>
          <p:cNvPicPr>
            <a:picLocks noChangeAspect="1"/>
          </p:cNvPicPr>
          <p:nvPr/>
        </p:nvPicPr>
        <p:blipFill>
          <a:blip r:embed="rId2"/>
          <a:stretch>
            <a:fillRect/>
          </a:stretch>
        </p:blipFill>
        <p:spPr>
          <a:xfrm>
            <a:off x="0" y="1552965"/>
            <a:ext cx="9134856" cy="5167875"/>
          </a:xfrm>
          <a:prstGeom prst="rect">
            <a:avLst/>
          </a:prstGeom>
        </p:spPr>
      </p:pic>
      <p:sp>
        <p:nvSpPr>
          <p:cNvPr id="6" name="TextBox 3">
            <a:extLst>
              <a:ext uri="{FF2B5EF4-FFF2-40B4-BE49-F238E27FC236}">
                <a16:creationId xmlns:a16="http://schemas.microsoft.com/office/drawing/2014/main" id="{8ADE4F4E-19FE-5E6E-437B-D60DDDD47540}"/>
              </a:ext>
            </a:extLst>
          </p:cNvPr>
          <p:cNvSpPr txBox="1"/>
          <p:nvPr/>
        </p:nvSpPr>
        <p:spPr>
          <a:xfrm>
            <a:off x="1138688" y="445269"/>
            <a:ext cx="7236460" cy="1508105"/>
          </a:xfrm>
          <a:prstGeom prst="rect">
            <a:avLst/>
          </a:prstGeom>
          <a:noFill/>
        </p:spPr>
        <p:txBody>
          <a:bodyPr wrap="square">
            <a:spAutoFit/>
          </a:bodyPr>
          <a:ls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en-IN" sz="1600" b="1" dirty="0"/>
              <a:t>[3] Md. Jahirul Islam,  </a:t>
            </a:r>
            <a:r>
              <a:rPr lang="en-IN" sz="1600" b="1" dirty="0" err="1"/>
              <a:t>Asaduzzaman</a:t>
            </a:r>
            <a:r>
              <a:rPr lang="en-IN" sz="1600" b="1" dirty="0"/>
              <a:t>, “Smart Water Quality Monitoring and Controlling System”, 5th International Conference on Electrical Information and Communication Technology (EICT), 17-19 December 2021, Khulna, Bangladesh</a:t>
            </a:r>
          </a:p>
          <a:p>
            <a:endParaRPr lang="en-IN" sz="2800" dirty="0"/>
          </a:p>
        </p:txBody>
      </p:sp>
    </p:spTree>
    <p:extLst>
      <p:ext uri="{BB962C8B-B14F-4D97-AF65-F5344CB8AC3E}">
        <p14:creationId xmlns:p14="http://schemas.microsoft.com/office/powerpoint/2010/main" val="5617911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C96E5B-0DCF-1471-CC31-9EDA5795F185}"/>
              </a:ext>
            </a:extLst>
          </p:cNvPr>
          <p:cNvPicPr>
            <a:picLocks noChangeAspect="1"/>
          </p:cNvPicPr>
          <p:nvPr/>
        </p:nvPicPr>
        <p:blipFill>
          <a:blip r:embed="rId2"/>
          <a:stretch>
            <a:fillRect/>
          </a:stretch>
        </p:blipFill>
        <p:spPr>
          <a:xfrm>
            <a:off x="2135124" y="3671316"/>
            <a:ext cx="4873752" cy="2999232"/>
          </a:xfrm>
          <a:prstGeom prst="rect">
            <a:avLst/>
          </a:prstGeom>
        </p:spPr>
      </p:pic>
      <p:pic>
        <p:nvPicPr>
          <p:cNvPr id="5" name="Picture 4">
            <a:extLst>
              <a:ext uri="{FF2B5EF4-FFF2-40B4-BE49-F238E27FC236}">
                <a16:creationId xmlns:a16="http://schemas.microsoft.com/office/drawing/2014/main" id="{1BEC4EBA-EE1F-38E8-F0AE-30B3B32D0AE6}"/>
              </a:ext>
            </a:extLst>
          </p:cNvPr>
          <p:cNvPicPr>
            <a:picLocks noChangeAspect="1"/>
          </p:cNvPicPr>
          <p:nvPr/>
        </p:nvPicPr>
        <p:blipFill>
          <a:blip r:embed="rId3"/>
          <a:stretch>
            <a:fillRect/>
          </a:stretch>
        </p:blipFill>
        <p:spPr>
          <a:xfrm>
            <a:off x="2205785" y="187452"/>
            <a:ext cx="4732430" cy="3127248"/>
          </a:xfrm>
          <a:prstGeom prst="rect">
            <a:avLst/>
          </a:prstGeom>
        </p:spPr>
      </p:pic>
    </p:spTree>
    <p:extLst>
      <p:ext uri="{BB962C8B-B14F-4D97-AF65-F5344CB8AC3E}">
        <p14:creationId xmlns:p14="http://schemas.microsoft.com/office/powerpoint/2010/main" val="1473799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5125</TotalTime>
  <Words>3201</Words>
  <Application>Microsoft Office PowerPoint</Application>
  <PresentationFormat>On-screen Show (4:3)</PresentationFormat>
  <Paragraphs>286</Paragraphs>
  <Slides>40</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40</vt:i4>
      </vt:variant>
    </vt:vector>
  </HeadingPairs>
  <TitlesOfParts>
    <vt:vector size="50" baseType="lpstr">
      <vt:lpstr>Arial</vt:lpstr>
      <vt:lpstr>Bradley Hand</vt:lpstr>
      <vt:lpstr>Calibri</vt:lpstr>
      <vt:lpstr>garamond</vt:lpstr>
      <vt:lpstr>HelveticaNeue Regular</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KATATE</dc:creator>
  <cp:lastModifiedBy>Tejas V P</cp:lastModifiedBy>
  <cp:revision>23</cp:revision>
  <dcterms:modified xsi:type="dcterms:W3CDTF">2024-05-06T14:16:40Z</dcterms:modified>
</cp:coreProperties>
</file>