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72" r:id="rId6"/>
    <p:sldId id="266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87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223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429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4576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8177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2666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12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7806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43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176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157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95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289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376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618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032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97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CF5E52-C97C-4F85-8D20-C655689DA2B4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11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509" y="1866945"/>
            <a:ext cx="9144000" cy="3606391"/>
          </a:xfrm>
        </p:spPr>
        <p:txBody>
          <a:bodyPr>
            <a:noAutofit/>
          </a:bodyPr>
          <a:lstStyle/>
          <a:p>
            <a:r>
              <a:rPr lang="en-US" i="1" u="sng" dirty="0" smtClean="0">
                <a:latin typeface="Algerian" panose="04020705040A02060702" pitchFamily="82" charset="0"/>
              </a:rPr>
              <a:t>Control systems</a:t>
            </a:r>
            <a:br>
              <a:rPr lang="en-US" i="1" u="sng" dirty="0" smtClean="0">
                <a:latin typeface="Algerian" panose="04020705040A02060702" pitchFamily="82" charset="0"/>
              </a:rPr>
            </a:br>
            <a:r>
              <a:rPr lang="en-US" i="1" u="sng" dirty="0" smtClean="0">
                <a:latin typeface="Algerian" panose="04020705040A02060702" pitchFamily="82" charset="0"/>
              </a:rPr>
              <a:t>(UE21EC241b)</a:t>
            </a:r>
            <a:r>
              <a:rPr lang="en-US" i="1" u="sng" dirty="0" smtClean="0">
                <a:latin typeface="Algerian" panose="04020705040A02060702" pitchFamily="82" charset="0"/>
              </a:rPr>
              <a:t/>
            </a:r>
            <a:br>
              <a:rPr lang="en-US" i="1" u="sng" dirty="0" smtClean="0">
                <a:latin typeface="Algerian" panose="04020705040A02060702" pitchFamily="82" charset="0"/>
              </a:rPr>
            </a:br>
            <a:r>
              <a:rPr lang="en-US" i="1" u="sng" dirty="0" smtClean="0">
                <a:latin typeface="Algerian" panose="04020705040A02060702" pitchFamily="82" charset="0"/>
              </a:rPr>
              <a:t>PROJECT</a:t>
            </a:r>
            <a:endParaRPr lang="en-US" i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778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TOPIC:EFFECT  OF FEEDBACK  ON  A  SYSTEM 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5522" y="2968487"/>
            <a:ext cx="9144000" cy="3631096"/>
          </a:xfrm>
        </p:spPr>
        <p:txBody>
          <a:bodyPr>
            <a:normAutofit/>
          </a:bodyPr>
          <a:lstStyle/>
          <a:p>
            <a:pPr algn="ctr"/>
            <a:r>
              <a:rPr lang="en-US" sz="2200" b="1" u="sng" dirty="0" smtClean="0"/>
              <a:t>PROFESSOR: TIPPESWAMY.E</a:t>
            </a:r>
            <a:endParaRPr lang="en-US" sz="2200" b="1" u="sng" dirty="0" smtClean="0"/>
          </a:p>
          <a:p>
            <a:pPr algn="ctr"/>
            <a:r>
              <a:rPr lang="en-US" sz="2200" b="1" u="sng" dirty="0" smtClean="0"/>
              <a:t>AKASH RAVI </a:t>
            </a:r>
            <a:r>
              <a:rPr lang="en-US" sz="2200" b="1" u="sng" dirty="0" smtClean="0"/>
              <a:t>BHAT(PES1UG21EC025</a:t>
            </a:r>
            <a:r>
              <a:rPr lang="en-US" sz="2200" b="1" u="sng" dirty="0" smtClean="0"/>
              <a:t>)</a:t>
            </a:r>
          </a:p>
          <a:p>
            <a:pPr algn="ctr"/>
            <a:r>
              <a:rPr lang="en-US" sz="2200" b="1" u="sng" dirty="0" smtClean="0"/>
              <a:t>ABHISHEK A SHETTY</a:t>
            </a:r>
            <a:r>
              <a:rPr lang="en-US" sz="2200" b="1" u="sng" dirty="0" smtClean="0"/>
              <a:t>(PES1UG21EC008)</a:t>
            </a:r>
          </a:p>
          <a:p>
            <a:pPr algn="ctr"/>
            <a:r>
              <a:rPr lang="en-US" sz="2200" b="1" u="sng" dirty="0" smtClean="0"/>
              <a:t>AKASH </a:t>
            </a:r>
            <a:r>
              <a:rPr lang="en-US" sz="2200" b="1" u="sng" dirty="0" smtClean="0"/>
              <a:t>C K(PES1UG21EC022)</a:t>
            </a:r>
            <a:endParaRPr lang="en-US" sz="2200" b="1" u="sng" dirty="0" smtClean="0"/>
          </a:p>
          <a:p>
            <a:pPr algn="ctr"/>
            <a:r>
              <a:rPr lang="en-US" sz="2200" b="1" u="sng" dirty="0" smtClean="0"/>
              <a:t>SECTION: A</a:t>
            </a:r>
          </a:p>
          <a:p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47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010" y="816428"/>
            <a:ext cx="5464744" cy="1752599"/>
          </a:xfrm>
        </p:spPr>
        <p:txBody>
          <a:bodyPr>
            <a:normAutofit fontScale="90000"/>
          </a:bodyPr>
          <a:lstStyle/>
          <a:p>
            <a:r>
              <a:rPr lang="en-US" b="1" u="sng" dirty="0" err="1" smtClean="0"/>
              <a:t>OBJECTIVE:T</a:t>
            </a:r>
            <a:r>
              <a:rPr lang="en-US" b="1" dirty="0" err="1" smtClean="0"/>
              <a:t>o</a:t>
            </a:r>
            <a:r>
              <a:rPr lang="en-US" b="1" dirty="0" smtClean="0"/>
              <a:t> </a:t>
            </a:r>
            <a:r>
              <a:rPr lang="en-US" b="1" dirty="0" smtClean="0"/>
              <a:t>deduce the effect of feedback on a system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EXAMPLE:A </a:t>
            </a:r>
            <a:r>
              <a:rPr lang="en-US" sz="2800" dirty="0" smtClean="0"/>
              <a:t>boring </a:t>
            </a:r>
            <a:r>
              <a:rPr lang="en-US" sz="2800" dirty="0" smtClean="0"/>
              <a:t>machine used in industries and construction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boring machines that have been used for the “</a:t>
            </a:r>
            <a:r>
              <a:rPr lang="en-US" dirty="0" err="1" smtClean="0"/>
              <a:t>Namma</a:t>
            </a:r>
            <a:r>
              <a:rPr lang="en-US" dirty="0" smtClean="0"/>
              <a:t> Metro” </a:t>
            </a:r>
            <a:r>
              <a:rPr lang="en-US" dirty="0" smtClean="0"/>
              <a:t>construction:</a:t>
            </a:r>
            <a:r>
              <a:rPr lang="en-US" dirty="0" smtClean="0"/>
              <a:t> The tunnel boring machines (TBMs)</a:t>
            </a:r>
            <a:endParaRPr lang="en-US" dirty="0" smtClean="0"/>
          </a:p>
          <a:p>
            <a:r>
              <a:rPr lang="en-US" dirty="0" smtClean="0"/>
              <a:t>The tunnel boring machines (TBMs) in </a:t>
            </a:r>
            <a:r>
              <a:rPr lang="en-US" dirty="0" err="1" smtClean="0"/>
              <a:t>Namma</a:t>
            </a:r>
            <a:r>
              <a:rPr lang="en-US" dirty="0" smtClean="0"/>
              <a:t> Metro's subterranean fleet bear names inspired by nature and mythology: </a:t>
            </a:r>
            <a:r>
              <a:rPr lang="en-US" dirty="0" err="1" smtClean="0"/>
              <a:t>Avni</a:t>
            </a:r>
            <a:r>
              <a:rPr lang="en-US" dirty="0" smtClean="0"/>
              <a:t> (earth), </a:t>
            </a:r>
            <a:r>
              <a:rPr lang="en-US" dirty="0" err="1" smtClean="0"/>
              <a:t>Lavi</a:t>
            </a:r>
            <a:r>
              <a:rPr lang="en-US" dirty="0" smtClean="0"/>
              <a:t> (lion), </a:t>
            </a:r>
            <a:r>
              <a:rPr lang="en-US" dirty="0" err="1" smtClean="0"/>
              <a:t>Urja</a:t>
            </a:r>
            <a:r>
              <a:rPr lang="en-US" dirty="0" smtClean="0"/>
              <a:t> (strength), Vindhya (mountain), </a:t>
            </a:r>
            <a:r>
              <a:rPr lang="en-US" dirty="0" err="1" smtClean="0"/>
              <a:t>Rudra</a:t>
            </a:r>
            <a:r>
              <a:rPr lang="en-US" dirty="0" smtClean="0"/>
              <a:t> (name of Lord Shiva), </a:t>
            </a:r>
            <a:r>
              <a:rPr lang="en-US" dirty="0" err="1" smtClean="0"/>
              <a:t>Varada</a:t>
            </a:r>
            <a:r>
              <a:rPr lang="en-US" dirty="0" smtClean="0"/>
              <a:t> (other name of Lord </a:t>
            </a:r>
            <a:r>
              <a:rPr lang="en-US" dirty="0" err="1" smtClean="0"/>
              <a:t>Ganesha</a:t>
            </a:r>
            <a:r>
              <a:rPr lang="en-US" dirty="0" smtClean="0"/>
              <a:t>, also the first machine bought), </a:t>
            </a:r>
            <a:r>
              <a:rPr lang="en-US" dirty="0" err="1" smtClean="0"/>
              <a:t>Tunga</a:t>
            </a:r>
            <a:r>
              <a:rPr lang="en-US" dirty="0" smtClean="0"/>
              <a:t> (river), </a:t>
            </a:r>
            <a:r>
              <a:rPr lang="en-US" dirty="0" err="1" smtClean="0"/>
              <a:t>Vamika</a:t>
            </a:r>
            <a:r>
              <a:rPr lang="en-US" dirty="0" smtClean="0"/>
              <a:t> (a name of Goddess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86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Why we use laser guidance system in boring machines?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</a:t>
            </a:r>
            <a:r>
              <a:rPr lang="en-US" sz="2800" b="1" dirty="0" smtClean="0"/>
              <a:t>NAMMA METRO</a:t>
            </a:r>
            <a:r>
              <a:rPr lang="en-US" sz="2800" dirty="0" smtClean="0"/>
              <a:t> construction, </a:t>
            </a:r>
            <a:r>
              <a:rPr lang="en-US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 smtClean="0"/>
              <a:t>machines operating from both ends of a tunnel bore toward the middle. To link up accurately in the middle of the tunnel, a laser guidance system keeps the machines precisely aligned.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9169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8375306" cy="1752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51582" y="238540"/>
            <a:ext cx="6347791" cy="294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6373" y="3190668"/>
            <a:ext cx="4588358" cy="348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636104"/>
            <a:ext cx="10018713" cy="6221895"/>
          </a:xfrm>
        </p:spPr>
        <p:txBody>
          <a:bodyPr/>
          <a:lstStyle/>
          <a:p>
            <a:r>
              <a:rPr lang="en-US" sz="3200" b="1" dirty="0" smtClean="0"/>
              <a:t>EX-1)Open-loop </a:t>
            </a:r>
            <a:r>
              <a:rPr lang="en-US" sz="3200" b="1" dirty="0" smtClean="0"/>
              <a:t>response</a:t>
            </a:r>
            <a:r>
              <a:rPr lang="en-US" dirty="0" smtClean="0"/>
              <a:t>: Consider the following figure where the boring machine is represented by the transfer function G(s)=s(s +p) ,R(s) is the reference input which represents the desired angle-of-direction of travel of the machine, Y(s) is the actual angle-of-direction of travel, and D(s) is a disturbance input which represents the load on the machine. Compare the impulse reference response (i.e., r(t) = delta(t), d(t) = 0 ) for different values of p , the step reference response (i.e., r(t) = 1(t), d(t) = 0 ) for different values of p , and the situation wherein there is both a step reference and a specified disturbance input: r(t) =1(t) ,d(t)= {1,0&lt;=t&lt;=4 2,4&lt;=t&lt;=8} All simulations are to be carried out over the time range 0&lt;=t &lt;=8. Choose p = 1, </a:t>
            </a:r>
            <a:r>
              <a:rPr lang="en-US" dirty="0" smtClean="0"/>
              <a:t>2,5 our discussions </a:t>
            </a:r>
            <a:r>
              <a:rPr lang="en-US" dirty="0" smtClean="0"/>
              <a:t>should include the effect of p on the steady-state values and the rise time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87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198" y="1957589"/>
            <a:ext cx="6152862" cy="3782097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clc;clear;closeall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t1=0:0.01:4;</a:t>
            </a:r>
          </a:p>
          <a:p>
            <a:r>
              <a:rPr lang="en-IN" b="1" dirty="0" smtClean="0"/>
              <a:t>t2=4.01:0.01:8;</a:t>
            </a:r>
          </a:p>
          <a:p>
            <a:r>
              <a:rPr lang="en-IN" b="1" dirty="0" smtClean="0"/>
              <a:t>t</a:t>
            </a:r>
            <a:r>
              <a:rPr lang="en-IN" b="1" dirty="0" smtClean="0"/>
              <a:t>=[</a:t>
            </a:r>
            <a:r>
              <a:rPr lang="en-IN" b="1" dirty="0" smtClean="0"/>
              <a:t>t1 t2];</a:t>
            </a:r>
          </a:p>
          <a:p>
            <a:r>
              <a:rPr lang="en-IN" b="1" dirty="0" smtClean="0"/>
              <a:t>p</a:t>
            </a:r>
            <a:r>
              <a:rPr lang="en-IN" b="1" dirty="0" smtClean="0"/>
              <a:t>=[1,2,5</a:t>
            </a:r>
            <a:r>
              <a:rPr lang="en-IN" b="1" dirty="0" smtClean="0"/>
              <a:t>];</a:t>
            </a:r>
          </a:p>
          <a:p>
            <a:r>
              <a:rPr lang="en-IN" b="1" dirty="0" smtClean="0"/>
              <a:t>u</a:t>
            </a:r>
            <a:r>
              <a:rPr lang="en-IN" b="1" dirty="0" smtClean="0"/>
              <a:t>=[2*ones(1,length(t1)),3*ones(1,length(t2</a:t>
            </a:r>
            <a:r>
              <a:rPr lang="en-IN" b="1" dirty="0" smtClean="0"/>
              <a:t>))];</a:t>
            </a:r>
          </a:p>
          <a:p>
            <a:r>
              <a:rPr lang="en-IN" b="1" dirty="0" smtClean="0"/>
              <a:t>for </a:t>
            </a:r>
            <a:r>
              <a:rPr lang="en-IN" b="1" dirty="0" err="1" smtClean="0"/>
              <a:t>i</a:t>
            </a:r>
            <a:r>
              <a:rPr lang="en-IN" b="1" dirty="0" smtClean="0"/>
              <a:t>=p:length(p)    </a:t>
            </a:r>
            <a:endParaRPr lang="en-IN" b="1" dirty="0" smtClean="0"/>
          </a:p>
          <a:p>
            <a:r>
              <a:rPr lang="en-IN" b="1" dirty="0" smtClean="0"/>
              <a:t>sys=</a:t>
            </a:r>
            <a:r>
              <a:rPr lang="en-IN" b="1" dirty="0" err="1" smtClean="0"/>
              <a:t>tf</a:t>
            </a:r>
            <a:r>
              <a:rPr lang="en-IN" b="1" dirty="0" smtClean="0"/>
              <a:t>(1</a:t>
            </a:r>
            <a:r>
              <a:rPr lang="en-IN" b="1" dirty="0" smtClean="0"/>
              <a:t>,[1 p(1) 0]);    </a:t>
            </a:r>
            <a:endParaRPr lang="en-IN" b="1" dirty="0" smtClean="0"/>
          </a:p>
          <a:p>
            <a:r>
              <a:rPr lang="en-IN" b="1" dirty="0" smtClean="0"/>
              <a:t>subplot(3,1,i</a:t>
            </a:r>
            <a:r>
              <a:rPr lang="en-IN" b="1" dirty="0" smtClean="0"/>
              <a:t>)    </a:t>
            </a:r>
            <a:endParaRPr lang="en-IN" b="1" dirty="0" smtClean="0"/>
          </a:p>
          <a:p>
            <a:r>
              <a:rPr lang="en-IN" b="1" dirty="0" err="1" smtClean="0"/>
              <a:t>lsimplot</a:t>
            </a:r>
            <a:r>
              <a:rPr lang="en-IN" b="1" dirty="0" smtClean="0"/>
              <a:t>(</a:t>
            </a:r>
            <a:r>
              <a:rPr lang="en-IN" b="1" dirty="0" err="1" smtClean="0"/>
              <a:t>sys,u,t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end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11269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2173285" y="2941983"/>
            <a:ext cx="10018713" cy="34455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EX-2)Open-loop </a:t>
            </a:r>
            <a:r>
              <a:rPr lang="en-US" sz="3600" b="1" dirty="0" smtClean="0"/>
              <a:t>response</a:t>
            </a:r>
            <a:r>
              <a:rPr lang="en-US" sz="2000" dirty="0" smtClean="0"/>
              <a:t>: </a:t>
            </a:r>
            <a:r>
              <a:rPr lang="en-US" sz="2700" dirty="0" smtClean="0"/>
              <a:t>Consider the following figure where the boring machine is represented by the transfer function G1(s)=11s+k, R(s) is the reference input which represents the desired angle-of-direction of travel of the machine, Y(s) is the actual angle-of-direction of travel, and D(s) is a disturbance input which represents the load on the machine. Compare the impulse reference response (i.e., r(t) = delta(t), d(t) = 0 ) for different values of p , the step reference response (i.e., r(t) = 1(t), d(t) = 0 ) for different values of p , and the situation wherein there is both a step reference and a specified disturbance input: r(t) =1(t) ,d(t)= {1,0&lt;=t&lt;=4 2,4&lt;=t&lt;=8} All simulations are to be carried out over the time range 0&lt;=t &lt;=8. Choose p = 1, 2,5 . Choose p = 1, 2, 5, and consider two different situations: 𝐾 = 20, 100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34609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40" y="1919197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u="sng" dirty="0" smtClean="0"/>
              <a:t>THANK YOU</a:t>
            </a:r>
            <a:endParaRPr lang="en-US" sz="9600" u="sng" dirty="0"/>
          </a:p>
        </p:txBody>
      </p:sp>
    </p:spTree>
    <p:extLst>
      <p:ext uri="{BB962C8B-B14F-4D97-AF65-F5344CB8AC3E}">
        <p14:creationId xmlns="" xmlns:p14="http://schemas.microsoft.com/office/powerpoint/2010/main" val="9161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600</TotalTime>
  <Words>525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Control systems (UE21EC241b) PROJECT</vt:lpstr>
      <vt:lpstr>TOPIC:EFFECT  OF FEEDBACK  ON  A  SYSTEM </vt:lpstr>
      <vt:lpstr>OBJECTIVE:To deduce the effect of feedback on a system</vt:lpstr>
      <vt:lpstr>Why we use laser guidance system in boring machines?</vt:lpstr>
      <vt:lpstr>Slide 5</vt:lpstr>
      <vt:lpstr>Slide 6</vt:lpstr>
      <vt:lpstr>Slide 7</vt:lpstr>
      <vt:lpstr>EX-2)Open-loop response: Consider the following figure where the boring machine is represented by the transfer function G1(s)=11s+k, R(s) is the reference input which represents the desired angle-of-direction of travel of the machine, Y(s) is the actual angle-of-direction of travel, and D(s) is a disturbance input which represents the load on the machine. Compare the impulse reference response (i.e., r(t) = delta(t), d(t) = 0 ) for different values of p , the step reference response (i.e., r(t) = 1(t), d(t) = 0 ) for different values of p , and the situation wherein there is both a step reference and a specified disturbance input: r(t) =1(t) ,d(t)= {1,0&lt;=t&lt;=4 2,4&lt;=t&lt;=8} All simulations are to be carried out over the time range 0&lt;=t &lt;=8. Choose p = 1, 2,5 . Choose p = 1, 2, 5, and consider two different situations: 𝐾 = 20, 100.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 ANALYSIS AND SYNTHESIS (UE21EC242A) PROJECT</dc:title>
  <dc:creator>PC</dc:creator>
  <cp:lastModifiedBy>user</cp:lastModifiedBy>
  <cp:revision>47</cp:revision>
  <dcterms:created xsi:type="dcterms:W3CDTF">2022-11-27T09:20:32Z</dcterms:created>
  <dcterms:modified xsi:type="dcterms:W3CDTF">2023-03-08T17:54:49Z</dcterms:modified>
</cp:coreProperties>
</file>