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A17329-5A94-4C49-B8FE-F7A615196B32}"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8655714F-89BB-4822-92E0-E8096A198AAC}" type="slidenum">
              <a:rPr lang="en-IN" smtClean="0"/>
              <a:pPr/>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xmlns="" val="12310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17329-5A94-4C49-B8FE-F7A615196B32}"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5714F-89BB-4822-92E0-E8096A198AAC}" type="slidenum">
              <a:rPr lang="en-IN" smtClean="0"/>
              <a:pPr/>
              <a:t>‹#›</a:t>
            </a:fld>
            <a:endParaRPr lang="en-IN"/>
          </a:p>
        </p:txBody>
      </p:sp>
    </p:spTree>
    <p:extLst>
      <p:ext uri="{BB962C8B-B14F-4D97-AF65-F5344CB8AC3E}">
        <p14:creationId xmlns:p14="http://schemas.microsoft.com/office/powerpoint/2010/main" xmlns="" val="331718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17329-5A94-4C49-B8FE-F7A615196B32}"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5714F-89BB-4822-92E0-E8096A198AAC}" type="slidenum">
              <a:rPr lang="en-IN" smtClean="0"/>
              <a:pPr/>
              <a:t>‹#›</a:t>
            </a:fld>
            <a:endParaRPr lang="en-IN"/>
          </a:p>
        </p:txBody>
      </p:sp>
    </p:spTree>
    <p:extLst>
      <p:ext uri="{BB962C8B-B14F-4D97-AF65-F5344CB8AC3E}">
        <p14:creationId xmlns:p14="http://schemas.microsoft.com/office/powerpoint/2010/main" xmlns="" val="252705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17329-5A94-4C49-B8FE-F7A615196B32}"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5714F-89BB-4822-92E0-E8096A198AAC}" type="slidenum">
              <a:rPr lang="en-IN" smtClean="0"/>
              <a:pPr/>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xmlns="" val="386562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A17329-5A94-4C49-B8FE-F7A615196B32}"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5714F-89BB-4822-92E0-E8096A198AAC}" type="slidenum">
              <a:rPr lang="en-IN" smtClean="0"/>
              <a:pPr/>
              <a:t>‹#›</a:t>
            </a:fld>
            <a:endParaRPr lang="en-IN"/>
          </a:p>
        </p:txBody>
      </p:sp>
    </p:spTree>
    <p:extLst>
      <p:ext uri="{BB962C8B-B14F-4D97-AF65-F5344CB8AC3E}">
        <p14:creationId xmlns:p14="http://schemas.microsoft.com/office/powerpoint/2010/main" xmlns="" val="269312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A17329-5A94-4C49-B8FE-F7A615196B32}"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5714F-89BB-4822-92E0-E8096A198AAC}" type="slidenum">
              <a:rPr lang="en-IN" smtClean="0"/>
              <a:pPr/>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xmlns="" val="104867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A17329-5A94-4C49-B8FE-F7A615196B32}" type="datetimeFigureOut">
              <a:rPr lang="en-IN" smtClean="0"/>
              <a:pPr/>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55714F-89BB-4822-92E0-E8096A198AAC}" type="slidenum">
              <a:rPr lang="en-IN" smtClean="0"/>
              <a:pPr/>
              <a:t>‹#›</a:t>
            </a:fld>
            <a:endParaRPr lang="en-IN"/>
          </a:p>
        </p:txBody>
      </p:sp>
    </p:spTree>
    <p:extLst>
      <p:ext uri="{BB962C8B-B14F-4D97-AF65-F5344CB8AC3E}">
        <p14:creationId xmlns:p14="http://schemas.microsoft.com/office/powerpoint/2010/main" xmlns="" val="1762904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A17329-5A94-4C49-B8FE-F7A615196B32}" type="datetimeFigureOut">
              <a:rPr lang="en-IN" smtClean="0"/>
              <a:pPr/>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55714F-89BB-4822-92E0-E8096A198AAC}" type="slidenum">
              <a:rPr lang="en-IN" smtClean="0"/>
              <a:pPr/>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xmlns="" val="196437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1A17329-5A94-4C49-B8FE-F7A615196B32}" type="datetimeFigureOut">
              <a:rPr lang="en-IN" smtClean="0"/>
              <a:pPr/>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55714F-89BB-4822-92E0-E8096A198AAC}" type="slidenum">
              <a:rPr lang="en-IN" smtClean="0"/>
              <a:pPr/>
              <a:t>‹#›</a:t>
            </a:fld>
            <a:endParaRPr lang="en-IN"/>
          </a:p>
        </p:txBody>
      </p:sp>
    </p:spTree>
    <p:extLst>
      <p:ext uri="{BB962C8B-B14F-4D97-AF65-F5344CB8AC3E}">
        <p14:creationId xmlns:p14="http://schemas.microsoft.com/office/powerpoint/2010/main" xmlns="" val="256509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A17329-5A94-4C49-B8FE-F7A615196B32}"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5714F-89BB-4822-92E0-E8096A198AAC}" type="slidenum">
              <a:rPr lang="en-IN" smtClean="0"/>
              <a:pPr/>
              <a:t>‹#›</a:t>
            </a:fld>
            <a:endParaRPr lang="en-IN"/>
          </a:p>
        </p:txBody>
      </p:sp>
    </p:spTree>
    <p:extLst>
      <p:ext uri="{BB962C8B-B14F-4D97-AF65-F5344CB8AC3E}">
        <p14:creationId xmlns:p14="http://schemas.microsoft.com/office/powerpoint/2010/main" xmlns="" val="2640192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A17329-5A94-4C49-B8FE-F7A615196B32}"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5714F-89BB-4822-92E0-E8096A198AAC}" type="slidenum">
              <a:rPr lang="en-IN" smtClean="0"/>
              <a:pPr/>
              <a:t>‹#›</a:t>
            </a:fld>
            <a:endParaRPr lang="en-IN"/>
          </a:p>
        </p:txBody>
      </p:sp>
    </p:spTree>
    <p:extLst>
      <p:ext uri="{BB962C8B-B14F-4D97-AF65-F5344CB8AC3E}">
        <p14:creationId xmlns:p14="http://schemas.microsoft.com/office/powerpoint/2010/main" xmlns="" val="370958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1A17329-5A94-4C49-B8FE-F7A615196B32}" type="datetimeFigureOut">
              <a:rPr lang="en-IN" smtClean="0"/>
              <a:pPr/>
              <a:t>21-04-2023</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8655714F-89BB-4822-92E0-E8096A198AAC}" type="slidenum">
              <a:rPr lang="en-IN" smtClean="0"/>
              <a:pPr/>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9085868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3CAEA-6436-6FCE-7047-FA1322FB42D2}"/>
              </a:ext>
            </a:extLst>
          </p:cNvPr>
          <p:cNvSpPr>
            <a:spLocks noGrp="1"/>
          </p:cNvSpPr>
          <p:nvPr>
            <p:ph type="ctrTitle"/>
          </p:nvPr>
        </p:nvSpPr>
        <p:spPr>
          <a:xfrm>
            <a:off x="1342212" y="2732312"/>
            <a:ext cx="5518066" cy="2268559"/>
          </a:xfrm>
        </p:spPr>
        <p:txBody>
          <a:bodyPr>
            <a:normAutofit fontScale="90000"/>
          </a:bodyPr>
          <a:lstStyle/>
          <a:p>
            <a:pPr algn="l">
              <a:lnSpc>
                <a:spcPct val="150000"/>
              </a:lnSpc>
            </a:pPr>
            <a:r>
              <a:rPr lang="en-IN" sz="2400" dirty="0" smtClean="0"/>
              <a:t>AKASH RAVI </a:t>
            </a:r>
            <a:r>
              <a:rPr lang="en-IN" sz="2400" dirty="0"/>
              <a:t>BHAT(PES1UG21EC025)</a:t>
            </a:r>
            <a:br>
              <a:rPr lang="en-IN" sz="2400" dirty="0"/>
            </a:br>
            <a:r>
              <a:rPr lang="en-IN" sz="2400" dirty="0"/>
              <a:t>ANIKETH </a:t>
            </a:r>
            <a:r>
              <a:rPr lang="en-IN" sz="2400" dirty="0" smtClean="0"/>
              <a:t>JOSHI(PES1UG21EC009)</a:t>
            </a:r>
            <a:r>
              <a:rPr lang="en-IN" sz="2400" dirty="0"/>
              <a:t/>
            </a:r>
            <a:br>
              <a:rPr lang="en-IN" sz="2400" dirty="0"/>
            </a:br>
            <a:r>
              <a:rPr lang="en-IN" sz="2400" dirty="0"/>
              <a:t>ABHISHEK A SHETTY(PES1UG21EC008)</a:t>
            </a:r>
            <a:br>
              <a:rPr lang="en-IN" sz="2400" dirty="0"/>
            </a:br>
            <a:endParaRPr lang="en-IN" sz="2400" dirty="0"/>
          </a:p>
        </p:txBody>
      </p:sp>
      <p:sp>
        <p:nvSpPr>
          <p:cNvPr id="3" name="Subtitle 2">
            <a:extLst>
              <a:ext uri="{FF2B5EF4-FFF2-40B4-BE49-F238E27FC236}">
                <a16:creationId xmlns:a16="http://schemas.microsoft.com/office/drawing/2014/main" xmlns="" id="{464CD69E-F507-FDB1-73BA-1C2D3BF950AD}"/>
              </a:ext>
            </a:extLst>
          </p:cNvPr>
          <p:cNvSpPr>
            <a:spLocks noGrp="1"/>
          </p:cNvSpPr>
          <p:nvPr>
            <p:ph type="subTitle" idx="1"/>
          </p:nvPr>
        </p:nvSpPr>
        <p:spPr>
          <a:xfrm>
            <a:off x="1501958" y="468857"/>
            <a:ext cx="5357600" cy="1160213"/>
          </a:xfrm>
        </p:spPr>
        <p:txBody>
          <a:bodyPr>
            <a:normAutofit fontScale="55000" lnSpcReduction="20000"/>
          </a:bodyPr>
          <a:lstStyle/>
          <a:p>
            <a:pPr algn="l"/>
            <a:r>
              <a:rPr lang="en-IN" sz="6000" b="1" u="sng" dirty="0" smtClean="0"/>
              <a:t>DIGITAL VLSI DESIGN(UE21EC251B)</a:t>
            </a:r>
            <a:endParaRPr lang="en-IN" sz="6000" b="1" u="sng" dirty="0"/>
          </a:p>
        </p:txBody>
      </p:sp>
    </p:spTree>
    <p:extLst>
      <p:ext uri="{BB962C8B-B14F-4D97-AF65-F5344CB8AC3E}">
        <p14:creationId xmlns:p14="http://schemas.microsoft.com/office/powerpoint/2010/main" xmlns="" val="15045214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754EE-32A5-05AC-B8E2-F86F107EA132}"/>
              </a:ext>
            </a:extLst>
          </p:cNvPr>
          <p:cNvSpPr>
            <a:spLocks noGrp="1"/>
          </p:cNvSpPr>
          <p:nvPr>
            <p:ph type="title"/>
          </p:nvPr>
        </p:nvSpPr>
        <p:spPr>
          <a:xfrm>
            <a:off x="1208025" y="318673"/>
            <a:ext cx="7958331" cy="1077229"/>
          </a:xfrm>
        </p:spPr>
        <p:txBody>
          <a:bodyPr/>
          <a:lstStyle/>
          <a:p>
            <a:pPr algn="just"/>
            <a:r>
              <a:rPr lang="en-IN" b="1" u="sng" dirty="0"/>
              <a:t>CONCLUTION OF SIMULATION</a:t>
            </a:r>
          </a:p>
        </p:txBody>
      </p:sp>
      <p:sp>
        <p:nvSpPr>
          <p:cNvPr id="3" name="Content Placeholder 2">
            <a:extLst>
              <a:ext uri="{FF2B5EF4-FFF2-40B4-BE49-F238E27FC236}">
                <a16:creationId xmlns:a16="http://schemas.microsoft.com/office/drawing/2014/main" xmlns="" id="{FB5633A6-6EDB-483D-2DF0-C3FA2A7DDF2F}"/>
              </a:ext>
            </a:extLst>
          </p:cNvPr>
          <p:cNvSpPr>
            <a:spLocks noGrp="1"/>
          </p:cNvSpPr>
          <p:nvPr>
            <p:ph idx="1"/>
          </p:nvPr>
        </p:nvSpPr>
        <p:spPr>
          <a:xfrm>
            <a:off x="1327294" y="1515171"/>
            <a:ext cx="9917650" cy="4262630"/>
          </a:xfrm>
        </p:spPr>
        <p:txBody>
          <a:bodyPr>
            <a:normAutofit lnSpcReduction="10000"/>
          </a:bodyPr>
          <a:lstStyle/>
          <a:p>
            <a:r>
              <a:rPr lang="en-US" b="0" i="0" dirty="0">
                <a:solidFill>
                  <a:srgbClr val="D1D5DB"/>
                </a:solidFill>
                <a:effectLst/>
                <a:latin typeface="Söhne"/>
              </a:rPr>
              <a:t>BCD counter counts in binary coded decimal (BCD) format, which means that each decimal digit is represented by a binary code of 4 bits.</a:t>
            </a:r>
          </a:p>
          <a:p>
            <a:r>
              <a:rPr lang="en-US" b="0" i="0" dirty="0">
                <a:solidFill>
                  <a:srgbClr val="D1D5DB"/>
                </a:solidFill>
                <a:effectLst/>
                <a:latin typeface="Söhne"/>
              </a:rPr>
              <a:t>For example, a 4-bit BCD counter can count from 0 to 9 and then reset to 0.</a:t>
            </a:r>
          </a:p>
          <a:p>
            <a:r>
              <a:rPr lang="en-US" b="0" i="0" dirty="0">
                <a:solidFill>
                  <a:srgbClr val="D1D5DB"/>
                </a:solidFill>
                <a:effectLst/>
                <a:latin typeface="Söhne"/>
              </a:rPr>
              <a:t>In a BCD counter, the reset becomes 0 after the counter has reached its maximum count value, which is 9 in decimal, or 1001 in BCD binary code. Once the counter reaches 9, it resets back to 0, and the counting sequence starts over again.</a:t>
            </a:r>
          </a:p>
          <a:p>
            <a:r>
              <a:rPr lang="en-US" b="0" i="0" dirty="0">
                <a:solidFill>
                  <a:srgbClr val="D1D5DB"/>
                </a:solidFill>
                <a:effectLst/>
                <a:latin typeface="Söhne"/>
              </a:rPr>
              <a:t>The output of a BCD counter can be displayed using LEDs or other output devices, depending on the design and purpose of the counter. It can also be used in conjunction with other circuits or devices to perform various functions, such as timing, control, or data processing.</a:t>
            </a:r>
            <a:endParaRPr lang="en-US" dirty="0">
              <a:solidFill>
                <a:srgbClr val="D1D5DB"/>
              </a:solidFill>
              <a:latin typeface="Söhne"/>
            </a:endParaRPr>
          </a:p>
          <a:p>
            <a:endParaRPr lang="en-IN" dirty="0"/>
          </a:p>
        </p:txBody>
      </p:sp>
    </p:spTree>
    <p:extLst>
      <p:ext uri="{BB962C8B-B14F-4D97-AF65-F5344CB8AC3E}">
        <p14:creationId xmlns:p14="http://schemas.microsoft.com/office/powerpoint/2010/main" xmlns="" val="82530531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8646E-34D5-B1D3-0B5A-BD25A9E88BEE}"/>
              </a:ext>
            </a:extLst>
          </p:cNvPr>
          <p:cNvSpPr>
            <a:spLocks noGrp="1"/>
          </p:cNvSpPr>
          <p:nvPr>
            <p:ph type="title"/>
          </p:nvPr>
        </p:nvSpPr>
        <p:spPr>
          <a:xfrm>
            <a:off x="1490579" y="481486"/>
            <a:ext cx="7958331" cy="759486"/>
          </a:xfrm>
        </p:spPr>
        <p:txBody>
          <a:bodyPr/>
          <a:lstStyle/>
          <a:p>
            <a:pPr algn="just"/>
            <a:r>
              <a:rPr lang="en-IN" b="1" u="sng" dirty="0"/>
              <a:t>BCD TO SEVEN SEGMENT DECODER</a:t>
            </a:r>
          </a:p>
        </p:txBody>
      </p:sp>
      <p:sp>
        <p:nvSpPr>
          <p:cNvPr id="3" name="Content Placeholder 2">
            <a:extLst>
              <a:ext uri="{FF2B5EF4-FFF2-40B4-BE49-F238E27FC236}">
                <a16:creationId xmlns:a16="http://schemas.microsoft.com/office/drawing/2014/main" xmlns="" id="{98342D69-BD41-1E10-E637-ECC463200CF9}"/>
              </a:ext>
            </a:extLst>
          </p:cNvPr>
          <p:cNvSpPr>
            <a:spLocks noGrp="1"/>
          </p:cNvSpPr>
          <p:nvPr>
            <p:ph idx="1"/>
          </p:nvPr>
        </p:nvSpPr>
        <p:spPr>
          <a:xfrm>
            <a:off x="1490578" y="1430086"/>
            <a:ext cx="9406021" cy="4946428"/>
          </a:xfrm>
        </p:spPr>
        <p:txBody>
          <a:bodyPr>
            <a:normAutofit/>
          </a:bodyPr>
          <a:lstStyle/>
          <a:p>
            <a:r>
              <a:rPr lang="en-US" dirty="0"/>
              <a:t>A standard 7-segment LED display generally has 8 input connections, one for each LED segment and one that acts as a common terminal or connection for all the internal display segments. Some single displays have also have an additional </a:t>
            </a:r>
            <a:r>
              <a:rPr lang="en-US" dirty="0" err="1"/>
              <a:t>inpu</a:t>
            </a:r>
            <a:r>
              <a:rPr lang="en-US" dirty="0"/>
              <a:t> pin to display a decimal point in their lower right or left hand corner.</a:t>
            </a:r>
          </a:p>
          <a:p>
            <a:r>
              <a:rPr lang="en-US" dirty="0"/>
              <a:t>In electronics there are two important types of 7-segment LED digital display.1. The Common Cathode Display. (CCD) - In the common cathode display, all the cathode connections of the LED's are joined together to logic "0" or ground. The individual segments are illuminated by application of a "HIGH", logic "" signal to the individual Anode terminals.2. The Common Anode Display (CAD) - In the common anode display, all the anode connections of the LED's are joined together to logic "" and the individual segments</a:t>
            </a:r>
            <a:endParaRPr lang="en-IN" dirty="0"/>
          </a:p>
          <a:p>
            <a:endParaRPr lang="en-IN" dirty="0"/>
          </a:p>
        </p:txBody>
      </p:sp>
    </p:spTree>
    <p:extLst>
      <p:ext uri="{BB962C8B-B14F-4D97-AF65-F5344CB8AC3E}">
        <p14:creationId xmlns:p14="http://schemas.microsoft.com/office/powerpoint/2010/main" xmlns="" val="301815989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0EBC03-0899-4907-3AE9-ACCD5DBBB263}"/>
              </a:ext>
            </a:extLst>
          </p:cNvPr>
          <p:cNvSpPr>
            <a:spLocks noGrp="1"/>
          </p:cNvSpPr>
          <p:nvPr>
            <p:ph type="title"/>
          </p:nvPr>
        </p:nvSpPr>
        <p:spPr>
          <a:xfrm>
            <a:off x="1479693" y="416171"/>
            <a:ext cx="7958331" cy="1077229"/>
          </a:xfrm>
        </p:spPr>
        <p:txBody>
          <a:bodyPr/>
          <a:lstStyle/>
          <a:p>
            <a:pPr algn="just"/>
            <a:r>
              <a:rPr lang="en-IN" b="1" u="sng" dirty="0"/>
              <a:t>NECESSARY MATERIAL</a:t>
            </a:r>
          </a:p>
        </p:txBody>
      </p:sp>
      <p:sp>
        <p:nvSpPr>
          <p:cNvPr id="3" name="Content Placeholder 2">
            <a:extLst>
              <a:ext uri="{FF2B5EF4-FFF2-40B4-BE49-F238E27FC236}">
                <a16:creationId xmlns:a16="http://schemas.microsoft.com/office/drawing/2014/main" xmlns="" id="{43DABB99-72B0-98F6-D833-F94A23941626}"/>
              </a:ext>
            </a:extLst>
          </p:cNvPr>
          <p:cNvSpPr>
            <a:spLocks noGrp="1"/>
          </p:cNvSpPr>
          <p:nvPr>
            <p:ph idx="1"/>
          </p:nvPr>
        </p:nvSpPr>
        <p:spPr>
          <a:xfrm>
            <a:off x="1479693" y="1143000"/>
            <a:ext cx="7796540" cy="5298829"/>
          </a:xfrm>
        </p:spPr>
        <p:txBody>
          <a:bodyPr>
            <a:normAutofit fontScale="92500" lnSpcReduction="10000"/>
          </a:bodyPr>
          <a:lstStyle/>
          <a:p>
            <a:r>
              <a:rPr lang="en-IN" dirty="0"/>
              <a:t>R1 - 100K Ohm</a:t>
            </a:r>
          </a:p>
          <a:p>
            <a:r>
              <a:rPr lang="en-IN" dirty="0"/>
              <a:t>• R3 - 330 Ohms</a:t>
            </a:r>
          </a:p>
          <a:p>
            <a:r>
              <a:rPr lang="en-IN" dirty="0"/>
              <a:t> • R4 - 100 Ohms</a:t>
            </a:r>
          </a:p>
          <a:p>
            <a:r>
              <a:rPr lang="en-IN" dirty="0"/>
              <a:t>• C1 - 10 </a:t>
            </a:r>
            <a:r>
              <a:rPr lang="en-IN" dirty="0" err="1"/>
              <a:t>Uf</a:t>
            </a:r>
            <a:endParaRPr lang="en-IN" dirty="0"/>
          </a:p>
          <a:p>
            <a:r>
              <a:rPr lang="en-IN" dirty="0"/>
              <a:t>• IC1 - 555 Timer</a:t>
            </a:r>
          </a:p>
          <a:p>
            <a:r>
              <a:rPr lang="en-IN" dirty="0"/>
              <a:t>• IC2 - 4518 BCD Counter (4520 may be used)</a:t>
            </a:r>
          </a:p>
          <a:p>
            <a:r>
              <a:rPr lang="en-IN" dirty="0"/>
              <a:t>• IC3 - 4511 BCD to 7 Segment Decoder</a:t>
            </a:r>
          </a:p>
          <a:p>
            <a:pPr marL="0" indent="0">
              <a:buNone/>
            </a:pPr>
            <a:r>
              <a:rPr lang="en-IN" dirty="0"/>
              <a:t>      • 4 LEDs</a:t>
            </a:r>
          </a:p>
          <a:p>
            <a:r>
              <a:rPr lang="en-IN" dirty="0"/>
              <a:t>• 7 Segment Display (Common Cathode, Radio Shack #276-75)</a:t>
            </a:r>
          </a:p>
          <a:p>
            <a:r>
              <a:rPr lang="en-IN" dirty="0"/>
              <a:t>• +V9 volts</a:t>
            </a:r>
          </a:p>
          <a:p>
            <a:endParaRPr lang="en-IN" dirty="0"/>
          </a:p>
        </p:txBody>
      </p:sp>
    </p:spTree>
    <p:extLst>
      <p:ext uri="{BB962C8B-B14F-4D97-AF65-F5344CB8AC3E}">
        <p14:creationId xmlns:p14="http://schemas.microsoft.com/office/powerpoint/2010/main" xmlns="" val="368470928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38BA8BC-F2F5-398B-E36F-A24E6FB48C62}"/>
              </a:ext>
            </a:extLst>
          </p:cNvPr>
          <p:cNvPicPr>
            <a:picLocks noChangeAspect="1"/>
          </p:cNvPicPr>
          <p:nvPr/>
        </p:nvPicPr>
        <p:blipFill>
          <a:blip r:embed="rId2"/>
          <a:stretch>
            <a:fillRect/>
          </a:stretch>
        </p:blipFill>
        <p:spPr>
          <a:xfrm>
            <a:off x="2013857" y="141514"/>
            <a:ext cx="7979229" cy="3091543"/>
          </a:xfrm>
          <a:prstGeom prst="rect">
            <a:avLst/>
          </a:prstGeom>
        </p:spPr>
      </p:pic>
      <p:pic>
        <p:nvPicPr>
          <p:cNvPr id="7" name="Picture 6">
            <a:extLst>
              <a:ext uri="{FF2B5EF4-FFF2-40B4-BE49-F238E27FC236}">
                <a16:creationId xmlns:a16="http://schemas.microsoft.com/office/drawing/2014/main" xmlns="" id="{15F76A5D-4F41-8D36-176E-FC4411D50833}"/>
              </a:ext>
            </a:extLst>
          </p:cNvPr>
          <p:cNvPicPr>
            <a:picLocks noChangeAspect="1"/>
          </p:cNvPicPr>
          <p:nvPr/>
        </p:nvPicPr>
        <p:blipFill>
          <a:blip r:embed="rId3"/>
          <a:stretch>
            <a:fillRect/>
          </a:stretch>
        </p:blipFill>
        <p:spPr>
          <a:xfrm>
            <a:off x="2843601" y="3429000"/>
            <a:ext cx="6744284" cy="3269263"/>
          </a:xfrm>
          <a:prstGeom prst="rect">
            <a:avLst/>
          </a:prstGeom>
        </p:spPr>
      </p:pic>
    </p:spTree>
    <p:extLst>
      <p:ext uri="{BB962C8B-B14F-4D97-AF65-F5344CB8AC3E}">
        <p14:creationId xmlns:p14="http://schemas.microsoft.com/office/powerpoint/2010/main" xmlns="" val="1853310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716D1-C98B-2CE4-79F6-10FFB4164C3B}"/>
              </a:ext>
            </a:extLst>
          </p:cNvPr>
          <p:cNvSpPr>
            <a:spLocks noGrp="1"/>
          </p:cNvSpPr>
          <p:nvPr>
            <p:ph type="title"/>
          </p:nvPr>
        </p:nvSpPr>
        <p:spPr>
          <a:xfrm>
            <a:off x="1338180" y="633885"/>
            <a:ext cx="7958331" cy="1077229"/>
          </a:xfrm>
        </p:spPr>
        <p:txBody>
          <a:bodyPr>
            <a:normAutofit/>
          </a:bodyPr>
          <a:lstStyle/>
          <a:p>
            <a:pPr algn="just"/>
            <a:r>
              <a:rPr lang="en-IN" sz="3600" b="1" u="sng" dirty="0"/>
              <a:t>OVERALL CONCLUSION</a:t>
            </a:r>
          </a:p>
        </p:txBody>
      </p:sp>
      <p:sp>
        <p:nvSpPr>
          <p:cNvPr id="3" name="Content Placeholder 2">
            <a:extLst>
              <a:ext uri="{FF2B5EF4-FFF2-40B4-BE49-F238E27FC236}">
                <a16:creationId xmlns:a16="http://schemas.microsoft.com/office/drawing/2014/main" xmlns="" id="{2E713705-F017-BB97-B196-0F35961DBFD4}"/>
              </a:ext>
            </a:extLst>
          </p:cNvPr>
          <p:cNvSpPr>
            <a:spLocks noGrp="1"/>
          </p:cNvSpPr>
          <p:nvPr>
            <p:ph idx="1"/>
          </p:nvPr>
        </p:nvSpPr>
        <p:spPr>
          <a:xfrm>
            <a:off x="1023257" y="2052116"/>
            <a:ext cx="9546882" cy="4359570"/>
          </a:xfrm>
        </p:spPr>
        <p:txBody>
          <a:bodyPr/>
          <a:lstStyle/>
          <a:p>
            <a:r>
              <a:rPr lang="en-US" dirty="0"/>
              <a:t>Many Important Applications Of BCD:&gt;&gt;&gt;&gt;The Atari 8-bit family of computers used BCD to implement floating-point algorithms. The MOS 6502 processor used has a BCD mode that affects the addition and subtraction instructions.</a:t>
            </a:r>
          </a:p>
          <a:p>
            <a:r>
              <a:rPr lang="en-US" dirty="0"/>
              <a:t>»» Early models of the PlayStation 3 store the date and time in BCD. This led to a worldwide outage of the console on 1st march 2010. The last two digits of the year stored as BCD were misinterpreted as 16 causing a paradox in the unit's date, rendering most functionalities inoperable</a:t>
            </a:r>
            <a:endParaRPr lang="en-IN" dirty="0"/>
          </a:p>
        </p:txBody>
      </p:sp>
    </p:spTree>
    <p:extLst>
      <p:ext uri="{BB962C8B-B14F-4D97-AF65-F5344CB8AC3E}">
        <p14:creationId xmlns:p14="http://schemas.microsoft.com/office/powerpoint/2010/main" xmlns="" val="39455587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0"/>
            <a:ext cx="11014234" cy="575542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8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REFERENCE:</a:t>
            </a:r>
            <a:endParaRPr kumimoji="0" lang="en-US" sz="2800" b="1" i="0" u="sng"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"Digital Electronics: Principles, Devices and Applications" by Anil K.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Maini</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This book provides an introduction to digital electronics and covers BCD counters and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Calibri" pitchFamily="34" charset="0"/>
                <a:ea typeface="Calibri" pitchFamily="34" charset="0"/>
                <a:cs typeface="Times New Roman" pitchFamily="18" charset="0"/>
              </a:rPr>
              <a:t> </a:t>
            </a:r>
            <a:r>
              <a:rPr lang="en-US" sz="2000" dirty="0" smtClean="0">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other related topics.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Calibri" pitchFamily="34" charset="0"/>
                <a:ea typeface="Calibri" pitchFamily="34" charset="0"/>
                <a:cs typeface="Times New Roman" pitchFamily="18" charset="0"/>
              </a:rPr>
              <a:t> </a:t>
            </a:r>
            <a:r>
              <a:rPr lang="en-US" sz="2000" dirty="0" smtClean="0">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"Digital Design: Principles and Practices" by John F.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Wakerly</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This book provides a comprehensive introduction to digital design and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Calibri" pitchFamily="34" charset="0"/>
                <a:ea typeface="Calibri" pitchFamily="34" charset="0"/>
                <a:cs typeface="Times New Roman" pitchFamily="18" charset="0"/>
              </a:rPr>
              <a:t> </a:t>
            </a:r>
            <a:r>
              <a:rPr lang="en-US" sz="2000" dirty="0" smtClean="0">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covers BCD counters and other related topics.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Calibri" pitchFamily="34" charset="0"/>
                <a:ea typeface="Calibri" pitchFamily="34" charset="0"/>
                <a:cs typeface="Times New Roman" pitchFamily="18" charset="0"/>
              </a:rPr>
              <a:t> </a:t>
            </a:r>
            <a:r>
              <a:rPr lang="en-US" sz="2000" dirty="0" smtClean="0">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"Introduction to Digital Systems" by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Milos</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Ercegovac</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Tomás</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Lang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Calibri" pitchFamily="34" charset="0"/>
                <a:ea typeface="Calibri" pitchFamily="34" charset="0"/>
                <a:cs typeface="Times New Roman" pitchFamily="18" charset="0"/>
              </a:rPr>
              <a:t> </a:t>
            </a:r>
            <a:r>
              <a:rPr lang="en-US" sz="2000" dirty="0" smtClean="0">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book covers the fundamentals of digital systems and includes a chapter on BCD counters.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Calibri" pitchFamily="34" charset="0"/>
                <a:ea typeface="Calibri" pitchFamily="34" charset="0"/>
                <a:cs typeface="Times New Roman" pitchFamily="18" charset="0"/>
              </a:rPr>
              <a:t> </a:t>
            </a:r>
            <a:r>
              <a:rPr lang="en-US" sz="2000" dirty="0" smtClean="0">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"Electronics For You" magazine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Calibri" pitchFamily="34" charset="0"/>
                <a:ea typeface="Calibri" pitchFamily="34" charset="0"/>
                <a:cs typeface="Times New Roman" pitchFamily="18" charset="0"/>
              </a:rPr>
              <a:t> </a:t>
            </a:r>
            <a:r>
              <a:rPr lang="en-US" sz="2000" dirty="0" smtClean="0">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a popular electronics magazine that covers various topics related to digital electronics,</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Calibri" pitchFamily="34" charset="0"/>
                <a:ea typeface="Calibri" pitchFamily="34" charset="0"/>
                <a:cs typeface="Times New Roman" pitchFamily="18" charset="0"/>
              </a:rPr>
              <a:t> </a:t>
            </a:r>
            <a:r>
              <a:rPr lang="en-US" sz="2000" dirty="0" smtClean="0">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including BCD counters.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Calibri" pitchFamily="34" charset="0"/>
                <a:ea typeface="Calibri" pitchFamily="34" charset="0"/>
                <a:cs typeface="Times New Roman" pitchFamily="18" charset="0"/>
              </a:rPr>
              <a:t> </a:t>
            </a:r>
            <a:r>
              <a:rPr lang="en-US" sz="2000" dirty="0" smtClean="0">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"All About Circuits" website - This website provides a wealth of information on electronics and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Calibri" pitchFamily="34" charset="0"/>
                <a:ea typeface="Calibri" pitchFamily="34" charset="0"/>
                <a:cs typeface="Times New Roman" pitchFamily="18" charset="0"/>
              </a:rPr>
              <a:t> </a:t>
            </a:r>
            <a:r>
              <a:rPr lang="en-US" sz="2000" dirty="0" smtClean="0">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includes a section on digital circuits, which covers BCD counters.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A927D5E-0DCB-8BAF-FF3A-EC88E7160057}"/>
              </a:ext>
            </a:extLst>
          </p:cNvPr>
          <p:cNvSpPr>
            <a:spLocks noGrp="1"/>
          </p:cNvSpPr>
          <p:nvPr>
            <p:ph idx="1"/>
          </p:nvPr>
        </p:nvSpPr>
        <p:spPr>
          <a:xfrm>
            <a:off x="2468799" y="1311887"/>
            <a:ext cx="7796540" cy="3997828"/>
          </a:xfrm>
        </p:spPr>
        <p:txBody>
          <a:bodyPr>
            <a:normAutofit/>
          </a:bodyPr>
          <a:lstStyle/>
          <a:p>
            <a:r>
              <a:rPr lang="en-IN" sz="6000" b="1" dirty="0"/>
              <a:t>THANK YOU!</a:t>
            </a:r>
          </a:p>
        </p:txBody>
      </p:sp>
    </p:spTree>
    <p:extLst>
      <p:ext uri="{BB962C8B-B14F-4D97-AF65-F5344CB8AC3E}">
        <p14:creationId xmlns:p14="http://schemas.microsoft.com/office/powerpoint/2010/main" xmlns="" val="88122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86D3C-3DFD-D012-7477-DE38F4A37002}"/>
              </a:ext>
            </a:extLst>
          </p:cNvPr>
          <p:cNvSpPr>
            <a:spLocks noGrp="1"/>
          </p:cNvSpPr>
          <p:nvPr>
            <p:ph type="title"/>
          </p:nvPr>
        </p:nvSpPr>
        <p:spPr>
          <a:xfrm>
            <a:off x="1660016" y="1091083"/>
            <a:ext cx="8871968" cy="1077229"/>
          </a:xfrm>
        </p:spPr>
        <p:txBody>
          <a:bodyPr>
            <a:normAutofit fontScale="90000"/>
          </a:bodyPr>
          <a:lstStyle/>
          <a:p>
            <a:pPr algn="l"/>
            <a:r>
              <a:rPr lang="en-IN" sz="5400" dirty="0"/>
              <a:t>TOPIC:- </a:t>
            </a:r>
            <a:r>
              <a:rPr lang="en-IN" sz="5400" b="1" u="sng" dirty="0"/>
              <a:t>BCD(BINARY CONVERTED DECIMAL) COUNTER</a:t>
            </a:r>
          </a:p>
        </p:txBody>
      </p:sp>
      <p:pic>
        <p:nvPicPr>
          <p:cNvPr id="1026" name="Picture 2" descr="C:\Users\user\Downloads\BCD COUNTER.png"/>
          <p:cNvPicPr>
            <a:picLocks noGrp="1" noChangeAspect="1" noChangeArrowheads="1"/>
          </p:cNvPicPr>
          <p:nvPr>
            <p:ph idx="1"/>
          </p:nvPr>
        </p:nvPicPr>
        <p:blipFill>
          <a:blip r:embed="rId2"/>
          <a:srcRect/>
          <a:stretch>
            <a:fillRect/>
          </a:stretch>
        </p:blipFill>
        <p:spPr bwMode="auto">
          <a:xfrm>
            <a:off x="3273286" y="3604591"/>
            <a:ext cx="5102087" cy="2888974"/>
          </a:xfrm>
          <a:prstGeom prst="rect">
            <a:avLst/>
          </a:prstGeom>
          <a:noFill/>
        </p:spPr>
      </p:pic>
    </p:spTree>
    <p:extLst>
      <p:ext uri="{BB962C8B-B14F-4D97-AF65-F5344CB8AC3E}">
        <p14:creationId xmlns:p14="http://schemas.microsoft.com/office/powerpoint/2010/main" xmlns="" val="288576179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482B0-65D8-1664-FBB9-DD047DAF6ED0}"/>
              </a:ext>
            </a:extLst>
          </p:cNvPr>
          <p:cNvSpPr>
            <a:spLocks noGrp="1"/>
          </p:cNvSpPr>
          <p:nvPr>
            <p:ph type="title"/>
          </p:nvPr>
        </p:nvSpPr>
        <p:spPr>
          <a:xfrm>
            <a:off x="1359149" y="427057"/>
            <a:ext cx="7958331" cy="1077229"/>
          </a:xfrm>
        </p:spPr>
        <p:txBody>
          <a:bodyPr/>
          <a:lstStyle/>
          <a:p>
            <a:pPr algn="just"/>
            <a:r>
              <a:rPr lang="en-IN" b="1" u="sng" dirty="0"/>
              <a:t>INTRODUCTION</a:t>
            </a:r>
          </a:p>
        </p:txBody>
      </p:sp>
      <p:sp>
        <p:nvSpPr>
          <p:cNvPr id="3" name="Content Placeholder 2">
            <a:extLst>
              <a:ext uri="{FF2B5EF4-FFF2-40B4-BE49-F238E27FC236}">
                <a16:creationId xmlns:a16="http://schemas.microsoft.com/office/drawing/2014/main" xmlns="" id="{5E2AA881-E8EB-E60C-3B78-08E7E35F777C}"/>
              </a:ext>
            </a:extLst>
          </p:cNvPr>
          <p:cNvSpPr>
            <a:spLocks noGrp="1"/>
          </p:cNvSpPr>
          <p:nvPr>
            <p:ph idx="1"/>
          </p:nvPr>
        </p:nvSpPr>
        <p:spPr>
          <a:xfrm>
            <a:off x="1048196" y="1344386"/>
            <a:ext cx="7105204" cy="4250871"/>
          </a:xfrm>
        </p:spPr>
        <p:txBody>
          <a:bodyPr>
            <a:normAutofit/>
          </a:bodyPr>
          <a:lstStyle/>
          <a:p>
            <a:pPr marL="736600" lvl="1" indent="-285750" algn="just">
              <a:lnSpc>
                <a:spcPct val="100000"/>
              </a:lnSpc>
            </a:pPr>
            <a:r>
              <a:rPr lang="en-US" b="0" i="0" dirty="0">
                <a:solidFill>
                  <a:srgbClr val="D1D5DB"/>
                </a:solidFill>
                <a:effectLst/>
                <a:latin typeface="Söhne"/>
              </a:rPr>
              <a:t>A BCD (Binary Coded Decimal) counter is a type of counter that counts from 0 to 9 in binary-coded decimal format. Each digit in the counter represents a binary number from 0000 to 1001. When the counter reaches 1001 (9 in decimal), it resets to 0000 and continues counting again.</a:t>
            </a:r>
          </a:p>
          <a:p>
            <a:pPr marL="736600" lvl="1" indent="-285750" algn="just">
              <a:lnSpc>
                <a:spcPct val="100000"/>
              </a:lnSpc>
            </a:pPr>
            <a:r>
              <a:rPr lang="en-US" b="0" i="0" dirty="0">
                <a:solidFill>
                  <a:srgbClr val="D1D5DB"/>
                </a:solidFill>
                <a:effectLst/>
                <a:latin typeface="Söhne"/>
              </a:rPr>
              <a:t>The BCD counter circuit can be implemented using various digital logic circuits such as D flip-flops, JK flip-flops, and synchronous counters. </a:t>
            </a:r>
            <a:endParaRPr lang="en-US" dirty="0">
              <a:solidFill>
                <a:srgbClr val="D1D5DB"/>
              </a:solidFill>
              <a:latin typeface="Söhne"/>
            </a:endParaRPr>
          </a:p>
          <a:p>
            <a:pPr marL="736600" lvl="1" indent="-285750" algn="just">
              <a:lnSpc>
                <a:spcPct val="100000"/>
              </a:lnSpc>
            </a:pPr>
            <a:r>
              <a:rPr lang="en-US" b="0" i="0" dirty="0">
                <a:solidFill>
                  <a:srgbClr val="D1D5DB"/>
                </a:solidFill>
                <a:effectLst/>
                <a:latin typeface="Söhne"/>
              </a:rPr>
              <a:t>The BCD counter project can be used in various applications such as digital clocks, electronic meters, and scoreboards. It is a fundamental building block in digital electronics and serves as an essential component in many circuits.</a:t>
            </a:r>
            <a:endParaRPr lang="en-IN" dirty="0"/>
          </a:p>
        </p:txBody>
      </p:sp>
      <p:pic>
        <p:nvPicPr>
          <p:cNvPr id="7" name="Picture 6">
            <a:extLst>
              <a:ext uri="{FF2B5EF4-FFF2-40B4-BE49-F238E27FC236}">
                <a16:creationId xmlns:a16="http://schemas.microsoft.com/office/drawing/2014/main" xmlns="" id="{55E5B6E6-1763-5767-9651-B065509304C7}"/>
              </a:ext>
            </a:extLst>
          </p:cNvPr>
          <p:cNvPicPr>
            <a:picLocks noChangeAspect="1"/>
          </p:cNvPicPr>
          <p:nvPr/>
        </p:nvPicPr>
        <p:blipFill>
          <a:blip r:embed="rId2"/>
          <a:stretch>
            <a:fillRect/>
          </a:stretch>
        </p:blipFill>
        <p:spPr>
          <a:xfrm>
            <a:off x="8662762" y="2132395"/>
            <a:ext cx="2072820" cy="2674852"/>
          </a:xfrm>
          <a:prstGeom prst="rect">
            <a:avLst/>
          </a:prstGeom>
        </p:spPr>
      </p:pic>
    </p:spTree>
    <p:extLst>
      <p:ext uri="{BB962C8B-B14F-4D97-AF65-F5344CB8AC3E}">
        <p14:creationId xmlns:p14="http://schemas.microsoft.com/office/powerpoint/2010/main" xmlns="" val="317811427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7D0A9-E795-C63B-229C-86D3F84D9DCB}"/>
              </a:ext>
            </a:extLst>
          </p:cNvPr>
          <p:cNvSpPr>
            <a:spLocks noGrp="1"/>
          </p:cNvSpPr>
          <p:nvPr>
            <p:ph type="title"/>
          </p:nvPr>
        </p:nvSpPr>
        <p:spPr>
          <a:xfrm>
            <a:off x="1512351" y="348343"/>
            <a:ext cx="8284792" cy="1453953"/>
          </a:xfrm>
        </p:spPr>
        <p:txBody>
          <a:bodyPr>
            <a:normAutofit/>
          </a:bodyPr>
          <a:lstStyle/>
          <a:p>
            <a:pPr algn="just"/>
            <a:r>
              <a:rPr lang="en-IN" sz="3200" b="1" u="sng" dirty="0" smtClean="0"/>
              <a:t>BACKGROUND AND APPLICATIONS OF BCD COUNTER</a:t>
            </a:r>
            <a:endParaRPr lang="en-IN" sz="3200" b="1" u="sng" dirty="0"/>
          </a:p>
        </p:txBody>
      </p:sp>
      <p:sp>
        <p:nvSpPr>
          <p:cNvPr id="3" name="Content Placeholder 2">
            <a:extLst>
              <a:ext uri="{FF2B5EF4-FFF2-40B4-BE49-F238E27FC236}">
                <a16:creationId xmlns:a16="http://schemas.microsoft.com/office/drawing/2014/main" xmlns="" id="{52C8DF73-C76A-EA91-80C4-CC3AA7EB7E39}"/>
              </a:ext>
            </a:extLst>
          </p:cNvPr>
          <p:cNvSpPr>
            <a:spLocks noGrp="1"/>
          </p:cNvSpPr>
          <p:nvPr>
            <p:ph idx="1"/>
          </p:nvPr>
        </p:nvSpPr>
        <p:spPr>
          <a:xfrm>
            <a:off x="1642978" y="1170374"/>
            <a:ext cx="8567821" cy="4533740"/>
          </a:xfrm>
        </p:spPr>
        <p:txBody>
          <a:bodyPr/>
          <a:lstStyle/>
          <a:p>
            <a:pPr algn="l"/>
            <a:r>
              <a:rPr lang="en-US" b="0" i="0" dirty="0">
                <a:solidFill>
                  <a:srgbClr val="D1D5DB"/>
                </a:solidFill>
                <a:effectLst/>
                <a:latin typeface="Söhne"/>
              </a:rPr>
              <a:t>BCD counters are widely used in digital circuits where it is necessary to count and display decimal numbers. They are commonly used in applications such as digital clocks, calculators, and other electronic devices that require precise decimal counting.</a:t>
            </a:r>
          </a:p>
          <a:p>
            <a:pPr algn="l"/>
            <a:r>
              <a:rPr lang="en-US" b="0" i="0" dirty="0">
                <a:solidFill>
                  <a:srgbClr val="D1D5DB"/>
                </a:solidFill>
                <a:effectLst/>
                <a:latin typeface="Söhne"/>
              </a:rPr>
              <a:t>The basic structure of a BCD counter consists of a series of flip-flops, each of which represents one digit of the BCD code. The input to each flip-flop is taken from the output of the previous flip-flop, and the output of the last flip-flop is fed back to the input of the first flip-flop to create a feedback loop.</a:t>
            </a:r>
          </a:p>
          <a:p>
            <a:endParaRPr lang="en-IN" dirty="0"/>
          </a:p>
        </p:txBody>
      </p:sp>
    </p:spTree>
    <p:extLst>
      <p:ext uri="{BB962C8B-B14F-4D97-AF65-F5344CB8AC3E}">
        <p14:creationId xmlns:p14="http://schemas.microsoft.com/office/powerpoint/2010/main" xmlns="" val="207942985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97D7EC-4D46-11F6-669E-5339CB7D5472}"/>
              </a:ext>
            </a:extLst>
          </p:cNvPr>
          <p:cNvSpPr>
            <a:spLocks noGrp="1"/>
          </p:cNvSpPr>
          <p:nvPr>
            <p:ph type="title"/>
          </p:nvPr>
        </p:nvSpPr>
        <p:spPr>
          <a:xfrm>
            <a:off x="1817151" y="202870"/>
            <a:ext cx="7958331" cy="1210371"/>
          </a:xfrm>
        </p:spPr>
        <p:txBody>
          <a:bodyPr>
            <a:normAutofit/>
          </a:bodyPr>
          <a:lstStyle/>
          <a:p>
            <a:pPr algn="just"/>
            <a:r>
              <a:rPr lang="en-IN" sz="3200" b="1" u="sng" dirty="0"/>
              <a:t>TYPES OF BCD COUNTERS</a:t>
            </a:r>
          </a:p>
        </p:txBody>
      </p:sp>
      <p:sp>
        <p:nvSpPr>
          <p:cNvPr id="3" name="Content Placeholder 2">
            <a:extLst>
              <a:ext uri="{FF2B5EF4-FFF2-40B4-BE49-F238E27FC236}">
                <a16:creationId xmlns:a16="http://schemas.microsoft.com/office/drawing/2014/main" xmlns="" id="{226201E3-2004-589F-7D01-7AFB3549DF88}"/>
              </a:ext>
            </a:extLst>
          </p:cNvPr>
          <p:cNvSpPr>
            <a:spLocks noGrp="1"/>
          </p:cNvSpPr>
          <p:nvPr>
            <p:ph idx="1"/>
          </p:nvPr>
        </p:nvSpPr>
        <p:spPr>
          <a:xfrm>
            <a:off x="1523237" y="1714659"/>
            <a:ext cx="7796540" cy="3997828"/>
          </a:xfrm>
        </p:spPr>
        <p:txBody>
          <a:bodyPr>
            <a:normAutofit/>
          </a:bodyPr>
          <a:lstStyle/>
          <a:p>
            <a:pPr algn="just"/>
            <a:r>
              <a:rPr lang="en-US" b="0" i="0" dirty="0">
                <a:solidFill>
                  <a:srgbClr val="D1D5DB"/>
                </a:solidFill>
                <a:effectLst/>
                <a:latin typeface="Söhne"/>
              </a:rPr>
              <a:t>There are two types of BCD counters:</a:t>
            </a:r>
          </a:p>
          <a:p>
            <a:pPr algn="just"/>
            <a:r>
              <a:rPr lang="en-US" b="0" i="0" dirty="0">
                <a:solidFill>
                  <a:srgbClr val="D1D5DB"/>
                </a:solidFill>
                <a:effectLst/>
                <a:latin typeface="Söhne"/>
              </a:rPr>
              <a:t>Synchronous BCD counters are controlled by a clock signal and all flip-flops change state simultaneously. </a:t>
            </a:r>
            <a:endParaRPr lang="en-US" dirty="0">
              <a:solidFill>
                <a:srgbClr val="D1D5DB"/>
              </a:solidFill>
              <a:latin typeface="Söhne"/>
            </a:endParaRPr>
          </a:p>
          <a:p>
            <a:pPr algn="just"/>
            <a:r>
              <a:rPr lang="en-US" b="0" i="0" dirty="0">
                <a:solidFill>
                  <a:srgbClr val="D1D5DB"/>
                </a:solidFill>
                <a:effectLst/>
                <a:latin typeface="Söhne"/>
              </a:rPr>
              <a:t>Asynchronous BCD counters do not require a clock signal and change state sequentially as the input signal changes.</a:t>
            </a:r>
          </a:p>
          <a:p>
            <a:pPr algn="just"/>
            <a:r>
              <a:rPr lang="en-US" b="0" i="0" dirty="0">
                <a:solidFill>
                  <a:srgbClr val="D1D5DB"/>
                </a:solidFill>
                <a:effectLst/>
                <a:latin typeface="Söhne"/>
              </a:rPr>
              <a:t>BCD counters are also available in different configurations, such as up counters and down counters, which count up or down, respectively. They can also be designed to count to specific values, or to reset to zero after a certain count is reached.</a:t>
            </a:r>
            <a:endParaRPr lang="en-IN" dirty="0"/>
          </a:p>
        </p:txBody>
      </p:sp>
    </p:spTree>
    <p:extLst>
      <p:ext uri="{BB962C8B-B14F-4D97-AF65-F5344CB8AC3E}">
        <p14:creationId xmlns:p14="http://schemas.microsoft.com/office/powerpoint/2010/main" xmlns="" val="223063120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5BE9A-F1B5-2B66-6643-06CCA48B677A}"/>
              </a:ext>
            </a:extLst>
          </p:cNvPr>
          <p:cNvSpPr>
            <a:spLocks noGrp="1"/>
          </p:cNvSpPr>
          <p:nvPr>
            <p:ph type="title"/>
          </p:nvPr>
        </p:nvSpPr>
        <p:spPr>
          <a:xfrm>
            <a:off x="1333483" y="419713"/>
            <a:ext cx="9182117" cy="1430857"/>
          </a:xfrm>
        </p:spPr>
        <p:txBody>
          <a:bodyPr>
            <a:normAutofit/>
          </a:bodyPr>
          <a:lstStyle/>
          <a:p>
            <a:pPr algn="just"/>
            <a:r>
              <a:rPr lang="en-IN" sz="3200" b="1" u="sng" dirty="0"/>
              <a:t>SCHEMATIC DIAGRAM OF BCD COUNTER</a:t>
            </a:r>
            <a:br>
              <a:rPr lang="en-IN" sz="3200" b="1" u="sng" dirty="0"/>
            </a:br>
            <a:r>
              <a:rPr lang="en-IN" sz="3200" b="1" u="sng" dirty="0"/>
              <a:t> </a:t>
            </a:r>
            <a:r>
              <a:rPr lang="en-IN" sz="2000" b="1" u="sng" dirty="0"/>
              <a:t> USING D FLIP FLOP</a:t>
            </a:r>
            <a:endParaRPr lang="en-IN" sz="3200" b="1" u="sng" dirty="0"/>
          </a:p>
        </p:txBody>
      </p:sp>
      <p:pic>
        <p:nvPicPr>
          <p:cNvPr id="5" name="Content Placeholder 4">
            <a:extLst>
              <a:ext uri="{FF2B5EF4-FFF2-40B4-BE49-F238E27FC236}">
                <a16:creationId xmlns:a16="http://schemas.microsoft.com/office/drawing/2014/main" xmlns="" id="{FC1C3DBF-5424-6959-49B7-D9D5FD6B9B66}"/>
              </a:ext>
            </a:extLst>
          </p:cNvPr>
          <p:cNvPicPr>
            <a:picLocks noGrp="1" noChangeAspect="1"/>
          </p:cNvPicPr>
          <p:nvPr>
            <p:ph idx="1"/>
          </p:nvPr>
        </p:nvPicPr>
        <p:blipFill>
          <a:blip r:embed="rId2"/>
          <a:stretch>
            <a:fillRect/>
          </a:stretch>
        </p:blipFill>
        <p:spPr>
          <a:xfrm>
            <a:off x="1675884" y="2533243"/>
            <a:ext cx="7186283" cy="3635055"/>
          </a:xfrm>
        </p:spPr>
      </p:pic>
    </p:spTree>
    <p:extLst>
      <p:ext uri="{BB962C8B-B14F-4D97-AF65-F5344CB8AC3E}">
        <p14:creationId xmlns:p14="http://schemas.microsoft.com/office/powerpoint/2010/main" xmlns="" val="224799891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C1577-FDDC-CBCA-3099-25110F575D2D}"/>
              </a:ext>
            </a:extLst>
          </p:cNvPr>
          <p:cNvSpPr>
            <a:spLocks noGrp="1"/>
          </p:cNvSpPr>
          <p:nvPr>
            <p:ph type="title"/>
          </p:nvPr>
        </p:nvSpPr>
        <p:spPr>
          <a:xfrm>
            <a:off x="1468808" y="225898"/>
            <a:ext cx="7958331" cy="788987"/>
          </a:xfrm>
        </p:spPr>
        <p:txBody>
          <a:bodyPr/>
          <a:lstStyle/>
          <a:p>
            <a:pPr algn="just"/>
            <a:r>
              <a:rPr lang="en-IN" b="1" u="sng" dirty="0"/>
              <a:t>SIMULATION USING VIVADO </a:t>
            </a:r>
          </a:p>
        </p:txBody>
      </p:sp>
      <p:sp>
        <p:nvSpPr>
          <p:cNvPr id="3" name="Content Placeholder 2">
            <a:extLst>
              <a:ext uri="{FF2B5EF4-FFF2-40B4-BE49-F238E27FC236}">
                <a16:creationId xmlns:a16="http://schemas.microsoft.com/office/drawing/2014/main" xmlns="" id="{BB937D00-9665-9FCF-BC84-F36C96516E36}"/>
              </a:ext>
            </a:extLst>
          </p:cNvPr>
          <p:cNvSpPr>
            <a:spLocks noGrp="1"/>
          </p:cNvSpPr>
          <p:nvPr>
            <p:ph idx="1"/>
          </p:nvPr>
        </p:nvSpPr>
        <p:spPr>
          <a:xfrm>
            <a:off x="1549703" y="1845287"/>
            <a:ext cx="7796540" cy="3997828"/>
          </a:xfrm>
        </p:spPr>
        <p:txBody>
          <a:bodyPr>
            <a:noAutofit/>
          </a:bodyPr>
          <a:lstStyle/>
          <a:p>
            <a:r>
              <a:rPr lang="en-IN" sz="1800" u="sng" dirty="0"/>
              <a:t>CODE:-</a:t>
            </a:r>
          </a:p>
          <a:p>
            <a:r>
              <a:rPr lang="en-US" sz="1800" dirty="0"/>
              <a:t>module VLSI_PROJECT(</a:t>
            </a:r>
            <a:r>
              <a:rPr lang="en-US" sz="1800" dirty="0" err="1"/>
              <a:t>clk,rst,count</a:t>
            </a:r>
            <a:r>
              <a:rPr lang="en-US" sz="1800" dirty="0"/>
              <a:t>);</a:t>
            </a:r>
          </a:p>
          <a:p>
            <a:r>
              <a:rPr lang="en-US" sz="1800" dirty="0"/>
              <a:t>input logic </a:t>
            </a:r>
            <a:r>
              <a:rPr lang="en-US" sz="1800" dirty="0" err="1"/>
              <a:t>clk,rst</a:t>
            </a:r>
            <a:r>
              <a:rPr lang="en-US" sz="1800" dirty="0"/>
              <a:t>;</a:t>
            </a:r>
          </a:p>
          <a:p>
            <a:r>
              <a:rPr lang="en-US" sz="1800" dirty="0"/>
              <a:t>output logic [0:4]count;</a:t>
            </a:r>
          </a:p>
          <a:p>
            <a:r>
              <a:rPr lang="en-US" sz="1800" dirty="0"/>
              <a:t>    always@(</a:t>
            </a:r>
            <a:r>
              <a:rPr lang="en-US" sz="1800" dirty="0" err="1"/>
              <a:t>posedge</a:t>
            </a:r>
            <a:r>
              <a:rPr lang="en-US" sz="1800" dirty="0"/>
              <a:t> </a:t>
            </a:r>
            <a:r>
              <a:rPr lang="en-US" sz="1800" dirty="0" err="1"/>
              <a:t>clk,negedge</a:t>
            </a:r>
            <a:r>
              <a:rPr lang="en-US" sz="1800" dirty="0"/>
              <a:t> </a:t>
            </a:r>
            <a:r>
              <a:rPr lang="en-US" sz="1800" dirty="0" err="1"/>
              <a:t>rst</a:t>
            </a:r>
            <a:r>
              <a:rPr lang="en-US" sz="1800" dirty="0"/>
              <a:t>)</a:t>
            </a:r>
          </a:p>
          <a:p>
            <a:r>
              <a:rPr lang="en-US" sz="1800" dirty="0"/>
              <a:t>    if(</a:t>
            </a:r>
            <a:r>
              <a:rPr lang="en-US" sz="1800" dirty="0" err="1"/>
              <a:t>rst</a:t>
            </a:r>
            <a:r>
              <a:rPr lang="en-US" sz="1800" dirty="0"/>
              <a:t>)</a:t>
            </a:r>
          </a:p>
          <a:p>
            <a:r>
              <a:rPr lang="en-US" sz="1800" dirty="0"/>
              <a:t>    count&lt;=0;</a:t>
            </a:r>
          </a:p>
          <a:p>
            <a:r>
              <a:rPr lang="en-US" sz="1800" dirty="0"/>
              <a:t>    else</a:t>
            </a:r>
          </a:p>
          <a:p>
            <a:r>
              <a:rPr lang="en-US" sz="1800" dirty="0"/>
              <a:t>    count&lt;=count+1;</a:t>
            </a:r>
          </a:p>
          <a:p>
            <a:r>
              <a:rPr lang="en-US" sz="1800" dirty="0" err="1"/>
              <a:t>endmodule</a:t>
            </a:r>
            <a:endParaRPr lang="en-IN" sz="1800" dirty="0"/>
          </a:p>
        </p:txBody>
      </p:sp>
    </p:spTree>
    <p:extLst>
      <p:ext uri="{BB962C8B-B14F-4D97-AF65-F5344CB8AC3E}">
        <p14:creationId xmlns:p14="http://schemas.microsoft.com/office/powerpoint/2010/main" xmlns="" val="354160371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A7FD6-4811-0972-8C62-345F62D7E44C}"/>
              </a:ext>
            </a:extLst>
          </p:cNvPr>
          <p:cNvSpPr>
            <a:spLocks noGrp="1"/>
          </p:cNvSpPr>
          <p:nvPr>
            <p:ph type="title"/>
          </p:nvPr>
        </p:nvSpPr>
        <p:spPr>
          <a:xfrm>
            <a:off x="1566779" y="808056"/>
            <a:ext cx="7958331" cy="1077229"/>
          </a:xfrm>
        </p:spPr>
        <p:txBody>
          <a:bodyPr>
            <a:normAutofit/>
          </a:bodyPr>
          <a:lstStyle/>
          <a:p>
            <a:pPr algn="just"/>
            <a:r>
              <a:rPr lang="en-IN" sz="2800" b="1" u="sng" dirty="0"/>
              <a:t>VIVADO TESTBENCH CODE</a:t>
            </a:r>
          </a:p>
        </p:txBody>
      </p:sp>
      <p:sp>
        <p:nvSpPr>
          <p:cNvPr id="3" name="Content Placeholder 2">
            <a:extLst>
              <a:ext uri="{FF2B5EF4-FFF2-40B4-BE49-F238E27FC236}">
                <a16:creationId xmlns:a16="http://schemas.microsoft.com/office/drawing/2014/main" xmlns="" id="{18B057A7-25DA-9690-E6A3-0B1018DDCD2B}"/>
              </a:ext>
            </a:extLst>
          </p:cNvPr>
          <p:cNvSpPr>
            <a:spLocks noGrp="1"/>
          </p:cNvSpPr>
          <p:nvPr>
            <p:ph idx="1"/>
          </p:nvPr>
        </p:nvSpPr>
        <p:spPr>
          <a:xfrm>
            <a:off x="1566779" y="2052116"/>
            <a:ext cx="7796540" cy="3997828"/>
          </a:xfrm>
        </p:spPr>
        <p:txBody>
          <a:bodyPr>
            <a:noAutofit/>
          </a:bodyPr>
          <a:lstStyle/>
          <a:p>
            <a:r>
              <a:rPr lang="en-IN" sz="1600" b="1" dirty="0"/>
              <a:t>module </a:t>
            </a:r>
            <a:r>
              <a:rPr lang="en-IN" sz="1600" b="1" dirty="0" err="1"/>
              <a:t>VLSI_PROJECT_tb</a:t>
            </a:r>
            <a:r>
              <a:rPr lang="en-IN" sz="1600" b="1" dirty="0"/>
              <a:t>();</a:t>
            </a:r>
          </a:p>
          <a:p>
            <a:r>
              <a:rPr lang="en-IN" sz="1600" b="1" dirty="0"/>
              <a:t>reg </a:t>
            </a:r>
            <a:r>
              <a:rPr lang="en-IN" sz="1600" b="1" dirty="0" err="1"/>
              <a:t>clk,rst</a:t>
            </a:r>
            <a:r>
              <a:rPr lang="en-IN" sz="1600" b="1" dirty="0"/>
              <a:t>;</a:t>
            </a:r>
          </a:p>
          <a:p>
            <a:r>
              <a:rPr lang="en-IN" sz="1600" b="1" dirty="0"/>
              <a:t>wire [0:4]count;</a:t>
            </a:r>
          </a:p>
          <a:p>
            <a:r>
              <a:rPr lang="en-IN" sz="1600" b="1" dirty="0"/>
              <a:t>VLSI_PROJECT </a:t>
            </a:r>
            <a:r>
              <a:rPr lang="en-IN" sz="1600" b="1" dirty="0" err="1"/>
              <a:t>dut</a:t>
            </a:r>
            <a:r>
              <a:rPr lang="en-IN" sz="1600" b="1" dirty="0"/>
              <a:t>(</a:t>
            </a:r>
            <a:r>
              <a:rPr lang="en-IN" sz="1600" b="1" dirty="0" err="1"/>
              <a:t>clk,rst,count</a:t>
            </a:r>
            <a:r>
              <a:rPr lang="en-IN" sz="1600" b="1" dirty="0"/>
              <a:t>);</a:t>
            </a:r>
          </a:p>
          <a:p>
            <a:r>
              <a:rPr lang="en-IN" sz="1600" b="1" dirty="0"/>
              <a:t>initial begin</a:t>
            </a:r>
          </a:p>
          <a:p>
            <a:r>
              <a:rPr lang="en-IN" sz="1600" b="1" dirty="0"/>
              <a:t>  </a:t>
            </a:r>
            <a:r>
              <a:rPr lang="en-IN" sz="1600" b="1" dirty="0" err="1"/>
              <a:t>clk</a:t>
            </a:r>
            <a:r>
              <a:rPr lang="en-IN" sz="1600" b="1" dirty="0"/>
              <a:t>=0;</a:t>
            </a:r>
          </a:p>
          <a:p>
            <a:r>
              <a:rPr lang="en-IN" sz="1600" b="1" dirty="0"/>
              <a:t>  </a:t>
            </a:r>
            <a:r>
              <a:rPr lang="en-IN" sz="1600" b="1" dirty="0" err="1"/>
              <a:t>rst</a:t>
            </a:r>
            <a:r>
              <a:rPr lang="en-IN" sz="1600" b="1" dirty="0"/>
              <a:t>=0;</a:t>
            </a:r>
          </a:p>
          <a:p>
            <a:r>
              <a:rPr lang="en-IN" sz="1600" b="1" dirty="0"/>
              <a:t>end</a:t>
            </a:r>
          </a:p>
          <a:p>
            <a:r>
              <a:rPr lang="en-IN" sz="1600" b="1" dirty="0"/>
              <a:t>  always #5 </a:t>
            </a:r>
            <a:r>
              <a:rPr lang="en-IN" sz="1600" b="1" dirty="0" err="1"/>
              <a:t>clk</a:t>
            </a:r>
            <a:r>
              <a:rPr lang="en-IN" sz="1600" b="1" dirty="0"/>
              <a:t>=~</a:t>
            </a:r>
            <a:r>
              <a:rPr lang="en-IN" sz="1600" b="1" dirty="0" err="1"/>
              <a:t>clk</a:t>
            </a:r>
            <a:r>
              <a:rPr lang="en-IN" sz="1600" b="1" dirty="0"/>
              <a:t>;</a:t>
            </a:r>
          </a:p>
          <a:p>
            <a:r>
              <a:rPr lang="en-IN" sz="1600" b="1" dirty="0"/>
              <a:t>  always #80 </a:t>
            </a:r>
            <a:r>
              <a:rPr lang="en-IN" sz="1600" b="1" dirty="0" err="1"/>
              <a:t>rst</a:t>
            </a:r>
            <a:r>
              <a:rPr lang="en-IN" sz="1600" b="1" dirty="0"/>
              <a:t>=~</a:t>
            </a:r>
            <a:r>
              <a:rPr lang="en-IN" sz="1600" b="1" dirty="0" err="1"/>
              <a:t>rst</a:t>
            </a:r>
            <a:r>
              <a:rPr lang="en-IN" sz="1600" b="1" dirty="0"/>
              <a:t>;</a:t>
            </a:r>
          </a:p>
          <a:p>
            <a:r>
              <a:rPr lang="en-IN" sz="1600" b="1" dirty="0" err="1"/>
              <a:t>endmodule</a:t>
            </a:r>
            <a:endParaRPr lang="en-IN" sz="1600" b="1" dirty="0"/>
          </a:p>
        </p:txBody>
      </p:sp>
    </p:spTree>
    <p:extLst>
      <p:ext uri="{BB962C8B-B14F-4D97-AF65-F5344CB8AC3E}">
        <p14:creationId xmlns:p14="http://schemas.microsoft.com/office/powerpoint/2010/main" xmlns="" val="409144661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1526E54-B7F9-D524-9DF4-2529BCAFA22D}"/>
              </a:ext>
            </a:extLst>
          </p:cNvPr>
          <p:cNvPicPr>
            <a:picLocks noChangeAspect="1"/>
          </p:cNvPicPr>
          <p:nvPr/>
        </p:nvPicPr>
        <p:blipFill>
          <a:blip r:embed="rId2"/>
          <a:stretch>
            <a:fillRect/>
          </a:stretch>
        </p:blipFill>
        <p:spPr>
          <a:xfrm>
            <a:off x="1227481" y="1257301"/>
            <a:ext cx="9571147" cy="5236028"/>
          </a:xfrm>
          <a:prstGeom prst="rect">
            <a:avLst/>
          </a:prstGeom>
        </p:spPr>
      </p:pic>
      <p:sp>
        <p:nvSpPr>
          <p:cNvPr id="6" name="TextBox 5">
            <a:extLst>
              <a:ext uri="{FF2B5EF4-FFF2-40B4-BE49-F238E27FC236}">
                <a16:creationId xmlns:a16="http://schemas.microsoft.com/office/drawing/2014/main" xmlns="" id="{AF9D1823-A694-6730-3CF6-9EC76ED13FF2}"/>
              </a:ext>
            </a:extLst>
          </p:cNvPr>
          <p:cNvSpPr txBox="1"/>
          <p:nvPr/>
        </p:nvSpPr>
        <p:spPr>
          <a:xfrm>
            <a:off x="1306286" y="185057"/>
            <a:ext cx="7913914" cy="584775"/>
          </a:xfrm>
          <a:prstGeom prst="rect">
            <a:avLst/>
          </a:prstGeom>
          <a:noFill/>
        </p:spPr>
        <p:txBody>
          <a:bodyPr wrap="square" rtlCol="0">
            <a:spAutoFit/>
          </a:bodyPr>
          <a:lstStyle/>
          <a:p>
            <a:r>
              <a:rPr lang="en-IN" sz="3200" b="1" u="sng" dirty="0"/>
              <a:t>SIMULATION OUTPUT</a:t>
            </a:r>
          </a:p>
        </p:txBody>
      </p:sp>
    </p:spTree>
    <p:extLst>
      <p:ext uri="{BB962C8B-B14F-4D97-AF65-F5344CB8AC3E}">
        <p14:creationId xmlns:p14="http://schemas.microsoft.com/office/powerpoint/2010/main" xmlns="" val="27269926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226</TotalTime>
  <Words>1081</Words>
  <Application>Microsoft Office PowerPoint</Application>
  <PresentationFormat>Custom</PresentationFormat>
  <Paragraphs>81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Madison</vt:lpstr>
      <vt:lpstr>AKASH RAVI BHAT(PES1UG21EC025) ANIKETH JOSHI(PES1UG21EC009) ABHISHEK A SHETTY(PES1UG21EC008) </vt:lpstr>
      <vt:lpstr>TOPIC:- BCD(BINARY CONVERTED DECIMAL) COUNTER</vt:lpstr>
      <vt:lpstr>INTRODUCTION</vt:lpstr>
      <vt:lpstr>BACKGROUND AND APPLICATIONS OF BCD COUNTER</vt:lpstr>
      <vt:lpstr>TYPES OF BCD COUNTERS</vt:lpstr>
      <vt:lpstr>SCHEMATIC DIAGRAM OF BCD COUNTER   USING D FLIP FLOP</vt:lpstr>
      <vt:lpstr>SIMULATION USING VIVADO </vt:lpstr>
      <vt:lpstr>VIVADO TESTBENCH CODE</vt:lpstr>
      <vt:lpstr>Slide 9</vt:lpstr>
      <vt:lpstr>CONCLUTION OF SIMULATION</vt:lpstr>
      <vt:lpstr>BCD TO SEVEN SEGMENT DECODER</vt:lpstr>
      <vt:lpstr>NECESSARY MATERIAL</vt:lpstr>
      <vt:lpstr>Slide 13</vt:lpstr>
      <vt:lpstr>OVERALL CONCLUSION</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AKASH BHAT(PES1UG21EC025) ANIKETH JOSHI(PES1UG21EC ABHISHEK A SHETTY(PES1UG21EC008) </dc:title>
  <dc:creator>Abhishek Shetty</dc:creator>
  <cp:lastModifiedBy>user</cp:lastModifiedBy>
  <cp:revision>14</cp:revision>
  <dcterms:created xsi:type="dcterms:W3CDTF">2023-04-18T12:29:00Z</dcterms:created>
  <dcterms:modified xsi:type="dcterms:W3CDTF">2023-04-21T16:57:29Z</dcterms:modified>
</cp:coreProperties>
</file>