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0" r:id="rId2"/>
    <p:sldId id="258" r:id="rId3"/>
    <p:sldId id="257" r:id="rId4"/>
    <p:sldId id="260" r:id="rId5"/>
    <p:sldId id="261" r:id="rId6"/>
    <p:sldId id="263" r:id="rId7"/>
    <p:sldId id="264" r:id="rId8"/>
    <p:sldId id="269" r:id="rId9"/>
    <p:sldId id="265" r:id="rId10"/>
    <p:sldId id="283" r:id="rId11"/>
    <p:sldId id="266" r:id="rId12"/>
    <p:sldId id="267" r:id="rId13"/>
    <p:sldId id="268" r:id="rId14"/>
    <p:sldId id="259" r:id="rId15"/>
    <p:sldId id="284" r:id="rId16"/>
    <p:sldId id="286" r:id="rId17"/>
    <p:sldId id="28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B0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75" d="100"/>
          <a:sy n="75" d="100"/>
        </p:scale>
        <p:origin x="-540" y="-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257427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117453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01A6E-7CA8-4924-B11A-F78DBF1E2B36}"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63388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3658677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01A6E-7CA8-4924-B11A-F78DBF1E2B36}"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046017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3220727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389962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144740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191445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383176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388158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225274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179130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385014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264572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5C124-1DA2-4DDB-B99B-8AB27A380F49}" type="datetimeFigureOut">
              <a:rPr lang="en-IN" smtClean="0"/>
              <a:pPr/>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319248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95C124-1DA2-4DDB-B99B-8AB27A380F49}" type="datetimeFigureOut">
              <a:rPr lang="en-IN" smtClean="0"/>
              <a:pPr/>
              <a:t>18-04-2023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001A6E-7CA8-4924-B11A-F78DBF1E2B36}" type="slidenum">
              <a:rPr lang="en-IN" smtClean="0"/>
              <a:pPr/>
              <a:t>‹#›</a:t>
            </a:fld>
            <a:endParaRPr lang="en-IN"/>
          </a:p>
        </p:txBody>
      </p:sp>
    </p:spTree>
    <p:extLst>
      <p:ext uri="{BB962C8B-B14F-4D97-AF65-F5344CB8AC3E}">
        <p14:creationId xmlns:p14="http://schemas.microsoft.com/office/powerpoint/2010/main" xmlns="" val="226410236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8EA9A7-961E-06E5-E1BA-2A7796BBE868}"/>
              </a:ext>
            </a:extLst>
          </p:cNvPr>
          <p:cNvSpPr>
            <a:spLocks noGrp="1"/>
          </p:cNvSpPr>
          <p:nvPr>
            <p:ph type="title"/>
          </p:nvPr>
        </p:nvSpPr>
        <p:spPr>
          <a:xfrm>
            <a:off x="219507" y="1600200"/>
            <a:ext cx="10643809" cy="711200"/>
          </a:xfrm>
        </p:spPr>
        <p:txBody>
          <a:bodyPr>
            <a:normAutofit fontScale="90000"/>
          </a:bodyPr>
          <a:lstStyle/>
          <a:p>
            <a:r>
              <a:rPr lang="en-US" sz="2000" dirty="0" smtClean="0">
                <a:solidFill>
                  <a:srgbClr val="FFFF00"/>
                </a:solidFill>
              </a:rPr>
              <a:t>                                                             </a:t>
            </a:r>
            <a:r>
              <a:rPr lang="en-IN" sz="2000" b="1" u="sng" dirty="0" smtClean="0">
                <a:solidFill>
                  <a:srgbClr val="FFFF00"/>
                </a:solidFill>
              </a:rPr>
              <a:t>PES </a:t>
            </a:r>
            <a:r>
              <a:rPr lang="en-IN" sz="2000" b="1" u="sng" dirty="0" smtClean="0">
                <a:solidFill>
                  <a:srgbClr val="FFFF00"/>
                </a:solidFill>
              </a:rPr>
              <a:t>University, Bangalore </a:t>
            </a:r>
            <a:r>
              <a:rPr lang="en-US" sz="2000" dirty="0" smtClean="0">
                <a:solidFill>
                  <a:srgbClr val="FFFF00"/>
                </a:solidFill>
              </a:rPr>
              <a:t/>
            </a:r>
            <a:br>
              <a:rPr lang="en-US" sz="2000" dirty="0" smtClean="0">
                <a:solidFill>
                  <a:srgbClr val="FFFF00"/>
                </a:solidFill>
              </a:rPr>
            </a:br>
            <a:r>
              <a:rPr lang="en-IN" sz="2000" dirty="0" smtClean="0">
                <a:solidFill>
                  <a:srgbClr val="FFFF00"/>
                </a:solidFill>
              </a:rPr>
              <a:t>                                               (Established under Karnataka Act No. 16 of 2013</a:t>
            </a:r>
            <a:r>
              <a:rPr lang="en-IN" sz="2000" dirty="0" smtClean="0">
                <a:solidFill>
                  <a:srgbClr val="FFFF00"/>
                </a:solidFill>
              </a:rPr>
              <a:t>)</a:t>
            </a:r>
            <a:r>
              <a:rPr lang="en-US" sz="8000" dirty="0" smtClean="0"/>
              <a:t/>
            </a:r>
            <a:br>
              <a:rPr lang="en-US" sz="8000" dirty="0" smtClean="0"/>
            </a:br>
            <a:r>
              <a:rPr lang="en-US" sz="8000" dirty="0" smtClean="0"/>
              <a:t> </a:t>
            </a:r>
            <a:r>
              <a:rPr lang="en-IN" b="1" u="sng" dirty="0" smtClean="0"/>
              <a:t>UE21MA141B- LINEAR ALGEBRA AND ITS                               APPLICATIONS</a:t>
            </a:r>
            <a:endParaRPr lang="en-IN" u="sng" dirty="0"/>
          </a:p>
        </p:txBody>
      </p:sp>
      <p:sp>
        <p:nvSpPr>
          <p:cNvPr id="3" name="Content Placeholder 2">
            <a:extLst>
              <a:ext uri="{FF2B5EF4-FFF2-40B4-BE49-F238E27FC236}">
                <a16:creationId xmlns:a16="http://schemas.microsoft.com/office/drawing/2014/main" xmlns="" id="{CB3BF015-B63C-3FF0-6BD3-72AE751E7F27}"/>
              </a:ext>
            </a:extLst>
          </p:cNvPr>
          <p:cNvSpPr>
            <a:spLocks noGrp="1"/>
          </p:cNvSpPr>
          <p:nvPr>
            <p:ph idx="1"/>
          </p:nvPr>
        </p:nvSpPr>
        <p:spPr>
          <a:xfrm>
            <a:off x="2266648" y="4424819"/>
            <a:ext cx="8596668" cy="1812695"/>
          </a:xfrm>
        </p:spPr>
        <p:txBody>
          <a:bodyPr>
            <a:normAutofit/>
          </a:bodyPr>
          <a:lstStyle/>
          <a:p>
            <a:r>
              <a:rPr lang="en-IN" sz="2800" dirty="0"/>
              <a:t>AKASH </a:t>
            </a:r>
            <a:r>
              <a:rPr lang="en-IN" sz="2800" dirty="0" smtClean="0"/>
              <a:t>RAVI BHAT </a:t>
            </a:r>
            <a:r>
              <a:rPr lang="en-IN" sz="2800" dirty="0"/>
              <a:t>(PES1UG21EC025)</a:t>
            </a:r>
          </a:p>
          <a:p>
            <a:r>
              <a:rPr lang="en-IN" sz="2800" dirty="0"/>
              <a:t>ABHISHEK A SHETTY(PES1UG21EC008)</a:t>
            </a:r>
          </a:p>
          <a:p>
            <a:pPr marL="0" indent="0">
              <a:buNone/>
            </a:pPr>
            <a:endParaRPr lang="en-IN" sz="2800" dirty="0"/>
          </a:p>
        </p:txBody>
      </p:sp>
      <p:pic>
        <p:nvPicPr>
          <p:cNvPr id="4" name="Picture 3" descr="Our Brand Identity » PES University"/>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5033977" y="423862"/>
            <a:ext cx="1620823" cy="1125538"/>
          </a:xfrm>
          <a:prstGeom prst="rect">
            <a:avLst/>
          </a:prstGeom>
          <a:noFill/>
          <a:ln>
            <a:noFill/>
          </a:ln>
        </p:spPr>
      </p:pic>
    </p:spTree>
    <p:extLst>
      <p:ext uri="{BB962C8B-B14F-4D97-AF65-F5344CB8AC3E}">
        <p14:creationId xmlns:p14="http://schemas.microsoft.com/office/powerpoint/2010/main" xmlns="" val="3647988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0" y="956439"/>
            <a:ext cx="7924800" cy="3170099"/>
          </a:xfrm>
          <a:prstGeom prst="rect">
            <a:avLst/>
          </a:prstGeom>
        </p:spPr>
        <p:txBody>
          <a:bodyPr wrap="square">
            <a:spAutoFit/>
          </a:bodyPr>
          <a:lstStyle/>
          <a:p>
            <a:r>
              <a:rPr lang="en-IN" sz="2000" dirty="0" smtClean="0">
                <a:solidFill>
                  <a:srgbClr val="6A9955"/>
                </a:solidFill>
                <a:latin typeface="Consolas" panose="020B0609020204030204" pitchFamily="49" charset="0"/>
              </a:rPr>
              <a:t># Find the best-fit polynomial coefficients</a:t>
            </a:r>
            <a:endParaRPr lang="en-IN" sz="2000" dirty="0" smtClean="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t>
            </a:r>
            <a:r>
              <a:rPr lang="en-IN" sz="2000" dirty="0" smtClean="0">
                <a:solidFill>
                  <a:srgbClr val="D4D4D4"/>
                </a:solidFill>
                <a:latin typeface="Consolas" panose="020B0609020204030204" pitchFamily="49" charset="0"/>
              </a:rPr>
              <a:t> = </a:t>
            </a:r>
            <a:r>
              <a:rPr lang="en-IN" sz="2000" dirty="0" err="1" smtClean="0">
                <a:solidFill>
                  <a:srgbClr val="9CDCFE"/>
                </a:solidFill>
                <a:latin typeface="Consolas" panose="020B0609020204030204" pitchFamily="49" charset="0"/>
              </a:rPr>
              <a:t>A_pinv</a:t>
            </a:r>
            <a:r>
              <a:rPr lang="en-IN" sz="2000" dirty="0" smtClean="0">
                <a:solidFill>
                  <a:srgbClr val="D4D4D4"/>
                </a:solidFill>
                <a:latin typeface="Consolas" panose="020B0609020204030204" pitchFamily="49" charset="0"/>
              </a:rPr>
              <a:t> @ </a:t>
            </a:r>
            <a:r>
              <a:rPr lang="en-IN" sz="2000" dirty="0" smtClean="0">
                <a:solidFill>
                  <a:srgbClr val="9CDCFE"/>
                </a:solidFill>
                <a:latin typeface="Consolas" panose="020B0609020204030204" pitchFamily="49" charset="0"/>
              </a:rPr>
              <a:t>y</a:t>
            </a:r>
            <a:endParaRPr lang="en-IN" sz="2000" dirty="0" smtClean="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r>
            <a:br>
              <a:rPr lang="en-IN" sz="2000" dirty="0" smtClean="0">
                <a:solidFill>
                  <a:srgbClr val="D4D4D4"/>
                </a:solidFill>
                <a:latin typeface="Consolas" panose="020B0609020204030204" pitchFamily="49" charset="0"/>
              </a:rPr>
            </a:br>
            <a:r>
              <a:rPr lang="en-IN" sz="2000" dirty="0" smtClean="0">
                <a:solidFill>
                  <a:srgbClr val="D4D4D4"/>
                </a:solidFill>
                <a:latin typeface="Consolas" panose="020B0609020204030204" pitchFamily="49" charset="0"/>
              </a:rPr>
              <a:t>    </a:t>
            </a:r>
            <a:r>
              <a:rPr lang="en-IN" sz="2000" dirty="0" smtClean="0">
                <a:solidFill>
                  <a:srgbClr val="6A9955"/>
                </a:solidFill>
                <a:latin typeface="Consolas" panose="020B0609020204030204" pitchFamily="49" charset="0"/>
              </a:rPr>
              <a:t># Compute the filtered signal</a:t>
            </a:r>
            <a:endParaRPr lang="en-IN" sz="2000" dirty="0" smtClean="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err="1" smtClean="0">
                <a:solidFill>
                  <a:srgbClr val="9CDCFE"/>
                </a:solidFill>
                <a:latin typeface="Consolas" panose="020B0609020204030204" pitchFamily="49" charset="0"/>
              </a:rPr>
              <a:t>y_filtered</a:t>
            </a:r>
            <a:r>
              <a:rPr lang="en-IN" sz="2000" dirty="0" smtClean="0">
                <a:solidFill>
                  <a:srgbClr val="D4D4D4"/>
                </a:solidFill>
                <a:latin typeface="Consolas" panose="020B0609020204030204" pitchFamily="49" charset="0"/>
              </a:rPr>
              <a:t> = </a:t>
            </a:r>
            <a:r>
              <a:rPr lang="en-IN" sz="2000" dirty="0" err="1" smtClean="0">
                <a:solidFill>
                  <a:srgbClr val="9CDCFE"/>
                </a:solidFill>
                <a:latin typeface="Consolas" panose="020B0609020204030204" pitchFamily="49" charset="0"/>
              </a:rPr>
              <a:t>A_normalized</a:t>
            </a:r>
            <a:r>
              <a:rPr lang="en-IN" sz="2000" dirty="0" smtClean="0">
                <a:solidFill>
                  <a:srgbClr val="D4D4D4"/>
                </a:solidFill>
                <a:latin typeface="Consolas" panose="020B0609020204030204" pitchFamily="49" charset="0"/>
              </a:rPr>
              <a:t> @ </a:t>
            </a:r>
            <a:r>
              <a:rPr lang="en-IN" sz="2000" dirty="0" smtClean="0">
                <a:solidFill>
                  <a:srgbClr val="9CDCFE"/>
                </a:solidFill>
                <a:latin typeface="Consolas" panose="020B0609020204030204" pitchFamily="49" charset="0"/>
              </a:rPr>
              <a:t>c</a:t>
            </a:r>
            <a:endParaRPr lang="en-IN" sz="2000" dirty="0" smtClean="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r>
            <a:br>
              <a:rPr lang="en-IN" sz="2000" dirty="0" smtClean="0">
                <a:solidFill>
                  <a:srgbClr val="D4D4D4"/>
                </a:solidFill>
                <a:latin typeface="Consolas" panose="020B0609020204030204" pitchFamily="49" charset="0"/>
              </a:rPr>
            </a:br>
            <a:r>
              <a:rPr lang="en-IN" sz="2000" dirty="0" smtClean="0">
                <a:solidFill>
                  <a:srgbClr val="D4D4D4"/>
                </a:solidFill>
                <a:latin typeface="Consolas" panose="020B0609020204030204" pitchFamily="49" charset="0"/>
              </a:rPr>
              <a:t>    </a:t>
            </a:r>
            <a:r>
              <a:rPr lang="en-IN" sz="2000" dirty="0" smtClean="0">
                <a:solidFill>
                  <a:srgbClr val="C586C0"/>
                </a:solidFill>
                <a:latin typeface="Consolas" panose="020B0609020204030204" pitchFamily="49" charset="0"/>
              </a:rPr>
              <a:t>return</a:t>
            </a:r>
            <a:r>
              <a:rPr lang="en-IN" sz="2000" dirty="0" smtClean="0">
                <a:solidFill>
                  <a:srgbClr val="D4D4D4"/>
                </a:solidFill>
                <a:latin typeface="Consolas" panose="020B0609020204030204" pitchFamily="49" charset="0"/>
              </a:rPr>
              <a:t> </a:t>
            </a:r>
            <a:r>
              <a:rPr lang="en-IN" sz="2000" dirty="0" err="1" smtClean="0">
                <a:solidFill>
                  <a:srgbClr val="9CDCFE"/>
                </a:solidFill>
                <a:latin typeface="Consolas" panose="020B0609020204030204" pitchFamily="49" charset="0"/>
              </a:rPr>
              <a:t>y_filtered</a:t>
            </a:r>
            <a:endParaRPr lang="en-IN" sz="2000" dirty="0" smtClean="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r>
            <a:br>
              <a:rPr lang="en-IN" sz="2000" dirty="0" smtClean="0">
                <a:solidFill>
                  <a:srgbClr val="D4D4D4"/>
                </a:solidFill>
                <a:latin typeface="Consolas" panose="020B0609020204030204" pitchFamily="49" charset="0"/>
              </a:rPr>
            </a:br>
            <a:r>
              <a:rPr lang="en-IN" sz="2000" dirty="0" smtClean="0">
                <a:solidFill>
                  <a:srgbClr val="6A9955"/>
                </a:solidFill>
                <a:latin typeface="Consolas" panose="020B0609020204030204" pitchFamily="49" charset="0"/>
              </a:rPr>
              <a:t># Filter the noisy signal</a:t>
            </a:r>
            <a:endParaRPr lang="en-IN" sz="2000" dirty="0" smtClean="0">
              <a:solidFill>
                <a:srgbClr val="D4D4D4"/>
              </a:solidFill>
              <a:latin typeface="Consolas" panose="020B0609020204030204" pitchFamily="49" charset="0"/>
            </a:endParaRPr>
          </a:p>
          <a:p>
            <a:r>
              <a:rPr lang="en-IN" sz="2000" dirty="0" err="1" smtClean="0">
                <a:solidFill>
                  <a:srgbClr val="9CDCFE"/>
                </a:solidFill>
                <a:latin typeface="Consolas" panose="020B0609020204030204" pitchFamily="49" charset="0"/>
              </a:rPr>
              <a:t>y_filtered</a:t>
            </a:r>
            <a:r>
              <a:rPr lang="en-IN" sz="2000" dirty="0" smtClean="0">
                <a:solidFill>
                  <a:srgbClr val="D4D4D4"/>
                </a:solidFill>
                <a:latin typeface="Consolas" panose="020B0609020204030204" pitchFamily="49" charset="0"/>
              </a:rPr>
              <a:t> = </a:t>
            </a:r>
            <a:r>
              <a:rPr lang="en-IN" sz="2000" dirty="0" err="1" smtClean="0">
                <a:solidFill>
                  <a:srgbClr val="DCDCAA"/>
                </a:solidFill>
                <a:latin typeface="Consolas" panose="020B0609020204030204" pitchFamily="49" charset="0"/>
              </a:rPr>
              <a:t>filter_signal</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y</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k</a:t>
            </a:r>
            <a:r>
              <a:rPr lang="en-IN" sz="2000" dirty="0" smtClean="0">
                <a:solidFill>
                  <a:srgbClr val="D4D4D4"/>
                </a:solidFill>
                <a:latin typeface="Consolas" panose="020B0609020204030204" pitchFamily="49" charset="0"/>
              </a:rPr>
              <a:t>=</a:t>
            </a:r>
            <a:r>
              <a:rPr lang="en-IN" sz="2000" dirty="0" smtClean="0">
                <a:solidFill>
                  <a:srgbClr val="B5CEA8"/>
                </a:solidFill>
                <a:latin typeface="Consolas" panose="020B0609020204030204" pitchFamily="49" charset="0"/>
              </a:rPr>
              <a:t>3</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E7941-86FF-22EE-6BBE-EDE9D1174322}"/>
              </a:ext>
            </a:extLst>
          </p:cNvPr>
          <p:cNvSpPr>
            <a:spLocks noGrp="1"/>
          </p:cNvSpPr>
          <p:nvPr>
            <p:ph type="title"/>
          </p:nvPr>
        </p:nvSpPr>
        <p:spPr>
          <a:xfrm>
            <a:off x="457200" y="609600"/>
            <a:ext cx="8871231" cy="5648960"/>
          </a:xfrm>
        </p:spPr>
        <p:txBody>
          <a:bodyPr>
            <a:normAutofit/>
          </a:bodyPr>
          <a:lstStyle/>
          <a:p>
            <a:r>
              <a:rPr lang="en-IN" sz="1800" dirty="0">
                <a:solidFill>
                  <a:srgbClr val="FFC000"/>
                </a:solidFill>
              </a:rPr>
              <a:t>Here  code defines a function </a:t>
            </a:r>
            <a:r>
              <a:rPr lang="en-IN" sz="1800" u="sng" dirty="0">
                <a:solidFill>
                  <a:srgbClr val="FFC000"/>
                </a:solidFill>
              </a:rPr>
              <a:t>‘filter signal’ </a:t>
            </a:r>
            <a:r>
              <a:rPr lang="en-IN" sz="1800" dirty="0">
                <a:solidFill>
                  <a:srgbClr val="FFC000"/>
                </a:solidFill>
              </a:rPr>
              <a:t>.</a:t>
            </a:r>
            <a:br>
              <a:rPr lang="en-IN" sz="1800" dirty="0">
                <a:solidFill>
                  <a:srgbClr val="FFC000"/>
                </a:solidFill>
              </a:rPr>
            </a:br>
            <a:r>
              <a:rPr lang="en-IN" sz="1800" dirty="0">
                <a:solidFill>
                  <a:srgbClr val="FFC000"/>
                </a:solidFill>
              </a:rPr>
              <a:t/>
            </a:r>
            <a:br>
              <a:rPr lang="en-IN" sz="1800" dirty="0">
                <a:solidFill>
                  <a:srgbClr val="FFC000"/>
                </a:solidFill>
              </a:rPr>
            </a:br>
            <a:r>
              <a:rPr lang="en-US" sz="1800" dirty="0">
                <a:solidFill>
                  <a:srgbClr val="FFC000"/>
                </a:solidFill>
              </a:rPr>
              <a:t>The first step in the function is to construct the matrix A, where each column of A represents a power of x up to k. This is done using a list comprehension and the </a:t>
            </a:r>
            <a:r>
              <a:rPr lang="en-US" sz="1800" dirty="0" err="1">
                <a:solidFill>
                  <a:srgbClr val="FFC000"/>
                </a:solidFill>
              </a:rPr>
              <a:t>numpy</a:t>
            </a:r>
            <a:r>
              <a:rPr lang="en-US" sz="1800" dirty="0">
                <a:solidFill>
                  <a:srgbClr val="FFC000"/>
                </a:solidFill>
              </a:rPr>
              <a:t> function </a:t>
            </a:r>
            <a:r>
              <a:rPr lang="en-US" sz="1800" dirty="0" err="1">
                <a:solidFill>
                  <a:srgbClr val="FFC000"/>
                </a:solidFill>
              </a:rPr>
              <a:t>np.array</a:t>
            </a:r>
            <a:r>
              <a:rPr lang="en-US" sz="1800" dirty="0">
                <a:solidFill>
                  <a:srgbClr val="FFC000"/>
                </a:solidFill>
              </a:rPr>
              <a:t>.</a:t>
            </a:r>
            <a:br>
              <a:rPr lang="en-US" sz="1800" dirty="0">
                <a:solidFill>
                  <a:srgbClr val="FFC000"/>
                </a:solidFill>
              </a:rPr>
            </a:br>
            <a:r>
              <a:rPr lang="en-US" sz="1800" dirty="0">
                <a:solidFill>
                  <a:srgbClr val="FFC000"/>
                </a:solidFill>
              </a:rPr>
              <a:t/>
            </a:r>
            <a:br>
              <a:rPr lang="en-US" sz="1800" dirty="0">
                <a:solidFill>
                  <a:srgbClr val="FFC000"/>
                </a:solidFill>
              </a:rPr>
            </a:br>
            <a:r>
              <a:rPr lang="en-US" sz="1800" dirty="0">
                <a:solidFill>
                  <a:srgbClr val="FFC000"/>
                </a:solidFill>
              </a:rPr>
              <a:t>Next, the columns of A are normalized using the </a:t>
            </a:r>
            <a:r>
              <a:rPr lang="en-US" sz="1800" dirty="0" err="1">
                <a:solidFill>
                  <a:srgbClr val="FFC000"/>
                </a:solidFill>
              </a:rPr>
              <a:t>numpy</a:t>
            </a:r>
            <a:r>
              <a:rPr lang="en-US" sz="1800" dirty="0">
                <a:solidFill>
                  <a:srgbClr val="FFC000"/>
                </a:solidFill>
              </a:rPr>
              <a:t> function </a:t>
            </a:r>
            <a:r>
              <a:rPr lang="en-US" sz="1800" dirty="0" err="1">
                <a:solidFill>
                  <a:srgbClr val="FFC000"/>
                </a:solidFill>
              </a:rPr>
              <a:t>np.linalg.norm</a:t>
            </a:r>
            <a:r>
              <a:rPr lang="en-US" sz="1800" dirty="0">
                <a:solidFill>
                  <a:srgbClr val="FFC000"/>
                </a:solidFill>
              </a:rPr>
              <a:t>, with the axis=0 argument specifying that each column should be normalized separate.</a:t>
            </a:r>
            <a:br>
              <a:rPr lang="en-US" sz="1800" dirty="0">
                <a:solidFill>
                  <a:srgbClr val="FFC000"/>
                </a:solidFill>
              </a:rPr>
            </a:br>
            <a:r>
              <a:rPr lang="en-US" sz="1800" dirty="0">
                <a:solidFill>
                  <a:srgbClr val="FFC000"/>
                </a:solidFill>
              </a:rPr>
              <a:t/>
            </a:r>
            <a:br>
              <a:rPr lang="en-US" sz="1800" dirty="0">
                <a:solidFill>
                  <a:srgbClr val="FFC000"/>
                </a:solidFill>
              </a:rPr>
            </a:br>
            <a:r>
              <a:rPr lang="en-US" sz="1800" dirty="0">
                <a:solidFill>
                  <a:schemeClr val="accent4"/>
                </a:solidFill>
              </a:rPr>
              <a:t>The singular value decomposition (SVD</a:t>
            </a:r>
            <a:r>
              <a:rPr lang="en-US" sz="1800" dirty="0">
                <a:solidFill>
                  <a:schemeClr val="accent1">
                    <a:lumMod val="75000"/>
                  </a:schemeClr>
                </a:solidFill>
              </a:rPr>
              <a:t>) </a:t>
            </a:r>
            <a:r>
              <a:rPr lang="en-US" sz="1800" dirty="0">
                <a:solidFill>
                  <a:srgbClr val="FFC000"/>
                </a:solidFill>
              </a:rPr>
              <a:t>of the normalized matrix A is then computed using the </a:t>
            </a:r>
            <a:r>
              <a:rPr lang="en-US" sz="1800" dirty="0" err="1">
                <a:solidFill>
                  <a:srgbClr val="FFC000"/>
                </a:solidFill>
              </a:rPr>
              <a:t>numpy</a:t>
            </a:r>
            <a:r>
              <a:rPr lang="en-US" sz="1800" dirty="0">
                <a:solidFill>
                  <a:srgbClr val="FFC000"/>
                </a:solidFill>
              </a:rPr>
              <a:t> function </a:t>
            </a:r>
            <a:r>
              <a:rPr lang="en-US" sz="1800" dirty="0" err="1">
                <a:solidFill>
                  <a:srgbClr val="FFC000"/>
                </a:solidFill>
              </a:rPr>
              <a:t>np.linalg.svd</a:t>
            </a:r>
            <a:r>
              <a:rPr lang="en-US" sz="1800" dirty="0"/>
              <a:t>.</a:t>
            </a:r>
            <a:br>
              <a:rPr lang="en-US" sz="1800" dirty="0"/>
            </a:br>
            <a:endParaRPr lang="en-IN" sz="1800" dirty="0"/>
          </a:p>
        </p:txBody>
      </p:sp>
    </p:spTree>
    <p:extLst>
      <p:ext uri="{BB962C8B-B14F-4D97-AF65-F5344CB8AC3E}">
        <p14:creationId xmlns:p14="http://schemas.microsoft.com/office/powerpoint/2010/main" xmlns="" val="2737460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14A03BD-3A65-108A-90F2-1A00D73AB1E2}"/>
              </a:ext>
            </a:extLst>
          </p:cNvPr>
          <p:cNvSpPr>
            <a:spLocks noGrp="1"/>
          </p:cNvSpPr>
          <p:nvPr>
            <p:ph idx="1"/>
          </p:nvPr>
        </p:nvSpPr>
        <p:spPr>
          <a:xfrm>
            <a:off x="677334" y="108856"/>
            <a:ext cx="8596668" cy="6836230"/>
          </a:xfrm>
        </p:spPr>
        <p:txBody>
          <a:bodyPr>
            <a:normAutofit/>
          </a:bodyPr>
          <a:lstStyle/>
          <a:p>
            <a:r>
              <a:rPr lang="en-IN" b="0" dirty="0">
                <a:solidFill>
                  <a:srgbClr val="6A9955"/>
                </a:solidFill>
                <a:effectLst/>
                <a:latin typeface="Consolas" panose="020B0609020204030204" pitchFamily="49" charset="0"/>
              </a:rPr>
              <a:t># Plot the filtered signal</a:t>
            </a:r>
            <a:endParaRPr lang="en-IN" b="0" dirty="0">
              <a:solidFill>
                <a:srgbClr val="D4D4D4"/>
              </a:solidFill>
              <a:effectLst/>
              <a:latin typeface="Consolas" panose="020B0609020204030204" pitchFamily="49" charset="0"/>
            </a:endParaRPr>
          </a:p>
          <a:p>
            <a:r>
              <a:rPr lang="en-IN" b="0" dirty="0" err="1">
                <a:solidFill>
                  <a:srgbClr val="4EC9B0"/>
                </a:solidFill>
                <a:effectLst/>
                <a:latin typeface="Consolas" panose="020B0609020204030204" pitchFamily="49" charset="0"/>
              </a:rPr>
              <a:t>plt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plot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'o'</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label</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'Noisy signal'</a:t>
            </a:r>
            <a:r>
              <a:rPr lang="en-IN" b="0" dirty="0">
                <a:solidFill>
                  <a:srgbClr val="D4D4D4"/>
                </a:solidFill>
                <a:effectLst/>
                <a:latin typeface="Consolas" panose="020B0609020204030204" pitchFamily="49" charset="0"/>
              </a:rPr>
              <a:t>)</a:t>
            </a:r>
          </a:p>
          <a:p>
            <a:r>
              <a:rPr lang="en-IN" b="0" dirty="0" err="1">
                <a:solidFill>
                  <a:srgbClr val="4EC9B0"/>
                </a:solidFill>
                <a:effectLst/>
                <a:latin typeface="Consolas" panose="020B0609020204030204" pitchFamily="49" charset="0"/>
              </a:rPr>
              <a:t>plt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plot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f</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label</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'Original signal'</a:t>
            </a:r>
            <a:r>
              <a:rPr lang="en-IN" b="0" dirty="0">
                <a:solidFill>
                  <a:srgbClr val="D4D4D4"/>
                </a:solidFill>
                <a:effectLst/>
                <a:latin typeface="Consolas" panose="020B0609020204030204" pitchFamily="49" charset="0"/>
              </a:rPr>
              <a:t>)</a:t>
            </a:r>
          </a:p>
          <a:p>
            <a:r>
              <a:rPr lang="en-IN" b="0" dirty="0" err="1">
                <a:solidFill>
                  <a:srgbClr val="4EC9B0"/>
                </a:solidFill>
                <a:effectLst/>
                <a:latin typeface="Consolas" panose="020B0609020204030204" pitchFamily="49" charset="0"/>
              </a:rPr>
              <a:t>plt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plot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y_filtered</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'b'</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label</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'Filtered signal'</a:t>
            </a:r>
            <a:r>
              <a:rPr lang="en-IN" b="0" dirty="0">
                <a:solidFill>
                  <a:srgbClr val="D4D4D4"/>
                </a:solidFill>
                <a:effectLst/>
                <a:latin typeface="Consolas" panose="020B0609020204030204" pitchFamily="49" charset="0"/>
              </a:rPr>
              <a:t>)</a:t>
            </a:r>
          </a:p>
          <a:p>
            <a:r>
              <a:rPr lang="en-IN" b="0" dirty="0" err="1">
                <a:solidFill>
                  <a:srgbClr val="4EC9B0"/>
                </a:solidFill>
                <a:effectLst/>
                <a:latin typeface="Consolas" panose="020B0609020204030204" pitchFamily="49" charset="0"/>
              </a:rPr>
              <a:t>plt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legend</a:t>
            </a:r>
            <a:r>
              <a:rPr lang="en-IN" b="0" dirty="0">
                <a:solidFill>
                  <a:srgbClr val="D4D4D4"/>
                </a:solidFill>
                <a:effectLst/>
                <a:latin typeface="Consolas" panose="020B0609020204030204" pitchFamily="49" charset="0"/>
              </a:rPr>
              <a:t>()</a:t>
            </a:r>
          </a:p>
          <a:p>
            <a:r>
              <a:rPr lang="en-IN" b="0" dirty="0" err="1">
                <a:solidFill>
                  <a:srgbClr val="4EC9B0"/>
                </a:solidFill>
                <a:effectLst/>
                <a:latin typeface="Consolas" panose="020B0609020204030204" pitchFamily="49" charset="0"/>
              </a:rPr>
              <a:t>plt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show</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xmlns="" val="2679001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F645F08-5A7E-002B-790F-B2BA19BED554}"/>
              </a:ext>
            </a:extLst>
          </p:cNvPr>
          <p:cNvPicPr>
            <a:picLocks noChangeAspect="1"/>
          </p:cNvPicPr>
          <p:nvPr/>
        </p:nvPicPr>
        <p:blipFill>
          <a:blip r:embed="rId2"/>
          <a:stretch>
            <a:fillRect/>
          </a:stretch>
        </p:blipFill>
        <p:spPr>
          <a:xfrm>
            <a:off x="1087121" y="548640"/>
            <a:ext cx="9296400" cy="5130800"/>
          </a:xfrm>
          <a:prstGeom prst="rect">
            <a:avLst/>
          </a:prstGeom>
        </p:spPr>
      </p:pic>
    </p:spTree>
    <p:extLst>
      <p:ext uri="{BB962C8B-B14F-4D97-AF65-F5344CB8AC3E}">
        <p14:creationId xmlns:p14="http://schemas.microsoft.com/office/powerpoint/2010/main" xmlns="" val="7207631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E2C5C-656D-D13E-5C1E-EB6E82C6570F}"/>
              </a:ext>
            </a:extLst>
          </p:cNvPr>
          <p:cNvSpPr>
            <a:spLocks noGrp="1"/>
          </p:cNvSpPr>
          <p:nvPr>
            <p:ph type="title"/>
          </p:nvPr>
        </p:nvSpPr>
        <p:spPr/>
        <p:txBody>
          <a:bodyPr/>
          <a:lstStyle/>
          <a:p>
            <a:r>
              <a:rPr lang="en-IN" b="1" u="sng" dirty="0"/>
              <a:t>APPLICATION</a:t>
            </a:r>
          </a:p>
        </p:txBody>
      </p:sp>
      <p:sp>
        <p:nvSpPr>
          <p:cNvPr id="3" name="Content Placeholder 2">
            <a:extLst>
              <a:ext uri="{FF2B5EF4-FFF2-40B4-BE49-F238E27FC236}">
                <a16:creationId xmlns:a16="http://schemas.microsoft.com/office/drawing/2014/main" xmlns="" id="{61FCDA59-4F94-BA4F-4DCA-4137C36F7080}"/>
              </a:ext>
            </a:extLst>
          </p:cNvPr>
          <p:cNvSpPr>
            <a:spLocks noGrp="1"/>
          </p:cNvSpPr>
          <p:nvPr>
            <p:ph idx="1"/>
          </p:nvPr>
        </p:nvSpPr>
        <p:spPr>
          <a:xfrm>
            <a:off x="677334" y="2160589"/>
            <a:ext cx="8596668" cy="4218440"/>
          </a:xfrm>
        </p:spPr>
        <p:txBody>
          <a:bodyPr/>
          <a:lstStyle/>
          <a:p>
            <a:r>
              <a:rPr lang="en-US" b="0" i="0" dirty="0">
                <a:solidFill>
                  <a:srgbClr val="D1D5DB"/>
                </a:solidFill>
                <a:effectLst/>
                <a:latin typeface="Söhne"/>
              </a:rPr>
              <a:t>Audio and music processing: In audio and music processing, filtering is used to remove background noise from recordings, eliminate unwanted sounds, and enhance the quality of sound.</a:t>
            </a:r>
          </a:p>
          <a:p>
            <a:r>
              <a:rPr lang="en-US" b="0" i="0" dirty="0">
                <a:solidFill>
                  <a:srgbClr val="D1D5DB"/>
                </a:solidFill>
                <a:effectLst/>
                <a:latin typeface="Söhne"/>
              </a:rPr>
              <a:t>Image and video processing: In image and video processing, filtering is used to remove noise from images and videos, smooth the edges of objects, and enhance the quality of images.</a:t>
            </a:r>
          </a:p>
          <a:p>
            <a:r>
              <a:rPr lang="en-IN" b="0" i="0" dirty="0">
                <a:solidFill>
                  <a:srgbClr val="D1D5DB"/>
                </a:solidFill>
                <a:effectLst/>
                <a:latin typeface="Söhne"/>
              </a:rPr>
              <a:t>Biomedical signal processing: In biomedical signal processing, filtering is used to remove noise from medical recordings, such as electrocardiograms (ECGs), electroencephalograms (EEGs), and magnetic resonance imaging (MRI) scans.</a:t>
            </a:r>
          </a:p>
          <a:p>
            <a:r>
              <a:rPr lang="en-US" b="0" i="0" dirty="0">
                <a:solidFill>
                  <a:srgbClr val="D1D5DB"/>
                </a:solidFill>
                <a:effectLst/>
                <a:latin typeface="Söhne"/>
              </a:rPr>
              <a:t>Communication systems: In communication systems, filtering is used to extract signals from noise, remove interference from transmissions, and reduce errors in data transmission.</a:t>
            </a:r>
          </a:p>
          <a:p>
            <a:endParaRPr lang="en-IN" b="0" i="0" dirty="0">
              <a:solidFill>
                <a:srgbClr val="D1D5DB"/>
              </a:solidFill>
              <a:effectLst/>
              <a:latin typeface="Söhne"/>
            </a:endParaRPr>
          </a:p>
          <a:p>
            <a:endParaRPr lang="en-IN" dirty="0"/>
          </a:p>
        </p:txBody>
      </p:sp>
    </p:spTree>
    <p:extLst>
      <p:ext uri="{BB962C8B-B14F-4D97-AF65-F5344CB8AC3E}">
        <p14:creationId xmlns:p14="http://schemas.microsoft.com/office/powerpoint/2010/main" xmlns="" val="36833596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22300" y="0"/>
            <a:ext cx="105156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sng" strike="noStrike" cap="none" normalizeH="0" baseline="0" dirty="0" smtClean="0">
              <a:ln>
                <a:noFill/>
              </a:ln>
              <a:solidFill>
                <a:srgbClr val="FFFF00"/>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u="sng" dirty="0" smtClean="0">
              <a:solidFill>
                <a:srgbClr val="FFFF00"/>
              </a:solidFill>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sng" strike="noStrike" cap="none" normalizeH="0" baseline="0" dirty="0" smtClean="0">
              <a:ln>
                <a:noFill/>
              </a:ln>
              <a:solidFill>
                <a:srgbClr val="FFFF00"/>
              </a:solidFill>
              <a:effectLst/>
              <a:latin typeface="Calibri" pitchFamily="34" charset="0"/>
              <a:ea typeface="Calibri" pitchFamily="34" charset="0"/>
              <a:cs typeface="Times New Roman" pitchFamily="18" charset="0"/>
            </a:endParaRPr>
          </a:p>
          <a:p>
            <a:pPr lvl="0" defTabSz="914400" fontAlgn="base">
              <a:spcBef>
                <a:spcPct val="0"/>
              </a:spcBef>
              <a:spcAft>
                <a:spcPct val="0"/>
              </a:spcAft>
            </a:pPr>
            <a:r>
              <a:rPr lang="en-US" sz="2800" b="1" dirty="0" smtClean="0">
                <a:solidFill>
                  <a:srgbClr val="FFFF00"/>
                </a:solidFill>
                <a:latin typeface="Calibri" pitchFamily="34" charset="0"/>
                <a:ea typeface="Calibri" pitchFamily="34" charset="0"/>
                <a:cs typeface="Times New Roman" pitchFamily="18" charset="0"/>
              </a:rPr>
              <a:t>                                                    </a:t>
            </a:r>
            <a:r>
              <a:rPr kumimoji="0" lang="en-US" sz="2800" b="1" i="0" u="sng" strike="noStrike" cap="none" normalizeH="0" baseline="0" dirty="0" smtClean="0">
                <a:ln>
                  <a:noFill/>
                </a:ln>
                <a:solidFill>
                  <a:srgbClr val="FFFF00"/>
                </a:solidFill>
                <a:effectLst/>
                <a:latin typeface="Calibri" pitchFamily="34" charset="0"/>
                <a:ea typeface="Calibri" pitchFamily="34" charset="0"/>
                <a:cs typeface="Times New Roman" pitchFamily="18" charset="0"/>
              </a:rPr>
              <a:t>REFERENCES</a:t>
            </a:r>
            <a:endParaRPr kumimoji="0" lang="en-US" sz="2800" b="0"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Here are two journal references related to the topic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filtering noisy signals using linear algebra concepts:</a:t>
            </a:r>
            <a:endParaRPr kumimoji="0" lang="en-US" sz="2400" b="0" i="0" u="none" strike="noStrike" cap="none" normalizeH="0" baseline="0" dirty="0" smtClean="0">
              <a:ln>
                <a:noFill/>
              </a:ln>
              <a:solidFill>
                <a:srgbClr val="FFC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"Filtering of Noisy Signals with Singular Value Decomposition"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by Michael F. Schatz and John S. </a:t>
            </a:r>
            <a:r>
              <a:rPr kumimoji="0" lang="en-US" sz="2400" b="1" i="0" u="sng" strike="noStrike" cap="none" normalizeH="0" baseline="0" dirty="0" err="1" smtClean="0">
                <a:ln>
                  <a:noFill/>
                </a:ln>
                <a:solidFill>
                  <a:srgbClr val="FFC000"/>
                </a:solidFill>
                <a:effectLst/>
                <a:latin typeface="Calibri" pitchFamily="34" charset="0"/>
                <a:ea typeface="Calibri" pitchFamily="34" charset="0"/>
                <a:cs typeface="Times New Roman" pitchFamily="18" charset="0"/>
              </a:rPr>
              <a:t>Stowers</a:t>
            </a: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 IEEE Transactions on Education,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vol. 33, no. 2, pp. 176-182,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May 1990.</a:t>
            </a:r>
            <a:endParaRPr kumimoji="0" lang="en-US" sz="2400" b="0" i="0" u="none" strike="noStrike" cap="none" normalizeH="0" baseline="0" dirty="0" smtClean="0">
              <a:ln>
                <a:noFill/>
              </a:ln>
              <a:solidFill>
                <a:srgbClr val="FFC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"Signal </a:t>
            </a:r>
            <a:r>
              <a:rPr kumimoji="0" lang="en-US" sz="2400" b="1" i="0" u="sng" strike="noStrike" cap="none" normalizeH="0" baseline="0" dirty="0" err="1" smtClean="0">
                <a:ln>
                  <a:noFill/>
                </a:ln>
                <a:solidFill>
                  <a:srgbClr val="FFC000"/>
                </a:solidFill>
                <a:effectLst/>
                <a:latin typeface="Calibri" pitchFamily="34" charset="0"/>
                <a:ea typeface="Calibri" pitchFamily="34" charset="0"/>
                <a:cs typeface="Times New Roman" pitchFamily="18" charset="0"/>
              </a:rPr>
              <a:t>Denoising</a:t>
            </a: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 Using the Singular Value Decomposition"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by J. R. </a:t>
            </a:r>
            <a:r>
              <a:rPr kumimoji="0" lang="en-US" sz="2400" b="1" i="0" u="sng" strike="noStrike" cap="none" normalizeH="0" baseline="0" dirty="0" err="1" smtClean="0">
                <a:ln>
                  <a:noFill/>
                </a:ln>
                <a:solidFill>
                  <a:srgbClr val="FFC000"/>
                </a:solidFill>
                <a:effectLst/>
                <a:latin typeface="Calibri" pitchFamily="34" charset="0"/>
                <a:ea typeface="Calibri" pitchFamily="34" charset="0"/>
                <a:cs typeface="Times New Roman" pitchFamily="18" charset="0"/>
              </a:rPr>
              <a:t>Gubner</a:t>
            </a: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 Journal of Chemical Information and Computer Sciences,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vol. 39, no. 2, pp. 243-247,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March-April 1999.</a:t>
            </a:r>
            <a:endParaRPr kumimoji="0" lang="en-US" sz="2400" b="0" i="0" u="none" strike="noStrike" cap="none" normalizeH="0" baseline="0" dirty="0" smtClean="0">
              <a:ln>
                <a:noFill/>
              </a:ln>
              <a:solidFill>
                <a:srgbClr val="FFC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9500" y="596900"/>
            <a:ext cx="9728200" cy="4524315"/>
          </a:xfrm>
          <a:prstGeom prst="rect">
            <a:avLst/>
          </a:prstGeom>
        </p:spPr>
        <p:txBody>
          <a:bodyPr wrap="square">
            <a:spAutoFit/>
          </a:bodyPr>
          <a:lstStyle/>
          <a:p>
            <a:pPr lvl="0" defTabSz="914400" eaLnBrk="0" fontAlgn="base" hangingPunct="0">
              <a:spcBef>
                <a:spcPct val="0"/>
              </a:spcBef>
              <a:spcAft>
                <a:spcPct val="0"/>
              </a:spcAft>
            </a:pPr>
            <a:r>
              <a:rPr lang="en-US" sz="2400" b="1" u="sng" dirty="0" smtClean="0">
                <a:solidFill>
                  <a:srgbClr val="F0EB05"/>
                </a:solidFill>
                <a:latin typeface="Calibri" pitchFamily="34" charset="0"/>
                <a:ea typeface="Calibri" pitchFamily="34" charset="0"/>
                <a:cs typeface="Times New Roman" pitchFamily="18" charset="0"/>
              </a:rPr>
              <a:t>&gt;&gt;&gt;Other </a:t>
            </a:r>
            <a:r>
              <a:rPr lang="en-US" sz="2400" b="1" u="sng" dirty="0" smtClean="0">
                <a:solidFill>
                  <a:srgbClr val="F0EB05"/>
                </a:solidFill>
                <a:latin typeface="Calibri" pitchFamily="34" charset="0"/>
                <a:ea typeface="Calibri" pitchFamily="34" charset="0"/>
                <a:cs typeface="Times New Roman" pitchFamily="18" charset="0"/>
              </a:rPr>
              <a:t>references used for the linear algebra concepts used in this code:</a:t>
            </a:r>
            <a:endParaRPr lang="en-US" sz="2400" dirty="0" smtClean="0">
              <a:solidFill>
                <a:srgbClr val="F0EB05"/>
              </a:solidFill>
              <a:latin typeface="Arial" pitchFamily="34" charset="0"/>
              <a:ea typeface="Calibri" pitchFamily="34" charset="0"/>
              <a:cs typeface="Arial" pitchFamily="34" charset="0"/>
            </a:endParaRPr>
          </a:p>
          <a:p>
            <a:pPr lvl="0" defTabSz="914400" eaLnBrk="0" fontAlgn="base" hangingPunct="0">
              <a:spcBef>
                <a:spcPct val="0"/>
              </a:spcBef>
              <a:spcAft>
                <a:spcPct val="0"/>
              </a:spcAft>
            </a:pPr>
            <a:r>
              <a:rPr lang="en-US" sz="2400" b="1" u="sng" dirty="0" smtClean="0">
                <a:solidFill>
                  <a:srgbClr val="F0EB05"/>
                </a:solidFill>
                <a:latin typeface="Calibri" pitchFamily="34" charset="0"/>
                <a:ea typeface="Calibri" pitchFamily="34" charset="0"/>
                <a:cs typeface="Times New Roman" pitchFamily="18" charset="0"/>
              </a:rPr>
              <a:t>* **</a:t>
            </a:r>
            <a:r>
              <a:rPr lang="en-US" sz="2400" b="1" u="sng" dirty="0" err="1" smtClean="0">
                <a:solidFill>
                  <a:srgbClr val="F0EB05"/>
                </a:solidFill>
                <a:latin typeface="Calibri" pitchFamily="34" charset="0"/>
                <a:ea typeface="Calibri" pitchFamily="34" charset="0"/>
                <a:cs typeface="Times New Roman" pitchFamily="18" charset="0"/>
              </a:rPr>
              <a:t>Strang</a:t>
            </a:r>
            <a:r>
              <a:rPr lang="en-US" sz="2400" b="1" u="sng" dirty="0" smtClean="0">
                <a:solidFill>
                  <a:srgbClr val="F0EB05"/>
                </a:solidFill>
                <a:latin typeface="Calibri" pitchFamily="34" charset="0"/>
                <a:ea typeface="Calibri" pitchFamily="34" charset="0"/>
                <a:cs typeface="Times New Roman" pitchFamily="18" charset="0"/>
              </a:rPr>
              <a:t>, G. (2006). Linear algebra and its applications. Thomson Brooks/Cole.</a:t>
            </a:r>
            <a:endParaRPr lang="en-US" sz="2400" dirty="0" smtClean="0">
              <a:solidFill>
                <a:srgbClr val="F0EB05"/>
              </a:solidFill>
              <a:latin typeface="Arial" pitchFamily="34" charset="0"/>
              <a:cs typeface="Arial" pitchFamily="34" charset="0"/>
            </a:endParaRPr>
          </a:p>
          <a:p>
            <a:pPr lvl="0" defTabSz="914400" eaLnBrk="0" fontAlgn="base" hangingPunct="0">
              <a:spcBef>
                <a:spcPct val="0"/>
              </a:spcBef>
              <a:spcAft>
                <a:spcPct val="0"/>
              </a:spcAft>
            </a:pPr>
            <a:r>
              <a:rPr lang="en-US" sz="2400" b="1" u="sng" dirty="0" smtClean="0">
                <a:solidFill>
                  <a:srgbClr val="F0EB05"/>
                </a:solidFill>
                <a:latin typeface="Calibri" pitchFamily="34" charset="0"/>
                <a:ea typeface="Calibri" pitchFamily="34" charset="0"/>
                <a:cs typeface="Times New Roman" pitchFamily="18" charset="0"/>
              </a:rPr>
              <a:t>***</a:t>
            </a:r>
            <a:r>
              <a:rPr lang="en-US" sz="2400" b="1" u="sng" dirty="0" err="1" smtClean="0">
                <a:solidFill>
                  <a:srgbClr val="F0EB05"/>
                </a:solidFill>
                <a:latin typeface="Calibri" pitchFamily="34" charset="0"/>
                <a:ea typeface="Calibri" pitchFamily="34" charset="0"/>
                <a:cs typeface="Times New Roman" pitchFamily="18" charset="0"/>
              </a:rPr>
              <a:t>Golub</a:t>
            </a:r>
            <a:r>
              <a:rPr lang="en-US" sz="2400" b="1" u="sng" dirty="0" smtClean="0">
                <a:solidFill>
                  <a:srgbClr val="F0EB05"/>
                </a:solidFill>
                <a:latin typeface="Calibri" pitchFamily="34" charset="0"/>
                <a:ea typeface="Calibri" pitchFamily="34" charset="0"/>
                <a:cs typeface="Times New Roman" pitchFamily="18" charset="0"/>
              </a:rPr>
              <a:t>, G. H., &amp; Van Loan, C. F. (2012). Matrix computations. JHU Press.</a:t>
            </a:r>
            <a:endParaRPr lang="en-US" sz="2400" dirty="0" smtClean="0">
              <a:solidFill>
                <a:srgbClr val="F0EB05"/>
              </a:solidFill>
              <a:latin typeface="Arial" pitchFamily="34" charset="0"/>
              <a:cs typeface="Arial" pitchFamily="34" charset="0"/>
            </a:endParaRPr>
          </a:p>
          <a:p>
            <a:pPr lvl="0" defTabSz="914400" eaLnBrk="0" fontAlgn="base" hangingPunct="0">
              <a:spcBef>
                <a:spcPct val="0"/>
              </a:spcBef>
              <a:spcAft>
                <a:spcPct val="0"/>
              </a:spcAft>
            </a:pPr>
            <a:r>
              <a:rPr lang="en-US" sz="2400" b="1" u="sng" dirty="0" smtClean="0">
                <a:solidFill>
                  <a:srgbClr val="F0EB05"/>
                </a:solidFill>
                <a:latin typeface="Calibri" pitchFamily="34" charset="0"/>
                <a:ea typeface="Calibri" pitchFamily="34" charset="0"/>
                <a:cs typeface="Times New Roman" pitchFamily="18" charset="0"/>
              </a:rPr>
              <a:t>***</a:t>
            </a:r>
            <a:r>
              <a:rPr lang="en-US" sz="2400" b="1" u="sng" dirty="0" err="1" smtClean="0">
                <a:solidFill>
                  <a:srgbClr val="F0EB05"/>
                </a:solidFill>
                <a:latin typeface="Calibri" pitchFamily="34" charset="0"/>
                <a:ea typeface="Calibri" pitchFamily="34" charset="0"/>
                <a:cs typeface="Times New Roman" pitchFamily="18" charset="0"/>
              </a:rPr>
              <a:t>Trefethen</a:t>
            </a:r>
            <a:r>
              <a:rPr lang="en-US" sz="2400" b="1" u="sng" dirty="0" smtClean="0">
                <a:solidFill>
                  <a:srgbClr val="F0EB05"/>
                </a:solidFill>
                <a:latin typeface="Calibri" pitchFamily="34" charset="0"/>
                <a:ea typeface="Calibri" pitchFamily="34" charset="0"/>
                <a:cs typeface="Times New Roman" pitchFamily="18" charset="0"/>
              </a:rPr>
              <a:t>, L. N., &amp; </a:t>
            </a:r>
            <a:r>
              <a:rPr lang="en-US" sz="2400" b="1" u="sng" dirty="0" err="1" smtClean="0">
                <a:solidFill>
                  <a:srgbClr val="F0EB05"/>
                </a:solidFill>
                <a:latin typeface="Calibri" pitchFamily="34" charset="0"/>
                <a:ea typeface="Calibri" pitchFamily="34" charset="0"/>
                <a:cs typeface="Times New Roman" pitchFamily="18" charset="0"/>
              </a:rPr>
              <a:t>Bau</a:t>
            </a:r>
            <a:r>
              <a:rPr lang="en-US" sz="2400" b="1" u="sng" dirty="0" smtClean="0">
                <a:solidFill>
                  <a:srgbClr val="F0EB05"/>
                </a:solidFill>
                <a:latin typeface="Calibri" pitchFamily="34" charset="0"/>
                <a:ea typeface="Calibri" pitchFamily="34" charset="0"/>
                <a:cs typeface="Times New Roman" pitchFamily="18" charset="0"/>
              </a:rPr>
              <a:t>, D. (1997). Numerical linear algebra. SIAM.</a:t>
            </a:r>
            <a:endParaRPr lang="en-US" sz="2400" dirty="0" smtClean="0">
              <a:solidFill>
                <a:srgbClr val="F0EB05"/>
              </a:solidFill>
              <a:latin typeface="Arial" pitchFamily="34" charset="0"/>
              <a:cs typeface="Arial" pitchFamily="34" charset="0"/>
            </a:endParaRPr>
          </a:p>
          <a:p>
            <a:pPr lvl="0" defTabSz="914400" eaLnBrk="0" fontAlgn="base" hangingPunct="0">
              <a:spcBef>
                <a:spcPct val="0"/>
              </a:spcBef>
              <a:spcAft>
                <a:spcPct val="0"/>
              </a:spcAft>
            </a:pPr>
            <a:r>
              <a:rPr lang="en-US" sz="2400" b="1" u="sng" dirty="0" smtClean="0">
                <a:solidFill>
                  <a:srgbClr val="F0EB05"/>
                </a:solidFill>
                <a:latin typeface="Calibri" pitchFamily="34" charset="0"/>
                <a:ea typeface="Calibri" pitchFamily="34" charset="0"/>
                <a:cs typeface="Times New Roman" pitchFamily="18" charset="0"/>
              </a:rPr>
              <a:t>***Gilbert, J. R., </a:t>
            </a:r>
            <a:r>
              <a:rPr lang="en-US" sz="2400" b="1" u="sng" dirty="0" err="1" smtClean="0">
                <a:solidFill>
                  <a:srgbClr val="F0EB05"/>
                </a:solidFill>
                <a:latin typeface="Calibri" pitchFamily="34" charset="0"/>
                <a:ea typeface="Calibri" pitchFamily="34" charset="0"/>
                <a:cs typeface="Times New Roman" pitchFamily="18" charset="0"/>
              </a:rPr>
              <a:t>LeVeque</a:t>
            </a:r>
            <a:r>
              <a:rPr lang="en-US" sz="2400" b="1" u="sng" dirty="0" smtClean="0">
                <a:solidFill>
                  <a:srgbClr val="F0EB05"/>
                </a:solidFill>
                <a:latin typeface="Calibri" pitchFamily="34" charset="0"/>
                <a:ea typeface="Calibri" pitchFamily="34" charset="0"/>
                <a:cs typeface="Times New Roman" pitchFamily="18" charset="0"/>
              </a:rPr>
              <a:t>, R. J., &amp; </a:t>
            </a:r>
            <a:r>
              <a:rPr lang="en-US" sz="2400" b="1" u="sng" dirty="0" err="1" smtClean="0">
                <a:solidFill>
                  <a:srgbClr val="F0EB05"/>
                </a:solidFill>
                <a:latin typeface="Calibri" pitchFamily="34" charset="0"/>
                <a:ea typeface="Calibri" pitchFamily="34" charset="0"/>
                <a:cs typeface="Times New Roman" pitchFamily="18" charset="0"/>
              </a:rPr>
              <a:t>Trefethen</a:t>
            </a:r>
            <a:r>
              <a:rPr lang="en-US" sz="2400" b="1" u="sng" dirty="0" smtClean="0">
                <a:solidFill>
                  <a:srgbClr val="F0EB05"/>
                </a:solidFill>
                <a:latin typeface="Calibri" pitchFamily="34" charset="0"/>
                <a:ea typeface="Calibri" pitchFamily="34" charset="0"/>
                <a:cs typeface="Times New Roman" pitchFamily="18" charset="0"/>
              </a:rPr>
              <a:t>, L. N. (1992). </a:t>
            </a:r>
          </a:p>
          <a:p>
            <a:pPr lvl="0" defTabSz="914400" eaLnBrk="0" fontAlgn="base" hangingPunct="0">
              <a:spcBef>
                <a:spcPct val="0"/>
              </a:spcBef>
              <a:spcAft>
                <a:spcPct val="0"/>
              </a:spcAft>
            </a:pPr>
            <a:r>
              <a:rPr lang="en-US" sz="2400" b="1" u="sng" dirty="0" smtClean="0">
                <a:solidFill>
                  <a:srgbClr val="F0EB05"/>
                </a:solidFill>
                <a:latin typeface="Calibri" pitchFamily="34" charset="0"/>
                <a:ea typeface="Calibri" pitchFamily="34" charset="0"/>
                <a:cs typeface="Times New Roman" pitchFamily="18" charset="0"/>
              </a:rPr>
              <a:t>On </a:t>
            </a:r>
            <a:r>
              <a:rPr lang="en-US" sz="2400" b="1" u="sng" dirty="0" smtClean="0">
                <a:solidFill>
                  <a:srgbClr val="F0EB05"/>
                </a:solidFill>
                <a:latin typeface="Calibri" pitchFamily="34" charset="0"/>
                <a:ea typeface="Calibri" pitchFamily="34" charset="0"/>
                <a:cs typeface="Times New Roman" pitchFamily="18" charset="0"/>
              </a:rPr>
              <a:t>the numerical solution of the </a:t>
            </a:r>
            <a:r>
              <a:rPr lang="en-US" sz="2400" b="1" u="sng" dirty="0" err="1" smtClean="0">
                <a:solidFill>
                  <a:srgbClr val="F0EB05"/>
                </a:solidFill>
                <a:latin typeface="Calibri" pitchFamily="34" charset="0"/>
                <a:ea typeface="Calibri" pitchFamily="34" charset="0"/>
                <a:cs typeface="Times New Roman" pitchFamily="18" charset="0"/>
              </a:rPr>
              <a:t>linearized</a:t>
            </a:r>
            <a:r>
              <a:rPr lang="en-US" sz="2400" b="1" u="sng" dirty="0" smtClean="0">
                <a:solidFill>
                  <a:srgbClr val="F0EB05"/>
                </a:solidFill>
                <a:latin typeface="Calibri" pitchFamily="34" charset="0"/>
                <a:ea typeface="Calibri" pitchFamily="34" charset="0"/>
                <a:cs typeface="Times New Roman" pitchFamily="18" charset="0"/>
              </a:rPr>
              <a:t> sine-Gordon equation. Mathematics of computation, 58(198), 233-256.</a:t>
            </a:r>
            <a:endParaRPr lang="en-US" sz="2400" dirty="0" smtClean="0">
              <a:solidFill>
                <a:srgbClr val="F0EB05"/>
              </a:solidFill>
              <a:latin typeface="Arial" pitchFamily="34" charset="0"/>
              <a:cs typeface="Arial" pitchFamily="34" charset="0"/>
            </a:endParaRPr>
          </a:p>
          <a:p>
            <a:pPr lvl="0" defTabSz="914400" eaLnBrk="0" fontAlgn="base" hangingPunct="0">
              <a:spcBef>
                <a:spcPct val="0"/>
              </a:spcBef>
              <a:spcAft>
                <a:spcPct val="0"/>
              </a:spcAft>
            </a:pPr>
            <a:r>
              <a:rPr lang="en-US" sz="2400" b="1" u="sng" dirty="0" smtClean="0">
                <a:solidFill>
                  <a:srgbClr val="F0EB05"/>
                </a:solidFill>
                <a:latin typeface="Calibri" pitchFamily="34" charset="0"/>
                <a:ea typeface="Calibri" pitchFamily="34" charset="0"/>
                <a:cs typeface="Times New Roman" pitchFamily="18" charset="0"/>
              </a:rPr>
              <a:t>***Horn, R. A., &amp; Johnson, C. R. (2012). Matrix analysis. Cambridge University Press.</a:t>
            </a:r>
            <a:endParaRPr lang="en-US" sz="2400" dirty="0" smtClean="0">
              <a:solidFill>
                <a:srgbClr val="F0EB05"/>
              </a:solidFill>
              <a:latin typeface="Arial" pitchFamily="34" charset="0"/>
              <a:cs typeface="Arial" pitchFamily="34" charset="0"/>
            </a:endParaRPr>
          </a:p>
          <a:p>
            <a:pPr lvl="0" defTabSz="914400" eaLnBrk="0" fontAlgn="base" hangingPunct="0">
              <a:spcBef>
                <a:spcPct val="0"/>
              </a:spcBef>
              <a:spcAft>
                <a:spcPct val="0"/>
              </a:spcAft>
            </a:pPr>
            <a:r>
              <a:rPr lang="en-US" sz="2400" b="1" u="sng" dirty="0" smtClean="0">
                <a:solidFill>
                  <a:srgbClr val="F0EB05"/>
                </a:solidFill>
                <a:latin typeface="Calibri" pitchFamily="34" charset="0"/>
                <a:ea typeface="Calibri" pitchFamily="34" charset="0"/>
                <a:cs typeface="Times New Roman" pitchFamily="18" charset="0"/>
              </a:rPr>
              <a:t>***Stewart, G. W. (1998). Matrix algorithms, volume II: </a:t>
            </a:r>
            <a:r>
              <a:rPr lang="en-US" sz="2400" b="1" u="sng" dirty="0" err="1" smtClean="0">
                <a:solidFill>
                  <a:srgbClr val="F0EB05"/>
                </a:solidFill>
                <a:latin typeface="Calibri" pitchFamily="34" charset="0"/>
                <a:ea typeface="Calibri" pitchFamily="34" charset="0"/>
                <a:cs typeface="Times New Roman" pitchFamily="18" charset="0"/>
              </a:rPr>
              <a:t>eigensystems</a:t>
            </a:r>
            <a:r>
              <a:rPr lang="en-US" sz="2400" b="1" u="sng" dirty="0" smtClean="0">
                <a:solidFill>
                  <a:srgbClr val="F0EB05"/>
                </a:solidFill>
                <a:latin typeface="Calibri" pitchFamily="34" charset="0"/>
                <a:ea typeface="Calibri" pitchFamily="34" charset="0"/>
                <a:cs typeface="Times New Roman" pitchFamily="18" charset="0"/>
              </a:rPr>
              <a:t>. Society for Industrial and Applied Mathematics            </a:t>
            </a:r>
            <a:endParaRPr lang="en-US" sz="2400" dirty="0" smtClean="0">
              <a:solidFill>
                <a:srgbClr val="F0EB05"/>
              </a:solidFill>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u="sng" dirty="0" smtClean="0"/>
              <a:t/>
            </a:r>
            <a:br>
              <a:rPr lang="en-IN" b="1" u="sng" dirty="0" smtClean="0"/>
            </a:br>
            <a:r>
              <a:rPr lang="en-IN" b="1" u="sng" dirty="0" smtClean="0"/>
              <a:t/>
            </a:r>
            <a:br>
              <a:rPr lang="en-IN" b="1" u="sng" dirty="0" smtClean="0"/>
            </a:br>
            <a:r>
              <a:rPr lang="en-IN" b="1" u="sng" dirty="0" smtClean="0"/>
              <a:t/>
            </a:r>
            <a:br>
              <a:rPr lang="en-IN" b="1" u="sng" dirty="0" smtClean="0"/>
            </a:br>
            <a:r>
              <a:rPr lang="en-IN" b="1" u="sng" dirty="0" smtClean="0"/>
              <a:t/>
            </a:r>
            <a:br>
              <a:rPr lang="en-IN" b="1" u="sng" dirty="0" smtClean="0"/>
            </a:br>
            <a:r>
              <a:rPr lang="en-IN" b="1" dirty="0" smtClean="0"/>
              <a:t>                        </a:t>
            </a:r>
            <a:r>
              <a:rPr lang="en-IN" sz="5300" b="1" u="sng" dirty="0" smtClean="0"/>
              <a:t>THANK </a:t>
            </a:r>
            <a:r>
              <a:rPr lang="en-IN" sz="5300" b="1" u="sng" dirty="0" smtClean="0"/>
              <a:t>YOU</a:t>
            </a:r>
            <a:endParaRPr lang="en-US" sz="5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0A055-8FB2-4BF1-3392-9C65DE12902A}"/>
              </a:ext>
            </a:extLst>
          </p:cNvPr>
          <p:cNvSpPr>
            <a:spLocks noGrp="1"/>
          </p:cNvSpPr>
          <p:nvPr>
            <p:ph type="title"/>
          </p:nvPr>
        </p:nvSpPr>
        <p:spPr/>
        <p:txBody>
          <a:bodyPr>
            <a:normAutofit fontScale="90000"/>
          </a:bodyPr>
          <a:lstStyle/>
          <a:p>
            <a:r>
              <a:rPr lang="en-IN" sz="4800" dirty="0" smtClean="0"/>
              <a:t>PROJECT NAME:</a:t>
            </a:r>
            <a:br>
              <a:rPr lang="en-IN" sz="4800" dirty="0" smtClean="0"/>
            </a:br>
            <a:r>
              <a:rPr lang="en-IN" sz="4800" b="1" u="sng" dirty="0" smtClean="0"/>
              <a:t>FILTERING </a:t>
            </a:r>
            <a:r>
              <a:rPr lang="en-IN" sz="4800" b="1" u="sng" dirty="0"/>
              <a:t>OF NOISY </a:t>
            </a:r>
            <a:r>
              <a:rPr lang="en-IN" sz="4800" b="1" u="sng" dirty="0" smtClean="0"/>
              <a:t>SIGNAL USING LINEAR ALGEBRA</a:t>
            </a:r>
            <a:endParaRPr lang="en-IN" sz="4800" b="1" u="sng" dirty="0"/>
          </a:p>
        </p:txBody>
      </p:sp>
    </p:spTree>
    <p:extLst>
      <p:ext uri="{BB962C8B-B14F-4D97-AF65-F5344CB8AC3E}">
        <p14:creationId xmlns:p14="http://schemas.microsoft.com/office/powerpoint/2010/main" xmlns="" val="41830122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F6B6D-5F30-72B0-E69F-D1C2DD066075}"/>
              </a:ext>
            </a:extLst>
          </p:cNvPr>
          <p:cNvSpPr>
            <a:spLocks noGrp="1"/>
          </p:cNvSpPr>
          <p:nvPr>
            <p:ph type="title"/>
          </p:nvPr>
        </p:nvSpPr>
        <p:spPr/>
        <p:txBody>
          <a:bodyPr/>
          <a:lstStyle/>
          <a:p>
            <a:r>
              <a:rPr lang="en-IN" b="1" u="sng" dirty="0"/>
              <a:t>INTRODUCTION</a:t>
            </a:r>
          </a:p>
        </p:txBody>
      </p:sp>
      <p:sp>
        <p:nvSpPr>
          <p:cNvPr id="3" name="Content Placeholder 2">
            <a:extLst>
              <a:ext uri="{FF2B5EF4-FFF2-40B4-BE49-F238E27FC236}">
                <a16:creationId xmlns:a16="http://schemas.microsoft.com/office/drawing/2014/main" xmlns="" id="{72725C16-30A4-4925-1BA6-A174B407D3F5}"/>
              </a:ext>
            </a:extLst>
          </p:cNvPr>
          <p:cNvSpPr>
            <a:spLocks noGrp="1"/>
          </p:cNvSpPr>
          <p:nvPr>
            <p:ph idx="1"/>
          </p:nvPr>
        </p:nvSpPr>
        <p:spPr/>
        <p:txBody>
          <a:bodyPr>
            <a:normAutofit lnSpcReduction="10000"/>
          </a:bodyPr>
          <a:lstStyle/>
          <a:p>
            <a:pPr>
              <a:buFont typeface="Arial" panose="020B0604020202020204" pitchFamily="34" charset="0"/>
              <a:buChar char="•"/>
            </a:pPr>
            <a:r>
              <a:rPr lang="en-US" b="0" i="0" dirty="0">
                <a:solidFill>
                  <a:srgbClr val="D1D5DB"/>
                </a:solidFill>
                <a:effectLst/>
                <a:latin typeface="Söhne"/>
              </a:rPr>
              <a:t>Filtering a noisy signal is an essential task in many fields of engineering and science.</a:t>
            </a:r>
          </a:p>
          <a:p>
            <a:pPr>
              <a:buFont typeface="Arial" panose="020B0604020202020204" pitchFamily="34" charset="0"/>
              <a:buChar char="•"/>
            </a:pPr>
            <a:r>
              <a:rPr lang="en-US" b="0" i="0" dirty="0">
                <a:solidFill>
                  <a:srgbClr val="D1D5DB"/>
                </a:solidFill>
                <a:effectLst/>
                <a:latin typeface="Söhne"/>
              </a:rPr>
              <a:t>A signal is a measurable quantity that varies over time, such as a sound wave or an electrical voltage.</a:t>
            </a:r>
            <a:endParaRPr lang="en-US" dirty="0">
              <a:solidFill>
                <a:srgbClr val="D1D5DB"/>
              </a:solidFill>
              <a:latin typeface="Söhne"/>
            </a:endParaRPr>
          </a:p>
          <a:p>
            <a:pPr>
              <a:buFont typeface="Arial" panose="020B0604020202020204" pitchFamily="34" charset="0"/>
              <a:buChar char="•"/>
            </a:pPr>
            <a:r>
              <a:rPr lang="en-US" b="0" i="0" dirty="0">
                <a:solidFill>
                  <a:srgbClr val="D1D5DB"/>
                </a:solidFill>
                <a:effectLst/>
                <a:latin typeface="Söhne"/>
              </a:rPr>
              <a:t>In real-world applications, signals are often corrupted by noise, which is unwanted or random variations that obscure the underlying information in the signal.</a:t>
            </a:r>
          </a:p>
          <a:p>
            <a:pPr>
              <a:buFont typeface="Arial" panose="020B0604020202020204" pitchFamily="34" charset="0"/>
              <a:buChar char="•"/>
            </a:pPr>
            <a:r>
              <a:rPr lang="en-US" b="0" i="0" dirty="0">
                <a:solidFill>
                  <a:srgbClr val="D1D5DB"/>
                </a:solidFill>
                <a:effectLst/>
                <a:latin typeface="Söhne"/>
              </a:rPr>
              <a:t>Filtering is the process of removing noise from a signal, while preserving the relevant information.</a:t>
            </a:r>
            <a:endParaRPr lang="en-US" dirty="0">
              <a:solidFill>
                <a:srgbClr val="D1D5DB"/>
              </a:solidFill>
              <a:latin typeface="Söhne"/>
            </a:endParaRPr>
          </a:p>
          <a:p>
            <a:pPr>
              <a:buFont typeface="Arial" panose="020B0604020202020204" pitchFamily="34" charset="0"/>
              <a:buChar char="•"/>
            </a:pPr>
            <a:r>
              <a:rPr lang="en-US" b="0" i="0" dirty="0">
                <a:solidFill>
                  <a:srgbClr val="D1D5DB"/>
                </a:solidFill>
                <a:effectLst/>
                <a:latin typeface="Söhne"/>
              </a:rPr>
              <a:t>In summary, filtering noisy signals is an important task that enables us to extract useful information from noisy measurements and recordings, and to improve the accuracy and quality of data in various fields.</a:t>
            </a:r>
            <a:endParaRPr lang="en-IN" dirty="0"/>
          </a:p>
        </p:txBody>
      </p:sp>
    </p:spTree>
    <p:extLst>
      <p:ext uri="{BB962C8B-B14F-4D97-AF65-F5344CB8AC3E}">
        <p14:creationId xmlns:p14="http://schemas.microsoft.com/office/powerpoint/2010/main" xmlns="" val="20641381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E85C00-8A54-EA14-8E8D-D653C1BBC0B1}"/>
              </a:ext>
            </a:extLst>
          </p:cNvPr>
          <p:cNvSpPr>
            <a:spLocks noGrp="1"/>
          </p:cNvSpPr>
          <p:nvPr>
            <p:ph type="title"/>
          </p:nvPr>
        </p:nvSpPr>
        <p:spPr>
          <a:xfrm>
            <a:off x="677334" y="239694"/>
            <a:ext cx="8596668" cy="468086"/>
          </a:xfrm>
        </p:spPr>
        <p:txBody>
          <a:bodyPr>
            <a:normAutofit fontScale="90000"/>
          </a:bodyPr>
          <a:lstStyle/>
          <a:p>
            <a:r>
              <a:rPr lang="en-IN" b="1" u="sng" dirty="0"/>
              <a:t>TYPES OF FILTERS </a:t>
            </a:r>
          </a:p>
        </p:txBody>
      </p:sp>
      <p:sp>
        <p:nvSpPr>
          <p:cNvPr id="3" name="Content Placeholder 2">
            <a:extLst>
              <a:ext uri="{FF2B5EF4-FFF2-40B4-BE49-F238E27FC236}">
                <a16:creationId xmlns:a16="http://schemas.microsoft.com/office/drawing/2014/main" xmlns="" id="{1A5D00C0-222D-2002-AC2E-52F6F9C21AA5}"/>
              </a:ext>
            </a:extLst>
          </p:cNvPr>
          <p:cNvSpPr>
            <a:spLocks noGrp="1"/>
          </p:cNvSpPr>
          <p:nvPr>
            <p:ph idx="1"/>
          </p:nvPr>
        </p:nvSpPr>
        <p:spPr>
          <a:xfrm>
            <a:off x="677334" y="2155371"/>
            <a:ext cx="8596668" cy="4462934"/>
          </a:xfrm>
        </p:spPr>
        <p:txBody>
          <a:bodyPr/>
          <a:lstStyle/>
          <a:p>
            <a:r>
              <a:rPr lang="en-US" b="0" i="0" dirty="0">
                <a:solidFill>
                  <a:srgbClr val="D1D5DB"/>
                </a:solidFill>
                <a:effectLst/>
                <a:latin typeface="Söhne"/>
              </a:rPr>
              <a:t>Low-pass filter: It is commonly used to remove high-frequency noise from a signal while preserving the lower-frequency information.</a:t>
            </a:r>
          </a:p>
          <a:p>
            <a:r>
              <a:rPr lang="en-US" b="0" i="0" dirty="0">
                <a:solidFill>
                  <a:srgbClr val="D1D5DB"/>
                </a:solidFill>
                <a:effectLst/>
                <a:latin typeface="Söhne"/>
              </a:rPr>
              <a:t>High-pass filter: It is commonly used to remove low-frequency noise from a signal while preserving the higher-frequency information.</a:t>
            </a:r>
          </a:p>
          <a:p>
            <a:r>
              <a:rPr lang="en-US" b="0" i="0" dirty="0">
                <a:solidFill>
                  <a:srgbClr val="D1D5DB"/>
                </a:solidFill>
                <a:effectLst/>
                <a:latin typeface="Söhne"/>
              </a:rPr>
              <a:t>Band-pass filter: A band-pass filter allows a specific range of frequencies to pass through, while attenuating all other frequencies. It is commonly used to extract a specific range of frequencies from a signal, such as in audio processing where specific frequency bands are associated with different sounds.</a:t>
            </a:r>
          </a:p>
          <a:p>
            <a:endParaRPr lang="en-US" b="0" i="0" dirty="0">
              <a:solidFill>
                <a:srgbClr val="D1D5DB"/>
              </a:solidFill>
              <a:effectLst/>
              <a:latin typeface="Söhne"/>
            </a:endParaRPr>
          </a:p>
          <a:p>
            <a:endParaRPr lang="en-US" b="0" i="0" dirty="0">
              <a:solidFill>
                <a:srgbClr val="D1D5DB"/>
              </a:solidFill>
              <a:effectLst/>
              <a:latin typeface="Söhne"/>
            </a:endParaRPr>
          </a:p>
          <a:p>
            <a:endParaRPr lang="en-IN" dirty="0"/>
          </a:p>
        </p:txBody>
      </p:sp>
    </p:spTree>
    <p:extLst>
      <p:ext uri="{BB962C8B-B14F-4D97-AF65-F5344CB8AC3E}">
        <p14:creationId xmlns:p14="http://schemas.microsoft.com/office/powerpoint/2010/main" xmlns="" val="2753927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C98BDC-C18D-5A76-513E-5857CC127AEF}"/>
              </a:ext>
            </a:extLst>
          </p:cNvPr>
          <p:cNvSpPr>
            <a:spLocks noGrp="1"/>
          </p:cNvSpPr>
          <p:nvPr>
            <p:ph type="title"/>
          </p:nvPr>
        </p:nvSpPr>
        <p:spPr>
          <a:xfrm>
            <a:off x="728134" y="596900"/>
            <a:ext cx="8596668" cy="511629"/>
          </a:xfrm>
        </p:spPr>
        <p:txBody>
          <a:bodyPr>
            <a:noAutofit/>
          </a:bodyPr>
          <a:lstStyle/>
          <a:p>
            <a:r>
              <a:rPr lang="en-IN" sz="4000" b="1" u="sng" dirty="0"/>
              <a:t>STEPS</a:t>
            </a:r>
          </a:p>
        </p:txBody>
      </p:sp>
      <p:sp>
        <p:nvSpPr>
          <p:cNvPr id="3" name="Content Placeholder 2">
            <a:extLst>
              <a:ext uri="{FF2B5EF4-FFF2-40B4-BE49-F238E27FC236}">
                <a16:creationId xmlns:a16="http://schemas.microsoft.com/office/drawing/2014/main" xmlns="" id="{F8FC541E-DE80-ADAD-4FD5-B5913D3C7D40}"/>
              </a:ext>
            </a:extLst>
          </p:cNvPr>
          <p:cNvSpPr>
            <a:spLocks noGrp="1"/>
          </p:cNvSpPr>
          <p:nvPr>
            <p:ph idx="1"/>
          </p:nvPr>
        </p:nvSpPr>
        <p:spPr>
          <a:xfrm>
            <a:off x="296334" y="1322389"/>
            <a:ext cx="8596668" cy="5383211"/>
          </a:xfrm>
        </p:spPr>
        <p:txBody>
          <a:bodyPr>
            <a:normAutofit/>
          </a:bodyPr>
          <a:lstStyle/>
          <a:p>
            <a:r>
              <a:rPr lang="en-US" b="0" dirty="0">
                <a:solidFill>
                  <a:srgbClr val="FFC000"/>
                </a:solidFill>
                <a:effectLst/>
                <a:latin typeface="Consolas" panose="020B0609020204030204" pitchFamily="49" charset="0"/>
              </a:rPr>
              <a:t>Define a simple sine wave function</a:t>
            </a:r>
          </a:p>
          <a:p>
            <a:r>
              <a:rPr lang="en-IN" b="0" dirty="0">
                <a:solidFill>
                  <a:srgbClr val="FFC000"/>
                </a:solidFill>
                <a:effectLst/>
                <a:latin typeface="Consolas" panose="020B0609020204030204" pitchFamily="49" charset="0"/>
              </a:rPr>
              <a:t/>
            </a:r>
            <a:br>
              <a:rPr lang="en-IN" b="0" dirty="0">
                <a:solidFill>
                  <a:srgbClr val="FFC000"/>
                </a:solidFill>
                <a:effectLst/>
                <a:latin typeface="Consolas" panose="020B0609020204030204" pitchFamily="49" charset="0"/>
              </a:rPr>
            </a:br>
            <a:r>
              <a:rPr lang="en-IN" b="0" dirty="0">
                <a:solidFill>
                  <a:srgbClr val="FFC000"/>
                </a:solidFill>
                <a:effectLst/>
                <a:latin typeface="Consolas" panose="020B0609020204030204" pitchFamily="49" charset="0"/>
              </a:rPr>
              <a:t>Generate a noisy signal</a:t>
            </a:r>
          </a:p>
          <a:p>
            <a:r>
              <a:rPr lang="en-IN" b="0" dirty="0">
                <a:solidFill>
                  <a:srgbClr val="FFC000"/>
                </a:solidFill>
                <a:effectLst/>
                <a:latin typeface="Consolas" panose="020B0609020204030204" pitchFamily="49" charset="0"/>
              </a:rPr>
              <a:t/>
            </a:r>
            <a:br>
              <a:rPr lang="en-IN" b="0" dirty="0">
                <a:solidFill>
                  <a:srgbClr val="FFC000"/>
                </a:solidFill>
                <a:effectLst/>
                <a:latin typeface="Consolas" panose="020B0609020204030204" pitchFamily="49" charset="0"/>
              </a:rPr>
            </a:br>
            <a:r>
              <a:rPr lang="en-IN" b="0" dirty="0">
                <a:solidFill>
                  <a:srgbClr val="FFC000"/>
                </a:solidFill>
                <a:effectLst/>
                <a:latin typeface="Consolas" panose="020B0609020204030204" pitchFamily="49" charset="0"/>
              </a:rPr>
              <a:t>Define a low-pass filter</a:t>
            </a:r>
          </a:p>
          <a:p>
            <a:r>
              <a:rPr lang="en-IN" b="0" dirty="0">
                <a:solidFill>
                  <a:srgbClr val="FFC000"/>
                </a:solidFill>
                <a:effectLst/>
                <a:latin typeface="Consolas" panose="020B0609020204030204" pitchFamily="49" charset="0"/>
              </a:rPr>
              <a:t/>
            </a:r>
            <a:br>
              <a:rPr lang="en-IN" b="0" dirty="0">
                <a:solidFill>
                  <a:srgbClr val="FFC000"/>
                </a:solidFill>
                <a:effectLst/>
                <a:latin typeface="Consolas" panose="020B0609020204030204" pitchFamily="49" charset="0"/>
              </a:rPr>
            </a:br>
            <a:r>
              <a:rPr lang="en-IN" b="0" dirty="0">
                <a:solidFill>
                  <a:srgbClr val="FFC000"/>
                </a:solidFill>
                <a:effectLst/>
                <a:latin typeface="Consolas" panose="020B0609020204030204" pitchFamily="49" charset="0"/>
              </a:rPr>
              <a:t/>
            </a:r>
            <a:br>
              <a:rPr lang="en-IN" b="0" dirty="0">
                <a:solidFill>
                  <a:srgbClr val="FFC000"/>
                </a:solidFill>
                <a:effectLst/>
                <a:latin typeface="Consolas" panose="020B0609020204030204" pitchFamily="49" charset="0"/>
              </a:rPr>
            </a:br>
            <a:r>
              <a:rPr lang="en-IN" b="0" dirty="0">
                <a:solidFill>
                  <a:srgbClr val="FFC000"/>
                </a:solidFill>
                <a:effectLst/>
                <a:latin typeface="Consolas" panose="020B0609020204030204" pitchFamily="49" charset="0"/>
              </a:rPr>
              <a:t>Apply the filter</a:t>
            </a:r>
          </a:p>
          <a:p>
            <a:r>
              <a:rPr lang="en-IN" b="0" dirty="0">
                <a:solidFill>
                  <a:srgbClr val="FFC000"/>
                </a:solidFill>
                <a:effectLst/>
                <a:latin typeface="Consolas" panose="020B0609020204030204" pitchFamily="49" charset="0"/>
              </a:rPr>
              <a:t/>
            </a:r>
            <a:br>
              <a:rPr lang="en-IN" b="0" dirty="0">
                <a:solidFill>
                  <a:srgbClr val="FFC000"/>
                </a:solidFill>
                <a:effectLst/>
                <a:latin typeface="Consolas" panose="020B0609020204030204" pitchFamily="49" charset="0"/>
              </a:rPr>
            </a:br>
            <a:r>
              <a:rPr lang="en-IN" b="0" dirty="0">
                <a:solidFill>
                  <a:srgbClr val="FFC000"/>
                </a:solidFill>
                <a:effectLst/>
                <a:latin typeface="Consolas" panose="020B0609020204030204" pitchFamily="49" charset="0"/>
              </a:rPr>
              <a:t>Plot the signals</a:t>
            </a:r>
          </a:p>
          <a:p>
            <a:endParaRPr lang="en-IN" dirty="0"/>
          </a:p>
        </p:txBody>
      </p:sp>
    </p:spTree>
    <p:extLst>
      <p:ext uri="{BB962C8B-B14F-4D97-AF65-F5344CB8AC3E}">
        <p14:creationId xmlns:p14="http://schemas.microsoft.com/office/powerpoint/2010/main" xmlns="" val="36662642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407F6-726E-2D45-6BF7-1A71CCA01B86}"/>
              </a:ext>
            </a:extLst>
          </p:cNvPr>
          <p:cNvSpPr>
            <a:spLocks noGrp="1"/>
          </p:cNvSpPr>
          <p:nvPr>
            <p:ph type="title"/>
          </p:nvPr>
        </p:nvSpPr>
        <p:spPr>
          <a:xfrm>
            <a:off x="590248" y="380999"/>
            <a:ext cx="8596668" cy="5148943"/>
          </a:xfrm>
        </p:spPr>
        <p:txBody>
          <a:bodyPr/>
          <a:lstStyle/>
          <a:p>
            <a:r>
              <a:rPr lang="en-IN" b="1" u="sng" dirty="0"/>
              <a:t>PYTHON CODE</a:t>
            </a:r>
          </a:p>
        </p:txBody>
      </p:sp>
      <p:sp>
        <p:nvSpPr>
          <p:cNvPr id="10" name="Content Placeholder 9">
            <a:extLst>
              <a:ext uri="{FF2B5EF4-FFF2-40B4-BE49-F238E27FC236}">
                <a16:creationId xmlns:a16="http://schemas.microsoft.com/office/drawing/2014/main" xmlns="" id="{7C1F6BD8-0C9F-6A25-8D33-7A600CEFF9E0}"/>
              </a:ext>
            </a:extLst>
          </p:cNvPr>
          <p:cNvSpPr>
            <a:spLocks noGrp="1"/>
          </p:cNvSpPr>
          <p:nvPr>
            <p:ph idx="1"/>
          </p:nvPr>
        </p:nvSpPr>
        <p:spPr>
          <a:xfrm>
            <a:off x="677334" y="1121229"/>
            <a:ext cx="8596668" cy="4920133"/>
          </a:xfrm>
        </p:spPr>
        <p:txBody>
          <a:bodyPr/>
          <a:lstStyle/>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numpy</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np</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matplotlib</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pyplot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plt</a:t>
            </a:r>
            <a:endParaRPr lang="en-US" b="0" dirty="0">
              <a:solidFill>
                <a:srgbClr val="D4D4D4"/>
              </a:solidFill>
              <a:effectLst/>
              <a:latin typeface="Consolas" panose="020B0609020204030204" pitchFamily="49" charset="0"/>
            </a:endParaRPr>
          </a:p>
          <a:p>
            <a:pPr marL="0" indent="0">
              <a:buNone/>
            </a:pPr>
            <a:endParaRPr lang="en-US" b="0" i="0" dirty="0">
              <a:solidFill>
                <a:srgbClr val="D1D5DB"/>
              </a:solidFill>
              <a:effectLst/>
              <a:latin typeface="Söhne"/>
            </a:endParaRPr>
          </a:p>
          <a:p>
            <a:pPr marL="0" indent="0">
              <a:buNone/>
            </a:pPr>
            <a:r>
              <a:rPr lang="en-US" dirty="0">
                <a:solidFill>
                  <a:srgbClr val="D1D5DB"/>
                </a:solidFill>
                <a:latin typeface="Söhne"/>
              </a:rPr>
              <a:t>‘</a:t>
            </a:r>
            <a:r>
              <a:rPr lang="en-US" b="0" i="0" dirty="0">
                <a:solidFill>
                  <a:srgbClr val="D1D5DB"/>
                </a:solidFill>
                <a:effectLst/>
                <a:latin typeface="Söhne"/>
              </a:rPr>
              <a:t>NUMPY’s a library used for numerical computing in Python. It provides support for arrays, matrices, and other mathematical operations, including linear algebra.</a:t>
            </a:r>
          </a:p>
          <a:p>
            <a:pPr marL="0" indent="0">
              <a:buNone/>
            </a:pPr>
            <a:r>
              <a:rPr lang="en-US" b="0" i="0" dirty="0">
                <a:solidFill>
                  <a:srgbClr val="D1D5DB"/>
                </a:solidFill>
                <a:effectLst/>
                <a:latin typeface="Söhne"/>
              </a:rPr>
              <a:t>‘MATPLOTLIB.PYPLOT’ </a:t>
            </a:r>
            <a:r>
              <a:rPr lang="en-US" dirty="0">
                <a:solidFill>
                  <a:srgbClr val="D1D5DB"/>
                </a:solidFill>
                <a:latin typeface="Söhne"/>
              </a:rPr>
              <a:t>is a </a:t>
            </a:r>
            <a:r>
              <a:rPr lang="en-US" dirty="0" err="1">
                <a:solidFill>
                  <a:srgbClr val="D1D5DB"/>
                </a:solidFill>
                <a:latin typeface="Söhne"/>
              </a:rPr>
              <a:t>sublibrary</a:t>
            </a:r>
            <a:r>
              <a:rPr lang="en-US" dirty="0">
                <a:solidFill>
                  <a:srgbClr val="D1D5DB"/>
                </a:solidFill>
                <a:latin typeface="Söhne"/>
              </a:rPr>
              <a:t> of ‘matplotlib’ </a:t>
            </a:r>
            <a:r>
              <a:rPr lang="en-US" b="0" i="0" dirty="0">
                <a:solidFill>
                  <a:srgbClr val="D1D5DB"/>
                </a:solidFill>
                <a:effectLst/>
                <a:latin typeface="Söhne"/>
              </a:rPr>
              <a:t>which is used for creating visualizations in Python. It provides functions for creating charts, plots, and other types of visualizations</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xmlns="" val="23499190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A76E79-AA15-DB24-BD00-E1EAAD6ACB96}"/>
              </a:ext>
            </a:extLst>
          </p:cNvPr>
          <p:cNvSpPr>
            <a:spLocks noGrp="1"/>
          </p:cNvSpPr>
          <p:nvPr>
            <p:ph type="title"/>
          </p:nvPr>
        </p:nvSpPr>
        <p:spPr>
          <a:xfrm>
            <a:off x="590248" y="3429000"/>
            <a:ext cx="10077752" cy="2612571"/>
          </a:xfrm>
        </p:spPr>
        <p:txBody>
          <a:bodyPr>
            <a:normAutofit fontScale="90000"/>
          </a:bodyPr>
          <a:lstStyle/>
          <a:p>
            <a:r>
              <a:rPr lang="en-IN" sz="2200" dirty="0">
                <a:solidFill>
                  <a:schemeClr val="accent4">
                    <a:lumMod val="60000"/>
                    <a:lumOff val="40000"/>
                  </a:schemeClr>
                </a:solidFill>
              </a:rPr>
              <a:t>Here simple sine wave is generated with frequency of 1 cycle per unit interval.</a:t>
            </a:r>
            <a:br>
              <a:rPr lang="en-IN" sz="2200" dirty="0">
                <a:solidFill>
                  <a:schemeClr val="accent4">
                    <a:lumMod val="60000"/>
                    <a:lumOff val="40000"/>
                  </a:schemeClr>
                </a:solidFill>
              </a:rPr>
            </a:br>
            <a:r>
              <a:rPr lang="en-IN" sz="2200" dirty="0">
                <a:solidFill>
                  <a:schemeClr val="accent4">
                    <a:lumMod val="60000"/>
                    <a:lumOff val="40000"/>
                  </a:schemeClr>
                </a:solidFill>
              </a:rPr>
              <a:t>The ‘</a:t>
            </a:r>
            <a:r>
              <a:rPr lang="en-IN" sz="2200" dirty="0" err="1">
                <a:solidFill>
                  <a:schemeClr val="accent4">
                    <a:lumMod val="60000"/>
                    <a:lumOff val="40000"/>
                  </a:schemeClr>
                </a:solidFill>
              </a:rPr>
              <a:t>np.random.seed</a:t>
            </a:r>
            <a:r>
              <a:rPr lang="en-IN" sz="2200" dirty="0">
                <a:solidFill>
                  <a:schemeClr val="accent4">
                    <a:lumMod val="60000"/>
                    <a:lumOff val="40000"/>
                  </a:schemeClr>
                </a:solidFill>
              </a:rPr>
              <a:t>(0)’ command sets the random seed to fixed value, which ensures that random number will be generated each time the code is run.</a:t>
            </a:r>
            <a:br>
              <a:rPr lang="en-IN" sz="2200" dirty="0">
                <a:solidFill>
                  <a:schemeClr val="accent4">
                    <a:lumMod val="60000"/>
                    <a:lumOff val="40000"/>
                  </a:schemeClr>
                </a:solidFill>
              </a:rPr>
            </a:br>
            <a:r>
              <a:rPr lang="en-IN" sz="2200" dirty="0">
                <a:solidFill>
                  <a:schemeClr val="accent4">
                    <a:lumMod val="60000"/>
                    <a:lumOff val="40000"/>
                  </a:schemeClr>
                </a:solidFill>
              </a:rPr>
              <a:t>The ‘</a:t>
            </a:r>
            <a:r>
              <a:rPr lang="en-IN" sz="2200" dirty="0" err="1">
                <a:solidFill>
                  <a:schemeClr val="accent4">
                    <a:lumMod val="60000"/>
                    <a:lumOff val="40000"/>
                  </a:schemeClr>
                </a:solidFill>
              </a:rPr>
              <a:t>np.linspace</a:t>
            </a:r>
            <a:r>
              <a:rPr lang="en-IN" sz="2200" dirty="0">
                <a:solidFill>
                  <a:schemeClr val="accent4">
                    <a:lumMod val="60000"/>
                    <a:lumOff val="40000"/>
                  </a:schemeClr>
                </a:solidFill>
              </a:rPr>
              <a:t>(0,1,100)’command generates an array of 100 equally spaced values between 0 and 1.</a:t>
            </a:r>
            <a:br>
              <a:rPr lang="en-IN" sz="2200" dirty="0">
                <a:solidFill>
                  <a:schemeClr val="accent4">
                    <a:lumMod val="60000"/>
                    <a:lumOff val="40000"/>
                  </a:schemeClr>
                </a:solidFill>
              </a:rPr>
            </a:br>
            <a:r>
              <a:rPr lang="en-IN" sz="2200" dirty="0">
                <a:solidFill>
                  <a:schemeClr val="accent4">
                    <a:lumMod val="60000"/>
                    <a:lumOff val="40000"/>
                  </a:schemeClr>
                </a:solidFill>
              </a:rPr>
              <a:t>The wave ‘y’ generates a noisy signal by adding random gaussian noise with mean 0 and standard deviation 0.3 to the sine  wave.</a:t>
            </a:r>
            <a:br>
              <a:rPr lang="en-IN" sz="2200" dirty="0">
                <a:solidFill>
                  <a:schemeClr val="accent4">
                    <a:lumMod val="60000"/>
                    <a:lumOff val="40000"/>
                  </a:schemeClr>
                </a:solidFill>
              </a:rPr>
            </a:br>
            <a:r>
              <a:rPr lang="en-IN" sz="2200" dirty="0">
                <a:solidFill>
                  <a:schemeClr val="accent4">
                    <a:lumMod val="60000"/>
                    <a:lumOff val="40000"/>
                  </a:schemeClr>
                </a:solidFill>
              </a:rPr>
              <a:t/>
            </a:r>
            <a:br>
              <a:rPr lang="en-IN" sz="2200" dirty="0">
                <a:solidFill>
                  <a:schemeClr val="accent4">
                    <a:lumMod val="60000"/>
                    <a:lumOff val="40000"/>
                  </a:schemeClr>
                </a:solidFill>
              </a:rPr>
            </a:br>
            <a:r>
              <a:rPr lang="en-IN" sz="1050" b="0" dirty="0">
                <a:solidFill>
                  <a:srgbClr val="D4D4D4"/>
                </a:solidFill>
                <a:effectLst/>
                <a:latin typeface="Consolas" panose="020B0609020204030204" pitchFamily="49" charset="0"/>
              </a:rPr>
              <a:t/>
            </a:r>
            <a:br>
              <a:rPr lang="en-IN" sz="1050" b="0" dirty="0">
                <a:solidFill>
                  <a:srgbClr val="D4D4D4"/>
                </a:solidFill>
                <a:effectLst/>
                <a:latin typeface="Consolas" panose="020B0609020204030204" pitchFamily="49" charset="0"/>
              </a:rPr>
            </a:br>
            <a:endParaRPr lang="en-IN" sz="1800" dirty="0"/>
          </a:p>
        </p:txBody>
      </p:sp>
      <p:sp>
        <p:nvSpPr>
          <p:cNvPr id="3" name="Content Placeholder 2">
            <a:extLst>
              <a:ext uri="{FF2B5EF4-FFF2-40B4-BE49-F238E27FC236}">
                <a16:creationId xmlns:a16="http://schemas.microsoft.com/office/drawing/2014/main" xmlns="" id="{F6219796-B0AB-6B43-6DF5-8356D7E05251}"/>
              </a:ext>
            </a:extLst>
          </p:cNvPr>
          <p:cNvSpPr>
            <a:spLocks noGrp="1"/>
          </p:cNvSpPr>
          <p:nvPr>
            <p:ph idx="1"/>
          </p:nvPr>
        </p:nvSpPr>
        <p:spPr>
          <a:xfrm>
            <a:off x="365759" y="135847"/>
            <a:ext cx="8810897" cy="3206794"/>
          </a:xfrm>
        </p:spPr>
        <p:txBody>
          <a:bodyPr>
            <a:normAutofit/>
          </a:bodyPr>
          <a:lstStyle/>
          <a:p>
            <a:r>
              <a:rPr lang="en-IN" b="0" dirty="0">
                <a:solidFill>
                  <a:srgbClr val="6A9955"/>
                </a:solidFill>
                <a:effectLst/>
                <a:latin typeface="Consolas" panose="020B0609020204030204" pitchFamily="49" charset="0"/>
              </a:rPr>
              <a:t># Define a simple sine wave function</a:t>
            </a:r>
            <a:endParaRPr lang="en-IN" b="0" dirty="0">
              <a:solidFill>
                <a:srgbClr val="D4D4D4"/>
              </a:solidFill>
              <a:effectLst/>
              <a:latin typeface="Consolas" panose="020B0609020204030204" pitchFamily="49" charset="0"/>
            </a:endParaRPr>
          </a:p>
          <a:p>
            <a:r>
              <a:rPr lang="en-IN" b="0" dirty="0">
                <a:solidFill>
                  <a:srgbClr val="569CD6"/>
                </a:solidFill>
                <a:effectLst/>
                <a:latin typeface="Consolas" panose="020B0609020204030204" pitchFamily="49" charset="0"/>
              </a:rPr>
              <a:t>def</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f</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np</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sin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2</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np</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pi</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r>
            <a:br>
              <a:rPr lang="en-IN" b="0" dirty="0">
                <a:solidFill>
                  <a:srgbClr val="D4D4D4"/>
                </a:solidFill>
                <a:effectLst/>
                <a:latin typeface="Consolas" panose="020B0609020204030204" pitchFamily="49" charset="0"/>
              </a:rPr>
            </a:br>
            <a:r>
              <a:rPr lang="en-IN" b="0" dirty="0">
                <a:solidFill>
                  <a:srgbClr val="6A9955"/>
                </a:solidFill>
                <a:effectLst/>
                <a:latin typeface="Consolas" panose="020B0609020204030204" pitchFamily="49" charset="0"/>
              </a:rPr>
              <a:t># Generate a noisy signal</a:t>
            </a:r>
            <a:endParaRPr lang="en-IN" b="0" dirty="0">
              <a:solidFill>
                <a:srgbClr val="D4D4D4"/>
              </a:solidFill>
              <a:effectLst/>
              <a:latin typeface="Consolas" panose="020B0609020204030204" pitchFamily="49" charset="0"/>
            </a:endParaRPr>
          </a:p>
          <a:p>
            <a:r>
              <a:rPr lang="en-IN" b="0" dirty="0" err="1">
                <a:solidFill>
                  <a:srgbClr val="4EC9B0"/>
                </a:solidFill>
                <a:effectLst/>
                <a:latin typeface="Consolas" panose="020B0609020204030204" pitchFamily="49" charset="0"/>
              </a:rPr>
              <a:t>np</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random</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seed</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np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linspace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100</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f</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0.3</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np</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random</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randn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100</a:t>
            </a:r>
            <a:r>
              <a:rPr lang="en-IN" b="0" dirty="0">
                <a:solidFill>
                  <a:srgbClr val="D4D4D4"/>
                </a:solidFill>
                <a:effectLst/>
                <a:latin typeface="Consolas" panose="020B0609020204030204" pitchFamily="49" charset="0"/>
              </a:rPr>
              <a:t>)</a:t>
            </a:r>
            <a:r>
              <a:rPr lang="en-IN" dirty="0"/>
              <a:t>  </a:t>
            </a:r>
          </a:p>
        </p:txBody>
      </p:sp>
    </p:spTree>
    <p:extLst>
      <p:ext uri="{BB962C8B-B14F-4D97-AF65-F5344CB8AC3E}">
        <p14:creationId xmlns:p14="http://schemas.microsoft.com/office/powerpoint/2010/main" xmlns="" val="27716819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F8EC6-3917-2A80-FEB9-151E8A5B4B94}"/>
              </a:ext>
            </a:extLst>
          </p:cNvPr>
          <p:cNvSpPr>
            <a:spLocks noGrp="1"/>
          </p:cNvSpPr>
          <p:nvPr>
            <p:ph type="title"/>
          </p:nvPr>
        </p:nvSpPr>
        <p:spPr>
          <a:xfrm>
            <a:off x="677334" y="609600"/>
            <a:ext cx="8596668" cy="1473200"/>
          </a:xfrm>
        </p:spPr>
        <p:txBody>
          <a:bodyPr>
            <a:normAutofit fontScale="90000"/>
          </a:bodyPr>
          <a:lstStyle/>
          <a:p>
            <a:r>
              <a:rPr lang="en-IN" sz="1800" b="0" dirty="0">
                <a:solidFill>
                  <a:srgbClr val="6A9955"/>
                </a:solidFill>
                <a:effectLst/>
                <a:latin typeface="Consolas" panose="020B0609020204030204" pitchFamily="49" charset="0"/>
              </a:rPr>
              <a:t># Plot the noisy signal</a:t>
            </a:r>
            <a:r>
              <a:rPr lang="en-IN" sz="1800" b="0" dirty="0">
                <a:solidFill>
                  <a:srgbClr val="D4D4D4"/>
                </a:solidFill>
                <a:effectLst/>
                <a:latin typeface="Consolas" panose="020B0609020204030204" pitchFamily="49" charset="0"/>
              </a:rPr>
              <a:t/>
            </a:r>
            <a:br>
              <a:rPr lang="en-IN" sz="1800" b="0" dirty="0">
                <a:solidFill>
                  <a:srgbClr val="D4D4D4"/>
                </a:solidFill>
                <a:effectLst/>
                <a:latin typeface="Consolas" panose="020B0609020204030204" pitchFamily="49" charset="0"/>
              </a:rPr>
            </a:br>
            <a:r>
              <a:rPr lang="en-IN" sz="1800" b="0" dirty="0" err="1">
                <a:solidFill>
                  <a:srgbClr val="4EC9B0"/>
                </a:solidFill>
                <a:effectLst/>
                <a:latin typeface="Consolas" panose="020B0609020204030204" pitchFamily="49" charset="0"/>
              </a:rPr>
              <a:t>plt</a:t>
            </a:r>
            <a:r>
              <a:rPr lang="en-IN" sz="1800" b="0" dirty="0" err="1">
                <a:solidFill>
                  <a:srgbClr val="D4D4D4"/>
                </a:solidFill>
                <a:effectLst/>
                <a:latin typeface="Consolas" panose="020B0609020204030204" pitchFamily="49" charset="0"/>
              </a:rPr>
              <a:t>.</a:t>
            </a:r>
            <a:r>
              <a:rPr lang="en-IN" sz="1800" b="0" dirty="0" err="1">
                <a:solidFill>
                  <a:srgbClr val="DCDCAA"/>
                </a:solidFill>
                <a:effectLst/>
                <a:latin typeface="Consolas" panose="020B0609020204030204" pitchFamily="49" charset="0"/>
              </a:rPr>
              <a:t>plot</a:t>
            </a:r>
            <a:r>
              <a:rPr lang="en-IN" sz="1800" b="0" dirty="0">
                <a:solidFill>
                  <a:srgbClr val="D4D4D4"/>
                </a:solidFill>
                <a:effectLst/>
                <a:latin typeface="Consolas" panose="020B0609020204030204" pitchFamily="49" charset="0"/>
              </a:rPr>
              <a:t>(</a:t>
            </a:r>
            <a:r>
              <a:rPr lang="en-IN" sz="1800" b="0" dirty="0">
                <a:solidFill>
                  <a:srgbClr val="9CDCFE"/>
                </a:solidFill>
                <a:effectLst/>
                <a:latin typeface="Consolas" panose="020B0609020204030204" pitchFamily="49" charset="0"/>
              </a:rPr>
              <a:t>x</a:t>
            </a:r>
            <a:r>
              <a:rPr lang="en-IN" sz="1800" b="0" dirty="0">
                <a:solidFill>
                  <a:srgbClr val="D4D4D4"/>
                </a:solidFill>
                <a:effectLst/>
                <a:latin typeface="Consolas" panose="020B0609020204030204" pitchFamily="49" charset="0"/>
              </a:rPr>
              <a:t>, </a:t>
            </a:r>
            <a:r>
              <a:rPr lang="en-IN" sz="1800" b="0" dirty="0">
                <a:solidFill>
                  <a:srgbClr val="9CDCFE"/>
                </a:solidFill>
                <a:effectLst/>
                <a:latin typeface="Consolas" panose="020B0609020204030204" pitchFamily="49" charset="0"/>
              </a:rPr>
              <a:t>y</a:t>
            </a:r>
            <a:r>
              <a:rPr lang="en-IN" sz="1800" b="0" dirty="0">
                <a:solidFill>
                  <a:srgbClr val="D4D4D4"/>
                </a:solidFill>
                <a:effectLst/>
                <a:latin typeface="Consolas" panose="020B0609020204030204" pitchFamily="49" charset="0"/>
              </a:rPr>
              <a:t>, </a:t>
            </a:r>
            <a:r>
              <a:rPr lang="en-IN" sz="1800" b="0" dirty="0">
                <a:solidFill>
                  <a:srgbClr val="CE9178"/>
                </a:solidFill>
                <a:effectLst/>
                <a:latin typeface="Consolas" panose="020B0609020204030204" pitchFamily="49" charset="0"/>
              </a:rPr>
              <a:t>'o'</a:t>
            </a:r>
            <a:r>
              <a:rPr lang="en-IN" sz="1800" b="0" dirty="0">
                <a:solidFill>
                  <a:srgbClr val="D4D4D4"/>
                </a:solidFill>
                <a:effectLst/>
                <a:latin typeface="Consolas" panose="020B0609020204030204" pitchFamily="49" charset="0"/>
              </a:rPr>
              <a:t>, </a:t>
            </a:r>
            <a:r>
              <a:rPr lang="en-IN" sz="1800" b="0" dirty="0">
                <a:solidFill>
                  <a:srgbClr val="9CDCFE"/>
                </a:solidFill>
                <a:effectLst/>
                <a:latin typeface="Consolas" panose="020B0609020204030204" pitchFamily="49" charset="0"/>
              </a:rPr>
              <a:t>label</a:t>
            </a:r>
            <a:r>
              <a:rPr lang="en-IN" sz="1800" b="0" dirty="0">
                <a:solidFill>
                  <a:srgbClr val="D4D4D4"/>
                </a:solidFill>
                <a:effectLst/>
                <a:latin typeface="Consolas" panose="020B0609020204030204" pitchFamily="49" charset="0"/>
              </a:rPr>
              <a:t>=</a:t>
            </a:r>
            <a:r>
              <a:rPr lang="en-IN" sz="1800" b="0" dirty="0">
                <a:solidFill>
                  <a:srgbClr val="CE9178"/>
                </a:solidFill>
                <a:effectLst/>
                <a:latin typeface="Consolas" panose="020B0609020204030204" pitchFamily="49" charset="0"/>
              </a:rPr>
              <a:t>'Noisy signal'</a:t>
            </a:r>
            <a:r>
              <a:rPr lang="en-IN" sz="1800" b="0" dirty="0">
                <a:solidFill>
                  <a:srgbClr val="D4D4D4"/>
                </a:solidFill>
                <a:effectLst/>
                <a:latin typeface="Consolas" panose="020B0609020204030204" pitchFamily="49" charset="0"/>
              </a:rPr>
              <a:t>)</a:t>
            </a:r>
            <a:br>
              <a:rPr lang="en-IN" sz="1800" b="0" dirty="0">
                <a:solidFill>
                  <a:srgbClr val="D4D4D4"/>
                </a:solidFill>
                <a:effectLst/>
                <a:latin typeface="Consolas" panose="020B0609020204030204" pitchFamily="49" charset="0"/>
              </a:rPr>
            </a:br>
            <a:r>
              <a:rPr lang="en-IN" sz="1800" b="0" dirty="0" err="1">
                <a:solidFill>
                  <a:srgbClr val="4EC9B0"/>
                </a:solidFill>
                <a:effectLst/>
                <a:latin typeface="Consolas" panose="020B0609020204030204" pitchFamily="49" charset="0"/>
              </a:rPr>
              <a:t>plt</a:t>
            </a:r>
            <a:r>
              <a:rPr lang="en-IN" sz="1800" b="0" dirty="0" err="1">
                <a:solidFill>
                  <a:srgbClr val="D4D4D4"/>
                </a:solidFill>
                <a:effectLst/>
                <a:latin typeface="Consolas" panose="020B0609020204030204" pitchFamily="49" charset="0"/>
              </a:rPr>
              <a:t>.</a:t>
            </a:r>
            <a:r>
              <a:rPr lang="en-IN" sz="1800" b="0" dirty="0" err="1">
                <a:solidFill>
                  <a:srgbClr val="DCDCAA"/>
                </a:solidFill>
                <a:effectLst/>
                <a:latin typeface="Consolas" panose="020B0609020204030204" pitchFamily="49" charset="0"/>
              </a:rPr>
              <a:t>plot</a:t>
            </a:r>
            <a:r>
              <a:rPr lang="en-IN" sz="1800" b="0" dirty="0">
                <a:solidFill>
                  <a:srgbClr val="D4D4D4"/>
                </a:solidFill>
                <a:effectLst/>
                <a:latin typeface="Consolas" panose="020B0609020204030204" pitchFamily="49" charset="0"/>
              </a:rPr>
              <a:t>(</a:t>
            </a:r>
            <a:r>
              <a:rPr lang="en-IN" sz="1800" b="0" dirty="0">
                <a:solidFill>
                  <a:srgbClr val="9CDCFE"/>
                </a:solidFill>
                <a:effectLst/>
                <a:latin typeface="Consolas" panose="020B0609020204030204" pitchFamily="49" charset="0"/>
              </a:rPr>
              <a:t>x</a:t>
            </a:r>
            <a:r>
              <a:rPr lang="en-IN" sz="1800" b="0" dirty="0">
                <a:solidFill>
                  <a:srgbClr val="D4D4D4"/>
                </a:solidFill>
                <a:effectLst/>
                <a:latin typeface="Consolas" panose="020B0609020204030204" pitchFamily="49" charset="0"/>
              </a:rPr>
              <a:t>, </a:t>
            </a:r>
            <a:r>
              <a:rPr lang="en-IN" sz="1800" b="0" dirty="0">
                <a:solidFill>
                  <a:srgbClr val="DCDCAA"/>
                </a:solidFill>
                <a:effectLst/>
                <a:latin typeface="Consolas" panose="020B0609020204030204" pitchFamily="49" charset="0"/>
              </a:rPr>
              <a:t>f</a:t>
            </a:r>
            <a:r>
              <a:rPr lang="en-IN" sz="1800" b="0" dirty="0">
                <a:solidFill>
                  <a:srgbClr val="D4D4D4"/>
                </a:solidFill>
                <a:effectLst/>
                <a:latin typeface="Consolas" panose="020B0609020204030204" pitchFamily="49" charset="0"/>
              </a:rPr>
              <a:t>(</a:t>
            </a:r>
            <a:r>
              <a:rPr lang="en-IN" sz="1800" b="0" dirty="0">
                <a:solidFill>
                  <a:srgbClr val="9CDCFE"/>
                </a:solidFill>
                <a:effectLst/>
                <a:latin typeface="Consolas" panose="020B0609020204030204" pitchFamily="49" charset="0"/>
              </a:rPr>
              <a:t>x</a:t>
            </a:r>
            <a:r>
              <a:rPr lang="en-IN" sz="1800" b="0" dirty="0">
                <a:solidFill>
                  <a:srgbClr val="D4D4D4"/>
                </a:solidFill>
                <a:effectLst/>
                <a:latin typeface="Consolas" panose="020B0609020204030204" pitchFamily="49" charset="0"/>
              </a:rPr>
              <a:t>), </a:t>
            </a:r>
            <a:r>
              <a:rPr lang="en-IN" sz="1800" b="0" dirty="0">
                <a:solidFill>
                  <a:srgbClr val="CE9178"/>
                </a:solidFill>
                <a:effectLst/>
                <a:latin typeface="Consolas" panose="020B0609020204030204" pitchFamily="49" charset="0"/>
              </a:rPr>
              <a:t>'r--'</a:t>
            </a:r>
            <a:r>
              <a:rPr lang="en-IN" sz="1800" b="0" dirty="0">
                <a:solidFill>
                  <a:srgbClr val="D4D4D4"/>
                </a:solidFill>
                <a:effectLst/>
                <a:latin typeface="Consolas" panose="020B0609020204030204" pitchFamily="49" charset="0"/>
              </a:rPr>
              <a:t>, </a:t>
            </a:r>
            <a:r>
              <a:rPr lang="en-IN" sz="1800" b="0" dirty="0">
                <a:solidFill>
                  <a:srgbClr val="9CDCFE"/>
                </a:solidFill>
                <a:effectLst/>
                <a:latin typeface="Consolas" panose="020B0609020204030204" pitchFamily="49" charset="0"/>
              </a:rPr>
              <a:t>label</a:t>
            </a:r>
            <a:r>
              <a:rPr lang="en-IN" sz="1800" b="0" dirty="0">
                <a:solidFill>
                  <a:srgbClr val="D4D4D4"/>
                </a:solidFill>
                <a:effectLst/>
                <a:latin typeface="Consolas" panose="020B0609020204030204" pitchFamily="49" charset="0"/>
              </a:rPr>
              <a:t>=</a:t>
            </a:r>
            <a:r>
              <a:rPr lang="en-IN" sz="1800" b="0" dirty="0">
                <a:solidFill>
                  <a:srgbClr val="CE9178"/>
                </a:solidFill>
                <a:effectLst/>
                <a:latin typeface="Consolas" panose="020B0609020204030204" pitchFamily="49" charset="0"/>
              </a:rPr>
              <a:t>'Original signal'</a:t>
            </a:r>
            <a:r>
              <a:rPr lang="en-IN" sz="1800" b="0" dirty="0">
                <a:solidFill>
                  <a:srgbClr val="D4D4D4"/>
                </a:solidFill>
                <a:effectLst/>
                <a:latin typeface="Consolas" panose="020B0609020204030204" pitchFamily="49" charset="0"/>
              </a:rPr>
              <a:t>)</a:t>
            </a:r>
            <a:br>
              <a:rPr lang="en-IN" sz="1800" b="0" dirty="0">
                <a:solidFill>
                  <a:srgbClr val="D4D4D4"/>
                </a:solidFill>
                <a:effectLst/>
                <a:latin typeface="Consolas" panose="020B0609020204030204" pitchFamily="49" charset="0"/>
              </a:rPr>
            </a:br>
            <a:r>
              <a:rPr lang="en-IN" sz="1800" b="0" dirty="0" err="1">
                <a:solidFill>
                  <a:srgbClr val="4EC9B0"/>
                </a:solidFill>
                <a:effectLst/>
                <a:latin typeface="Consolas" panose="020B0609020204030204" pitchFamily="49" charset="0"/>
              </a:rPr>
              <a:t>plt</a:t>
            </a:r>
            <a:r>
              <a:rPr lang="en-IN" sz="1800" b="0" dirty="0" err="1">
                <a:solidFill>
                  <a:srgbClr val="D4D4D4"/>
                </a:solidFill>
                <a:effectLst/>
                <a:latin typeface="Consolas" panose="020B0609020204030204" pitchFamily="49" charset="0"/>
              </a:rPr>
              <a:t>.</a:t>
            </a:r>
            <a:r>
              <a:rPr lang="en-IN" sz="1800" b="0" dirty="0" err="1">
                <a:solidFill>
                  <a:srgbClr val="DCDCAA"/>
                </a:solidFill>
                <a:effectLst/>
                <a:latin typeface="Consolas" panose="020B0609020204030204" pitchFamily="49" charset="0"/>
              </a:rPr>
              <a:t>legend</a:t>
            </a:r>
            <a:r>
              <a:rPr lang="en-IN" sz="1800" b="0" dirty="0">
                <a:solidFill>
                  <a:srgbClr val="D4D4D4"/>
                </a:solidFill>
                <a:effectLst/>
                <a:latin typeface="Consolas" panose="020B0609020204030204" pitchFamily="49" charset="0"/>
              </a:rPr>
              <a:t>()</a:t>
            </a:r>
            <a:br>
              <a:rPr lang="en-IN" sz="1800" b="0" dirty="0">
                <a:solidFill>
                  <a:srgbClr val="D4D4D4"/>
                </a:solidFill>
                <a:effectLst/>
                <a:latin typeface="Consolas" panose="020B0609020204030204" pitchFamily="49" charset="0"/>
              </a:rPr>
            </a:br>
            <a:r>
              <a:rPr lang="en-IN" sz="1800" b="0" dirty="0" err="1">
                <a:solidFill>
                  <a:srgbClr val="4EC9B0"/>
                </a:solidFill>
                <a:effectLst/>
                <a:latin typeface="Consolas" panose="020B0609020204030204" pitchFamily="49" charset="0"/>
              </a:rPr>
              <a:t>plt</a:t>
            </a:r>
            <a:r>
              <a:rPr lang="en-IN" sz="1800" b="0" dirty="0" err="1">
                <a:solidFill>
                  <a:srgbClr val="D4D4D4"/>
                </a:solidFill>
                <a:effectLst/>
                <a:latin typeface="Consolas" panose="020B0609020204030204" pitchFamily="49" charset="0"/>
              </a:rPr>
              <a:t>.</a:t>
            </a:r>
            <a:r>
              <a:rPr lang="en-IN" sz="1800" b="0" dirty="0" err="1">
                <a:solidFill>
                  <a:srgbClr val="DCDCAA"/>
                </a:solidFill>
                <a:effectLst/>
                <a:latin typeface="Consolas" panose="020B0609020204030204" pitchFamily="49" charset="0"/>
              </a:rPr>
              <a:t>show</a:t>
            </a:r>
            <a:r>
              <a:rPr lang="en-IN" sz="1800" b="0" dirty="0">
                <a:solidFill>
                  <a:srgbClr val="D4D4D4"/>
                </a:solidFill>
                <a:effectLst/>
                <a:latin typeface="Consolas" panose="020B0609020204030204" pitchFamily="49" charset="0"/>
              </a:rPr>
              <a:t>()</a:t>
            </a:r>
            <a:br>
              <a:rPr lang="en-IN" sz="1800" b="0" dirty="0">
                <a:solidFill>
                  <a:srgbClr val="D4D4D4"/>
                </a:solidFill>
                <a:effectLst/>
                <a:latin typeface="Consolas" panose="020B0609020204030204" pitchFamily="49" charset="0"/>
              </a:rPr>
            </a:br>
            <a:endParaRPr lang="en-IN" sz="1800" dirty="0"/>
          </a:p>
        </p:txBody>
      </p:sp>
      <p:pic>
        <p:nvPicPr>
          <p:cNvPr id="5" name="Picture 4">
            <a:extLst>
              <a:ext uri="{FF2B5EF4-FFF2-40B4-BE49-F238E27FC236}">
                <a16:creationId xmlns:a16="http://schemas.microsoft.com/office/drawing/2014/main" xmlns="" id="{89E497BD-F168-7E08-0A91-100B2AE3E7F1}"/>
              </a:ext>
            </a:extLst>
          </p:cNvPr>
          <p:cNvPicPr>
            <a:picLocks noChangeAspect="1"/>
          </p:cNvPicPr>
          <p:nvPr/>
        </p:nvPicPr>
        <p:blipFill>
          <a:blip r:embed="rId2"/>
          <a:stretch>
            <a:fillRect/>
          </a:stretch>
        </p:blipFill>
        <p:spPr>
          <a:xfrm>
            <a:off x="2582947" y="2082800"/>
            <a:ext cx="5380186" cy="4134027"/>
          </a:xfrm>
          <a:prstGeom prst="rect">
            <a:avLst/>
          </a:prstGeom>
        </p:spPr>
      </p:pic>
    </p:spTree>
    <p:extLst>
      <p:ext uri="{BB962C8B-B14F-4D97-AF65-F5344CB8AC3E}">
        <p14:creationId xmlns:p14="http://schemas.microsoft.com/office/powerpoint/2010/main" xmlns="" val="4195781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F101C9-5C7F-C406-FAFF-13CA5E6EA8D1}"/>
              </a:ext>
            </a:extLst>
          </p:cNvPr>
          <p:cNvSpPr>
            <a:spLocks noGrp="1"/>
          </p:cNvSpPr>
          <p:nvPr>
            <p:ph idx="1"/>
          </p:nvPr>
        </p:nvSpPr>
        <p:spPr>
          <a:xfrm>
            <a:off x="568477" y="163284"/>
            <a:ext cx="8596668" cy="7825016"/>
          </a:xfrm>
        </p:spPr>
        <p:txBody>
          <a:bodyPr>
            <a:normAutofit/>
          </a:bodyPr>
          <a:lstStyle/>
          <a:p>
            <a:r>
              <a:rPr lang="en-IN" sz="2000" b="0" dirty="0">
                <a:solidFill>
                  <a:srgbClr val="569CD6"/>
                </a:solidFill>
                <a:effectLst/>
                <a:latin typeface="Consolas" panose="020B0609020204030204" pitchFamily="49" charset="0"/>
              </a:rPr>
              <a:t>def</a:t>
            </a:r>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filter_signal</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x</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y</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3</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6A9955"/>
                </a:solidFill>
                <a:effectLst/>
                <a:latin typeface="Consolas" panose="020B0609020204030204" pitchFamily="49" charset="0"/>
              </a:rPr>
              <a:t># Construct the matrix A</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4FC1FF"/>
                </a:solidFill>
                <a:effectLst/>
                <a:latin typeface="Consolas" panose="020B0609020204030204" pitchFamily="49" charset="0"/>
              </a:rPr>
              <a:t>A</a:t>
            </a:r>
            <a:r>
              <a:rPr lang="en-IN" sz="2000" b="0" dirty="0">
                <a:solidFill>
                  <a:srgbClr val="D4D4D4"/>
                </a:solidFill>
                <a:effectLst/>
                <a:latin typeface="Consolas" panose="020B0609020204030204" pitchFamily="49" charset="0"/>
              </a:rPr>
              <a:t> = </a:t>
            </a:r>
            <a:r>
              <a:rPr lang="en-IN" sz="2000" b="0" dirty="0" err="1">
                <a:solidFill>
                  <a:srgbClr val="4EC9B0"/>
                </a:solidFill>
                <a:effectLst/>
                <a:latin typeface="Consolas" panose="020B0609020204030204" pitchFamily="49" charset="0"/>
              </a:rPr>
              <a:t>np</a:t>
            </a:r>
            <a:r>
              <a:rPr lang="en-IN" sz="2000" b="0" dirty="0" err="1">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array</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x</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in</a:t>
            </a:r>
            <a:r>
              <a:rPr lang="en-IN" sz="2000" b="0" dirty="0">
                <a:solidFill>
                  <a:srgbClr val="D4D4D4"/>
                </a:solidFill>
                <a:effectLst/>
                <a:latin typeface="Consolas" panose="020B0609020204030204" pitchFamily="49" charset="0"/>
              </a:rPr>
              <a:t> </a:t>
            </a:r>
            <a:r>
              <a:rPr lang="en-IN" sz="2000" b="0" dirty="0">
                <a:solidFill>
                  <a:srgbClr val="4EC9B0"/>
                </a:solidFill>
                <a:effectLst/>
                <a:latin typeface="Consolas" panose="020B0609020204030204" pitchFamily="49" charset="0"/>
              </a:rPr>
              <a:t>range</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r>
            <a:br>
              <a:rPr lang="en-IN" sz="2000" b="0" dirty="0">
                <a:solidFill>
                  <a:srgbClr val="D4D4D4"/>
                </a:solidFill>
                <a:effectLst/>
                <a:latin typeface="Consolas" panose="020B0609020204030204" pitchFamily="49" charset="0"/>
              </a:rPr>
            </a:br>
            <a:r>
              <a:rPr lang="en-IN" sz="2000" b="0" dirty="0">
                <a:solidFill>
                  <a:srgbClr val="D4D4D4"/>
                </a:solidFill>
                <a:effectLst/>
                <a:latin typeface="Consolas" panose="020B0609020204030204" pitchFamily="49" charset="0"/>
              </a:rPr>
              <a:t>    </a:t>
            </a:r>
            <a:r>
              <a:rPr lang="en-IN" sz="2000" b="0" dirty="0">
                <a:solidFill>
                  <a:srgbClr val="6A9955"/>
                </a:solidFill>
                <a:effectLst/>
                <a:latin typeface="Consolas" panose="020B0609020204030204" pitchFamily="49" charset="0"/>
              </a:rPr>
              <a:t># Normalize the columns of A</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A_normalized</a:t>
            </a:r>
            <a:r>
              <a:rPr lang="en-IN" sz="2000" b="0" dirty="0">
                <a:solidFill>
                  <a:srgbClr val="D4D4D4"/>
                </a:solidFill>
                <a:effectLst/>
                <a:latin typeface="Consolas" panose="020B0609020204030204" pitchFamily="49" charset="0"/>
              </a:rPr>
              <a:t> = </a:t>
            </a:r>
            <a:r>
              <a:rPr lang="en-IN" sz="2000" b="0" dirty="0">
                <a:solidFill>
                  <a:srgbClr val="4FC1FF"/>
                </a:solidFill>
                <a:effectLst/>
                <a:latin typeface="Consolas" panose="020B0609020204030204" pitchFamily="49" charset="0"/>
              </a:rPr>
              <a:t>A</a:t>
            </a:r>
            <a:r>
              <a:rPr lang="en-IN" sz="2000" b="0" dirty="0">
                <a:solidFill>
                  <a:srgbClr val="D4D4D4"/>
                </a:solidFill>
                <a:effectLst/>
                <a:latin typeface="Consolas" panose="020B0609020204030204" pitchFamily="49" charset="0"/>
              </a:rPr>
              <a:t> / </a:t>
            </a:r>
            <a:r>
              <a:rPr lang="en-IN" sz="2000" b="0" dirty="0" err="1">
                <a:solidFill>
                  <a:srgbClr val="4EC9B0"/>
                </a:solidFill>
                <a:effectLst/>
                <a:latin typeface="Consolas" panose="020B0609020204030204" pitchFamily="49" charset="0"/>
              </a:rPr>
              <a:t>np</a:t>
            </a:r>
            <a:r>
              <a:rPr lang="en-IN" sz="2000" b="0" dirty="0" err="1">
                <a:solidFill>
                  <a:srgbClr val="D4D4D4"/>
                </a:solidFill>
                <a:effectLst/>
                <a:latin typeface="Consolas" panose="020B0609020204030204" pitchFamily="49" charset="0"/>
              </a:rPr>
              <a:t>.</a:t>
            </a:r>
            <a:r>
              <a:rPr lang="en-IN" sz="2000" b="0" dirty="0" err="1">
                <a:solidFill>
                  <a:srgbClr val="4EC9B0"/>
                </a:solidFill>
                <a:effectLst/>
                <a:latin typeface="Consolas" panose="020B0609020204030204" pitchFamily="49" charset="0"/>
              </a:rPr>
              <a:t>linalg</a:t>
            </a:r>
            <a:r>
              <a:rPr lang="en-IN" sz="2000" b="0" dirty="0" err="1">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norm</a:t>
            </a:r>
            <a:r>
              <a:rPr lang="en-IN" sz="2000" b="0" dirty="0">
                <a:solidFill>
                  <a:srgbClr val="D4D4D4"/>
                </a:solidFill>
                <a:effectLst/>
                <a:latin typeface="Consolas" panose="020B0609020204030204" pitchFamily="49" charset="0"/>
              </a:rPr>
              <a:t>(</a:t>
            </a:r>
            <a:r>
              <a:rPr lang="en-IN" sz="2000" b="0" dirty="0">
                <a:solidFill>
                  <a:srgbClr val="4FC1FF"/>
                </a:solidFill>
                <a:effectLst/>
                <a:latin typeface="Consolas" panose="020B0609020204030204" pitchFamily="49" charset="0"/>
              </a:rPr>
              <a:t>A</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axis</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r>
            <a:br>
              <a:rPr lang="en-IN" sz="2000" b="0" dirty="0">
                <a:solidFill>
                  <a:srgbClr val="D4D4D4"/>
                </a:solidFill>
                <a:effectLst/>
                <a:latin typeface="Consolas" panose="020B0609020204030204" pitchFamily="49" charset="0"/>
              </a:rPr>
            </a:br>
            <a:r>
              <a:rPr lang="en-IN" sz="2000" b="0" dirty="0">
                <a:solidFill>
                  <a:srgbClr val="D4D4D4"/>
                </a:solidFill>
                <a:effectLst/>
                <a:latin typeface="Consolas" panose="020B0609020204030204" pitchFamily="49" charset="0"/>
              </a:rPr>
              <a:t>    </a:t>
            </a:r>
            <a:r>
              <a:rPr lang="en-IN" sz="2000" b="0" dirty="0">
                <a:solidFill>
                  <a:srgbClr val="6A9955"/>
                </a:solidFill>
                <a:effectLst/>
                <a:latin typeface="Consolas" panose="020B0609020204030204" pitchFamily="49" charset="0"/>
              </a:rPr>
              <a:t># Compute the singular value decomposition (SVD) of A</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4FC1FF"/>
                </a:solidFill>
                <a:effectLst/>
                <a:latin typeface="Consolas" panose="020B0609020204030204" pitchFamily="49" charset="0"/>
              </a:rPr>
              <a:t>U</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s</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Vh</a:t>
            </a:r>
            <a:r>
              <a:rPr lang="en-IN" sz="2000" b="0" dirty="0">
                <a:solidFill>
                  <a:srgbClr val="D4D4D4"/>
                </a:solidFill>
                <a:effectLst/>
                <a:latin typeface="Consolas" panose="020B0609020204030204" pitchFamily="49" charset="0"/>
              </a:rPr>
              <a:t> = </a:t>
            </a:r>
            <a:r>
              <a:rPr lang="en-IN" sz="2000" b="0" dirty="0" err="1">
                <a:solidFill>
                  <a:srgbClr val="4EC9B0"/>
                </a:solidFill>
                <a:effectLst/>
                <a:latin typeface="Consolas" panose="020B0609020204030204" pitchFamily="49" charset="0"/>
              </a:rPr>
              <a:t>np</a:t>
            </a:r>
            <a:r>
              <a:rPr lang="en-IN" sz="2000" b="0" dirty="0" err="1">
                <a:solidFill>
                  <a:srgbClr val="D4D4D4"/>
                </a:solidFill>
                <a:effectLst/>
                <a:latin typeface="Consolas" panose="020B0609020204030204" pitchFamily="49" charset="0"/>
              </a:rPr>
              <a:t>.</a:t>
            </a:r>
            <a:r>
              <a:rPr lang="en-IN" sz="2000" b="0" dirty="0" err="1">
                <a:solidFill>
                  <a:srgbClr val="4EC9B0"/>
                </a:solidFill>
                <a:effectLst/>
                <a:latin typeface="Consolas" panose="020B0609020204030204" pitchFamily="49" charset="0"/>
              </a:rPr>
              <a:t>linalg</a:t>
            </a:r>
            <a:r>
              <a:rPr lang="en-IN" sz="2000" b="0" dirty="0" err="1">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svd</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A_normalized</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full_matrices</a:t>
            </a:r>
            <a:r>
              <a:rPr lang="en-IN" sz="2000" b="0" dirty="0">
                <a:solidFill>
                  <a:srgbClr val="D4D4D4"/>
                </a:solidFill>
                <a:effectLst/>
                <a:latin typeface="Consolas" panose="020B0609020204030204" pitchFamily="49" charset="0"/>
              </a:rPr>
              <a:t>=</a:t>
            </a:r>
            <a:r>
              <a:rPr lang="en-IN" sz="2000" b="0" dirty="0">
                <a:solidFill>
                  <a:srgbClr val="569CD6"/>
                </a:solidFill>
                <a:effectLst/>
                <a:latin typeface="Consolas" panose="020B0609020204030204" pitchFamily="49" charset="0"/>
              </a:rPr>
              <a:t>False</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r>
            <a:br>
              <a:rPr lang="en-IN" sz="2000" b="0" dirty="0">
                <a:solidFill>
                  <a:srgbClr val="D4D4D4"/>
                </a:solidFill>
                <a:effectLst/>
                <a:latin typeface="Consolas" panose="020B0609020204030204" pitchFamily="49" charset="0"/>
              </a:rPr>
            </a:br>
            <a:r>
              <a:rPr lang="en-IN" sz="2000" b="0" dirty="0">
                <a:solidFill>
                  <a:srgbClr val="D4D4D4"/>
                </a:solidFill>
                <a:effectLst/>
                <a:latin typeface="Consolas" panose="020B0609020204030204" pitchFamily="49" charset="0"/>
              </a:rPr>
              <a:t>    </a:t>
            </a:r>
            <a:r>
              <a:rPr lang="en-IN" sz="2000" b="0" dirty="0">
                <a:solidFill>
                  <a:srgbClr val="6A9955"/>
                </a:solidFill>
                <a:effectLst/>
                <a:latin typeface="Consolas" panose="020B0609020204030204" pitchFamily="49" charset="0"/>
              </a:rPr>
              <a:t># Compute the Moore-Penrose pseudoinverse of A</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A_pinv</a:t>
            </a:r>
            <a:r>
              <a:rPr lang="en-IN" sz="2000" b="0" dirty="0">
                <a:solidFill>
                  <a:srgbClr val="D4D4D4"/>
                </a:solidFill>
                <a:effectLst/>
                <a:latin typeface="Consolas" panose="020B0609020204030204" pitchFamily="49" charset="0"/>
              </a:rPr>
              <a:t> = </a:t>
            </a:r>
            <a:r>
              <a:rPr lang="en-IN" sz="2000" b="0" dirty="0" err="1">
                <a:solidFill>
                  <a:srgbClr val="9CDCFE"/>
                </a:solidFill>
                <a:effectLst/>
                <a:latin typeface="Consolas" panose="020B0609020204030204" pitchFamily="49" charset="0"/>
              </a:rPr>
              <a:t>Vh</a:t>
            </a:r>
            <a:r>
              <a:rPr lang="en-IN" sz="2000" b="0" dirty="0" err="1">
                <a:solidFill>
                  <a:srgbClr val="D4D4D4"/>
                </a:solidFill>
                <a:effectLst/>
                <a:latin typeface="Consolas" panose="020B0609020204030204" pitchFamily="49" charset="0"/>
              </a:rPr>
              <a:t>.T</a:t>
            </a:r>
            <a:r>
              <a:rPr lang="en-IN" sz="2000" b="0" dirty="0">
                <a:solidFill>
                  <a:srgbClr val="D4D4D4"/>
                </a:solidFill>
                <a:effectLst/>
                <a:latin typeface="Consolas" panose="020B0609020204030204" pitchFamily="49" charset="0"/>
              </a:rPr>
              <a:t> @ </a:t>
            </a:r>
            <a:r>
              <a:rPr lang="en-IN" sz="2000" b="0" dirty="0" err="1">
                <a:solidFill>
                  <a:srgbClr val="4EC9B0"/>
                </a:solidFill>
                <a:effectLst/>
                <a:latin typeface="Consolas" panose="020B0609020204030204" pitchFamily="49" charset="0"/>
              </a:rPr>
              <a:t>np</a:t>
            </a:r>
            <a:r>
              <a:rPr lang="en-IN" sz="2000" b="0" dirty="0" err="1">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diag</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 / </a:t>
            </a:r>
            <a:r>
              <a:rPr lang="en-IN" sz="2000" b="0" dirty="0">
                <a:solidFill>
                  <a:srgbClr val="9CDCFE"/>
                </a:solidFill>
                <a:effectLst/>
                <a:latin typeface="Consolas" panose="020B0609020204030204" pitchFamily="49" charset="0"/>
              </a:rPr>
              <a:t>s</a:t>
            </a:r>
            <a:r>
              <a:rPr lang="en-IN" sz="2000" b="0" dirty="0">
                <a:solidFill>
                  <a:srgbClr val="D4D4D4"/>
                </a:solidFill>
                <a:effectLst/>
                <a:latin typeface="Consolas" panose="020B0609020204030204" pitchFamily="49" charset="0"/>
              </a:rPr>
              <a:t>) @ </a:t>
            </a:r>
            <a:r>
              <a:rPr lang="en-IN" sz="2000" b="0" dirty="0">
                <a:solidFill>
                  <a:srgbClr val="4FC1FF"/>
                </a:solidFill>
                <a:effectLst/>
                <a:latin typeface="Consolas" panose="020B0609020204030204" pitchFamily="49" charset="0"/>
              </a:rPr>
              <a:t>U</a:t>
            </a:r>
            <a:r>
              <a:rPr lang="en-IN" sz="2000" b="0" dirty="0">
                <a:solidFill>
                  <a:srgbClr val="D4D4D4"/>
                </a:solidFill>
                <a:effectLst/>
                <a:latin typeface="Consolas" panose="020B0609020204030204" pitchFamily="49" charset="0"/>
              </a:rPr>
              <a:t>.T</a:t>
            </a:r>
          </a:p>
          <a:p>
            <a:r>
              <a:rPr lang="en-IN" sz="2000" b="0" dirty="0">
                <a:solidFill>
                  <a:srgbClr val="D4D4D4"/>
                </a:solidFill>
                <a:effectLst/>
                <a:latin typeface="Consolas" panose="020B0609020204030204" pitchFamily="49" charset="0"/>
              </a:rPr>
              <a:t/>
            </a:r>
            <a:br>
              <a:rPr lang="en-IN" sz="2000" b="0" dirty="0">
                <a:solidFill>
                  <a:srgbClr val="D4D4D4"/>
                </a:solidFill>
                <a:effectLst/>
                <a:latin typeface="Consolas" panose="020B0609020204030204" pitchFamily="49" charset="0"/>
              </a:rPr>
            </a:br>
            <a:r>
              <a:rPr lang="en-IN" sz="20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xmlns="" val="28933222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1596</TotalTime>
  <Words>801</Words>
  <Application>Microsoft Office PowerPoint</Application>
  <PresentationFormat>Custom</PresentationFormat>
  <Paragraphs>90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                                                             PES University, Bangalore                                                 (Established under Karnataka Act No. 16 of 2013)  UE21MA141B- LINEAR ALGEBRA AND ITS                               APPLICATIONS</vt:lpstr>
      <vt:lpstr>PROJECT NAME: FILTERING OF NOISY SIGNAL USING LINEAR ALGEBRA</vt:lpstr>
      <vt:lpstr>INTRODUCTION</vt:lpstr>
      <vt:lpstr>TYPES OF FILTERS </vt:lpstr>
      <vt:lpstr>STEPS</vt:lpstr>
      <vt:lpstr>PYTHON CODE</vt:lpstr>
      <vt:lpstr>Here simple sine wave is generated with frequency of 1 cycle per unit interval. The ‘np.random.seed(0)’ command sets the random seed to fixed value, which ensures that random number will be generated each time the code is run. The ‘np.linspace(0,1,100)’command generates an array of 100 equally spaced values between 0 and 1. The wave ‘y’ generates a noisy signal by adding random gaussian noise with mean 0 and standard deviation 0.3 to the sine  wave.   </vt:lpstr>
      <vt:lpstr># Plot the noisy signal plt.plot(x, y, 'o', label='Noisy signal') plt.plot(x, f(x), 'r--', label='Original signal') plt.legend() plt.show() </vt:lpstr>
      <vt:lpstr>Slide 9</vt:lpstr>
      <vt:lpstr>Slide 10</vt:lpstr>
      <vt:lpstr>Here  code defines a function ‘filter signal’ .  The first step in the function is to construct the matrix A, where each column of A represents a power of x up to k. This is done using a list comprehension and the numpy function np.array.  Next, the columns of A are normalized using the numpy function np.linalg.norm, with the axis=0 argument specifying that each column should be normalized separate.  The singular value decomposition (SVD) of the normalized matrix A is then computed using the numpy function np.linalg.svd. </vt:lpstr>
      <vt:lpstr>Slide 12</vt:lpstr>
      <vt:lpstr>Slide 13</vt:lpstr>
      <vt:lpstr>APPLICATION</vt:lpstr>
      <vt:lpstr>Slide 15</vt:lpstr>
      <vt:lpstr>Slide 16</vt:lpstr>
      <vt:lpstr>                             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dc:title>
  <dc:creator>Abhishek Shetty</dc:creator>
  <cp:lastModifiedBy>user</cp:lastModifiedBy>
  <cp:revision>22</cp:revision>
  <dcterms:created xsi:type="dcterms:W3CDTF">2023-04-14T15:42:37Z</dcterms:created>
  <dcterms:modified xsi:type="dcterms:W3CDTF">2023-04-18T04:08:48Z</dcterms:modified>
</cp:coreProperties>
</file>