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10" r:id="rId5"/>
    <p:sldId id="309" r:id="rId6"/>
    <p:sldId id="315" r:id="rId7"/>
    <p:sldId id="311" r:id="rId8"/>
    <p:sldId id="300"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9/24/2024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9/24/2024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mailto:akashdeepdam@gmail.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mt="50000"/>
          </a:blip>
          <a:srcRect/>
          <a:stretch/>
        </p:blipFill>
        <p:spPr>
          <a:xfrm>
            <a:off x="0" y="-2"/>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1199909" y="2335190"/>
            <a:ext cx="9792182" cy="2187616"/>
          </a:xfrm>
        </p:spPr>
        <p:txBody>
          <a:bodyPr/>
          <a:lstStyle/>
          <a:p>
            <a:pPr algn="r"/>
            <a:r>
              <a:rPr lang="en-US" dirty="0"/>
              <a:t>CROPS PRODUCTION ANALYSIS</a:t>
            </a:r>
          </a:p>
        </p:txBody>
      </p:sp>
      <p:pic>
        <p:nvPicPr>
          <p:cNvPr id="3" name="Picture 2">
            <a:extLst>
              <a:ext uri="{FF2B5EF4-FFF2-40B4-BE49-F238E27FC236}">
                <a16:creationId xmlns:a16="http://schemas.microsoft.com/office/drawing/2014/main" id="{4F10C49D-4B07-3FD1-8494-1CCDD7ADAA3A}"/>
              </a:ext>
            </a:extLst>
          </p:cNvPr>
          <p:cNvPicPr>
            <a:picLocks noChangeAspect="1"/>
          </p:cNvPicPr>
          <p:nvPr/>
        </p:nvPicPr>
        <p:blipFill>
          <a:blip r:embed="rId3"/>
          <a:stretch>
            <a:fillRect/>
          </a:stretch>
        </p:blipFill>
        <p:spPr>
          <a:xfrm>
            <a:off x="711917" y="2108556"/>
            <a:ext cx="2640884" cy="2640884"/>
          </a:xfrm>
          <a:prstGeom prst="rect">
            <a:avLst/>
          </a:prstGeom>
        </p:spPr>
      </p:pic>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MAJOR CROPS ANALYSIS WITH POWERBI</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10</a:t>
            </a:fld>
            <a:endParaRPr lang="en-US" dirty="0"/>
          </a:p>
        </p:txBody>
      </p:sp>
      <p:sp>
        <p:nvSpPr>
          <p:cNvPr id="7" name="Text Placeholder 3">
            <a:extLst>
              <a:ext uri="{FF2B5EF4-FFF2-40B4-BE49-F238E27FC236}">
                <a16:creationId xmlns:a16="http://schemas.microsoft.com/office/drawing/2014/main" id="{9AC587D1-6613-C9DD-C4E0-E5C41A14415F}"/>
              </a:ext>
            </a:extLst>
          </p:cNvPr>
          <p:cNvSpPr txBox="1">
            <a:spLocks/>
          </p:cNvSpPr>
          <p:nvPr/>
        </p:nvSpPr>
        <p:spPr>
          <a:xfrm>
            <a:off x="5663380" y="1686168"/>
            <a:ext cx="5894439" cy="48752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600" dirty="0"/>
              <a:t>By default 2014 as the “Year” will be selected in slicer. We can also select other years by selecting options.</a:t>
            </a:r>
          </a:p>
          <a:p>
            <a:pPr marL="342900" indent="-342900">
              <a:buFont typeface="Arial" panose="020B0604020202020204" pitchFamily="34" charset="0"/>
              <a:buAutoNum type="arabicPeriod"/>
            </a:pPr>
            <a:r>
              <a:rPr lang="en-US" sz="1600" dirty="0"/>
              <a:t>By default Rice as the “Crop” will be selected in slicer. We can also select other crops by selecting options.</a:t>
            </a:r>
          </a:p>
          <a:p>
            <a:pPr marL="342900" indent="-342900">
              <a:buFont typeface="Arial" panose="020B0604020202020204" pitchFamily="34" charset="0"/>
              <a:buAutoNum type="arabicPeriod"/>
            </a:pPr>
            <a:r>
              <a:rPr lang="en-US" sz="1600" dirty="0"/>
              <a:t>According to selected year and selected crop, it’ll show total production by states of the selected year and crop, e.g. in 2014 and for Rice, top state was Andhra Pradesh. Used clustered column chart to depict the data.</a:t>
            </a:r>
          </a:p>
          <a:p>
            <a:pPr marL="342900" indent="-342900">
              <a:buFont typeface="Arial" panose="020B0604020202020204" pitchFamily="34" charset="0"/>
              <a:buAutoNum type="arabicPeriod"/>
            </a:pPr>
            <a:r>
              <a:rPr lang="en-US" sz="1600" dirty="0"/>
              <a:t>According to selected year and selected crop, it’ll show total production by districts of the selected year and crop, e.g. in 2014 and for Rice, top district was West Godavari. Used area chart to depict the data.</a:t>
            </a:r>
          </a:p>
          <a:p>
            <a:pPr marL="342900" indent="-342900">
              <a:buFont typeface="Arial" panose="020B0604020202020204" pitchFamily="34" charset="0"/>
              <a:buAutoNum type="arabicPeriod"/>
            </a:pPr>
            <a:r>
              <a:rPr lang="en-US" sz="1600" dirty="0"/>
              <a:t>Top seasons will show by total productions according to selected year and crop using funnel chart, e.g. in 2014 and for Rice, Kharif was the top.</a:t>
            </a:r>
          </a:p>
          <a:p>
            <a:pPr marL="342900" indent="-342900">
              <a:buFont typeface="Arial" panose="020B0604020202020204" pitchFamily="34" charset="0"/>
              <a:buAutoNum type="arabicPeriod"/>
            </a:pPr>
            <a:r>
              <a:rPr lang="en-US" sz="1600" dirty="0"/>
              <a:t>Also depicted the tabular form of state-wise data to show Crops production and % change than previous year according to selected year and crop.</a:t>
            </a:r>
          </a:p>
          <a:p>
            <a:pPr marL="0" indent="0">
              <a:buNone/>
            </a:pPr>
            <a:endParaRPr lang="en-US" sz="1600" dirty="0"/>
          </a:p>
        </p:txBody>
      </p:sp>
      <p:pic>
        <p:nvPicPr>
          <p:cNvPr id="6" name="Picture 5">
            <a:extLst>
              <a:ext uri="{FF2B5EF4-FFF2-40B4-BE49-F238E27FC236}">
                <a16:creationId xmlns:a16="http://schemas.microsoft.com/office/drawing/2014/main" id="{EE7B09AA-B844-F8B3-C7C9-CA82BB4B4591}"/>
              </a:ext>
            </a:extLst>
          </p:cNvPr>
          <p:cNvPicPr>
            <a:picLocks noChangeAspect="1"/>
          </p:cNvPicPr>
          <p:nvPr/>
        </p:nvPicPr>
        <p:blipFill>
          <a:blip r:embed="rId3"/>
          <a:stretch>
            <a:fillRect/>
          </a:stretch>
        </p:blipFill>
        <p:spPr>
          <a:xfrm>
            <a:off x="-1" y="1386346"/>
            <a:ext cx="5471653" cy="5471653"/>
          </a:xfrm>
          <a:prstGeom prst="rect">
            <a:avLst/>
          </a:prstGeom>
        </p:spPr>
      </p:pic>
    </p:spTree>
    <p:extLst>
      <p:ext uri="{BB962C8B-B14F-4D97-AF65-F5344CB8AC3E}">
        <p14:creationId xmlns:p14="http://schemas.microsoft.com/office/powerpoint/2010/main" val="285298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field of wheat with tracks in it">
            <a:extLst>
              <a:ext uri="{FF2B5EF4-FFF2-40B4-BE49-F238E27FC236}">
                <a16:creationId xmlns:a16="http://schemas.microsoft.com/office/drawing/2014/main" id="{5BA975B6-ACDF-974C-4B0A-792DE5F09CB6}"/>
              </a:ext>
            </a:extLst>
          </p:cNvPr>
          <p:cNvPicPr>
            <a:picLocks noGrp="1" noChangeAspect="1"/>
          </p:cNvPicPr>
          <p:nvPr>
            <p:ph type="pic" sz="quarter" idx="10"/>
          </p:nvPr>
        </p:nvPicPr>
        <p:blipFill>
          <a:blip r:embed="rId2">
            <a:alphaModFix amt="50000"/>
          </a:blip>
          <a:srcRect/>
          <a:stretch/>
        </p:blipFill>
        <p:spPr>
          <a:xfrm>
            <a:off x="0" y="0"/>
            <a:ext cx="12192000" cy="6858000"/>
          </a:xfrm>
        </p:spPr>
      </p:pic>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1199909" y="1966467"/>
            <a:ext cx="9792182" cy="2925066"/>
          </a:xfrm>
        </p:spPr>
        <p:txBody>
          <a:bodyPr/>
          <a:lstStyle/>
          <a:p>
            <a:r>
              <a:rPr lang="en-US" dirty="0"/>
              <a:t>Model PREDICTION for PRODUCTION USING PYTHON</a:t>
            </a:r>
          </a:p>
        </p:txBody>
      </p:sp>
    </p:spTree>
    <p:extLst>
      <p:ext uri="{BB962C8B-B14F-4D97-AF65-F5344CB8AC3E}">
        <p14:creationId xmlns:p14="http://schemas.microsoft.com/office/powerpoint/2010/main" val="25016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Percentage of production</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12</a:t>
            </a:fld>
            <a:endParaRPr lang="en-US" dirty="0"/>
          </a:p>
        </p:txBody>
      </p:sp>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6242180" y="2975609"/>
            <a:ext cx="5747657" cy="17914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We imported essential libraries and load the cleaned dataset which we cleaned at first step using python. Then we sum the values of column – “Production” and used lambda function to calculate percentage of production of each row data and made a new column named, “</a:t>
            </a:r>
            <a:r>
              <a:rPr lang="en-US" sz="1800" dirty="0" err="1"/>
              <a:t>percent_of_production</a:t>
            </a:r>
            <a:r>
              <a:rPr lang="en-US" sz="1800" dirty="0"/>
              <a:t>”.</a:t>
            </a:r>
          </a:p>
        </p:txBody>
      </p:sp>
      <p:pic>
        <p:nvPicPr>
          <p:cNvPr id="5" name="Picture 4">
            <a:extLst>
              <a:ext uri="{FF2B5EF4-FFF2-40B4-BE49-F238E27FC236}">
                <a16:creationId xmlns:a16="http://schemas.microsoft.com/office/drawing/2014/main" id="{555DA0C8-D7C7-F1C8-826A-1B3E77C4E2B7}"/>
              </a:ext>
            </a:extLst>
          </p:cNvPr>
          <p:cNvPicPr>
            <a:picLocks noChangeAspect="1"/>
          </p:cNvPicPr>
          <p:nvPr/>
        </p:nvPicPr>
        <p:blipFill>
          <a:blip r:embed="rId3"/>
          <a:stretch>
            <a:fillRect/>
          </a:stretch>
        </p:blipFill>
        <p:spPr>
          <a:xfrm>
            <a:off x="-10559" y="1885985"/>
            <a:ext cx="6252739" cy="2911700"/>
          </a:xfrm>
          <a:prstGeom prst="rect">
            <a:avLst/>
          </a:prstGeom>
        </p:spPr>
      </p:pic>
      <p:pic>
        <p:nvPicPr>
          <p:cNvPr id="8" name="Picture 7">
            <a:extLst>
              <a:ext uri="{FF2B5EF4-FFF2-40B4-BE49-F238E27FC236}">
                <a16:creationId xmlns:a16="http://schemas.microsoft.com/office/drawing/2014/main" id="{9915474D-882C-391F-56FC-B71B2A989E1D}"/>
              </a:ext>
            </a:extLst>
          </p:cNvPr>
          <p:cNvPicPr>
            <a:picLocks noChangeAspect="1"/>
          </p:cNvPicPr>
          <p:nvPr/>
        </p:nvPicPr>
        <p:blipFill>
          <a:blip r:embed="rId4"/>
          <a:stretch>
            <a:fillRect/>
          </a:stretch>
        </p:blipFill>
        <p:spPr>
          <a:xfrm>
            <a:off x="54755" y="4797685"/>
            <a:ext cx="6187425" cy="1117961"/>
          </a:xfrm>
          <a:prstGeom prst="rect">
            <a:avLst/>
          </a:prstGeom>
        </p:spPr>
      </p:pic>
    </p:spTree>
    <p:extLst>
      <p:ext uri="{BB962C8B-B14F-4D97-AF65-F5344CB8AC3E}">
        <p14:creationId xmlns:p14="http://schemas.microsoft.com/office/powerpoint/2010/main" val="146825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Drop unnecessary column &amp; OHE</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13</a:t>
            </a:fld>
            <a:endParaRPr lang="en-US" dirty="0"/>
          </a:p>
        </p:txBody>
      </p:sp>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7707085" y="1793906"/>
            <a:ext cx="4301413" cy="27171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Here we dropped unnecessary column – “</a:t>
            </a:r>
            <a:r>
              <a:rPr lang="en-US" sz="1600" dirty="0" err="1"/>
              <a:t>District_Name</a:t>
            </a:r>
            <a:r>
              <a:rPr lang="en-US" sz="1600" dirty="0"/>
              <a:t>” and then applied OHE using Pandas </a:t>
            </a:r>
            <a:r>
              <a:rPr lang="en-US" sz="1600" dirty="0" err="1"/>
              <a:t>get_dummies</a:t>
            </a:r>
            <a:r>
              <a:rPr lang="en-US" sz="1600" dirty="0"/>
              <a:t>() method and depicted the 5 rows of dataset.</a:t>
            </a:r>
          </a:p>
          <a:p>
            <a:pPr marL="0" indent="0" algn="l" rtl="0" fontAlgn="base">
              <a:buNone/>
            </a:pPr>
            <a:r>
              <a:rPr lang="en-US" sz="1600" b="0" i="0" dirty="0">
                <a:effectLst/>
              </a:rPr>
              <a:t>One hot encoding is a technique that we use to represent categorical variables as numerical values in a machine learning model. It allows the use of categorical variables in models that require numerical input. It can improve model performance by providing more information to the model about the categorical variable.</a:t>
            </a:r>
          </a:p>
          <a:p>
            <a:pPr marL="0" indent="0">
              <a:buNone/>
            </a:pPr>
            <a:r>
              <a:rPr lang="en-US" sz="1600" dirty="0"/>
              <a:t>  </a:t>
            </a:r>
          </a:p>
        </p:txBody>
      </p:sp>
      <p:pic>
        <p:nvPicPr>
          <p:cNvPr id="6" name="Picture 5">
            <a:extLst>
              <a:ext uri="{FF2B5EF4-FFF2-40B4-BE49-F238E27FC236}">
                <a16:creationId xmlns:a16="http://schemas.microsoft.com/office/drawing/2014/main" id="{C0A1E940-BA4B-58BA-4F70-A7A4CA53C457}"/>
              </a:ext>
            </a:extLst>
          </p:cNvPr>
          <p:cNvPicPr>
            <a:picLocks noChangeAspect="1"/>
          </p:cNvPicPr>
          <p:nvPr/>
        </p:nvPicPr>
        <p:blipFill>
          <a:blip r:embed="rId3"/>
          <a:stretch>
            <a:fillRect/>
          </a:stretch>
        </p:blipFill>
        <p:spPr>
          <a:xfrm>
            <a:off x="-10560" y="1386346"/>
            <a:ext cx="7717645" cy="3532307"/>
          </a:xfrm>
          <a:prstGeom prst="rect">
            <a:avLst/>
          </a:prstGeom>
        </p:spPr>
      </p:pic>
      <p:pic>
        <p:nvPicPr>
          <p:cNvPr id="9" name="Picture 8">
            <a:extLst>
              <a:ext uri="{FF2B5EF4-FFF2-40B4-BE49-F238E27FC236}">
                <a16:creationId xmlns:a16="http://schemas.microsoft.com/office/drawing/2014/main" id="{B9ACB417-7CB7-5694-58E3-0E4DB9F4B181}"/>
              </a:ext>
            </a:extLst>
          </p:cNvPr>
          <p:cNvPicPr>
            <a:picLocks noChangeAspect="1"/>
          </p:cNvPicPr>
          <p:nvPr/>
        </p:nvPicPr>
        <p:blipFill>
          <a:blip r:embed="rId4"/>
          <a:stretch>
            <a:fillRect/>
          </a:stretch>
        </p:blipFill>
        <p:spPr>
          <a:xfrm>
            <a:off x="177280" y="4752284"/>
            <a:ext cx="10617744" cy="1875883"/>
          </a:xfrm>
          <a:prstGeom prst="rect">
            <a:avLst/>
          </a:prstGeom>
        </p:spPr>
      </p:pic>
    </p:spTree>
    <p:extLst>
      <p:ext uri="{BB962C8B-B14F-4D97-AF65-F5344CB8AC3E}">
        <p14:creationId xmlns:p14="http://schemas.microsoft.com/office/powerpoint/2010/main" val="253459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Split dataset for ml models</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14</a:t>
            </a:fld>
            <a:endParaRPr lang="en-US" dirty="0"/>
          </a:p>
        </p:txBody>
      </p:sp>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5778759" y="2922138"/>
            <a:ext cx="6008914" cy="1898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For training the Machine Learning models, we assign whole </a:t>
            </a:r>
            <a:r>
              <a:rPr lang="en-US" sz="1600" dirty="0" err="1"/>
              <a:t>dataframe</a:t>
            </a:r>
            <a:r>
              <a:rPr lang="en-US" sz="1600" dirty="0"/>
              <a:t> except “Production” column to variable “x” and for testing we assign only “production” column as </a:t>
            </a:r>
            <a:r>
              <a:rPr lang="en-US" sz="1600" dirty="0" err="1"/>
              <a:t>dataframe</a:t>
            </a:r>
            <a:r>
              <a:rPr lang="en-US" sz="1600" dirty="0"/>
              <a:t> to variable “y”.</a:t>
            </a:r>
          </a:p>
          <a:p>
            <a:pPr marL="0" indent="0">
              <a:buNone/>
            </a:pPr>
            <a:r>
              <a:rPr lang="en-US" sz="1600" dirty="0"/>
              <a:t>Then we used “</a:t>
            </a:r>
            <a:r>
              <a:rPr lang="en-US" sz="1600" dirty="0" err="1"/>
              <a:t>train_test_split</a:t>
            </a:r>
            <a:r>
              <a:rPr lang="en-US" sz="1600" dirty="0"/>
              <a:t>” method of scikit-learn library to split the data into train and test format.</a:t>
            </a:r>
          </a:p>
          <a:p>
            <a:pPr marL="0" indent="0">
              <a:buNone/>
            </a:pPr>
            <a:r>
              <a:rPr lang="en-US" sz="1600" dirty="0"/>
              <a:t>Here is the shape of train &amp; test dataset.</a:t>
            </a:r>
          </a:p>
        </p:txBody>
      </p:sp>
      <p:pic>
        <p:nvPicPr>
          <p:cNvPr id="5" name="Picture 4">
            <a:extLst>
              <a:ext uri="{FF2B5EF4-FFF2-40B4-BE49-F238E27FC236}">
                <a16:creationId xmlns:a16="http://schemas.microsoft.com/office/drawing/2014/main" id="{FAC0383B-4557-DD49-8015-8839A50399C1}"/>
              </a:ext>
            </a:extLst>
          </p:cNvPr>
          <p:cNvPicPr>
            <a:picLocks noChangeAspect="1"/>
          </p:cNvPicPr>
          <p:nvPr/>
        </p:nvPicPr>
        <p:blipFill>
          <a:blip r:embed="rId3"/>
          <a:stretch>
            <a:fillRect/>
          </a:stretch>
        </p:blipFill>
        <p:spPr>
          <a:xfrm>
            <a:off x="0" y="1386347"/>
            <a:ext cx="5778759" cy="3714917"/>
          </a:xfrm>
          <a:prstGeom prst="rect">
            <a:avLst/>
          </a:prstGeom>
        </p:spPr>
      </p:pic>
      <p:pic>
        <p:nvPicPr>
          <p:cNvPr id="8" name="Picture 7">
            <a:extLst>
              <a:ext uri="{FF2B5EF4-FFF2-40B4-BE49-F238E27FC236}">
                <a16:creationId xmlns:a16="http://schemas.microsoft.com/office/drawing/2014/main" id="{C9B036CC-4B34-EFE9-88E7-6770DCF5770D}"/>
              </a:ext>
            </a:extLst>
          </p:cNvPr>
          <p:cNvPicPr>
            <a:picLocks noChangeAspect="1"/>
          </p:cNvPicPr>
          <p:nvPr/>
        </p:nvPicPr>
        <p:blipFill>
          <a:blip r:embed="rId4"/>
          <a:stretch>
            <a:fillRect/>
          </a:stretch>
        </p:blipFill>
        <p:spPr>
          <a:xfrm>
            <a:off x="87063" y="5101264"/>
            <a:ext cx="2796098" cy="1134948"/>
          </a:xfrm>
          <a:prstGeom prst="rect">
            <a:avLst/>
          </a:prstGeom>
        </p:spPr>
      </p:pic>
    </p:spTree>
    <p:extLst>
      <p:ext uri="{BB962C8B-B14F-4D97-AF65-F5344CB8AC3E}">
        <p14:creationId xmlns:p14="http://schemas.microsoft.com/office/powerpoint/2010/main" val="37162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ML Models - XGB prediction accuracy</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15</a:t>
            </a:fld>
            <a:endParaRPr lang="en-US" dirty="0"/>
          </a:p>
        </p:txBody>
      </p:sp>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2673382" y="4609991"/>
            <a:ext cx="6845233" cy="1898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Here, we used XGB Regressor model to predict the crops productions.</a:t>
            </a:r>
          </a:p>
          <a:p>
            <a:pPr marL="0" indent="0" algn="ctr">
              <a:buNone/>
            </a:pPr>
            <a:r>
              <a:rPr lang="en-US" sz="1600" dirty="0"/>
              <a:t>It gives us : </a:t>
            </a:r>
          </a:p>
          <a:p>
            <a:pPr marL="0" indent="0" algn="ctr">
              <a:buNone/>
            </a:pPr>
            <a:r>
              <a:rPr lang="en-US" sz="1600" b="1" u="sng" dirty="0"/>
              <a:t>MSE</a:t>
            </a:r>
            <a:r>
              <a:rPr lang="en-US" sz="1600" dirty="0"/>
              <a:t> -&gt; </a:t>
            </a:r>
            <a:r>
              <a:rPr lang="en-IN" sz="1600" b="1" i="0" dirty="0">
                <a:solidFill>
                  <a:srgbClr val="000000"/>
                </a:solidFill>
                <a:effectLst/>
              </a:rPr>
              <a:t>np.float64(14240867412939.752)</a:t>
            </a:r>
            <a:endParaRPr lang="en-US" sz="1600" b="1" dirty="0"/>
          </a:p>
          <a:p>
            <a:pPr marL="0" indent="0" algn="ctr">
              <a:buNone/>
            </a:pPr>
            <a:r>
              <a:rPr lang="en-US" sz="1600" b="1" u="sng" dirty="0"/>
              <a:t>R2 Score </a:t>
            </a:r>
            <a:r>
              <a:rPr lang="en-US" sz="1600" dirty="0"/>
              <a:t>–&gt; </a:t>
            </a:r>
            <a:r>
              <a:rPr lang="en-US" sz="1600" b="1" dirty="0"/>
              <a:t>0.95</a:t>
            </a:r>
          </a:p>
        </p:txBody>
      </p:sp>
      <p:pic>
        <p:nvPicPr>
          <p:cNvPr id="6" name="Picture 5">
            <a:extLst>
              <a:ext uri="{FF2B5EF4-FFF2-40B4-BE49-F238E27FC236}">
                <a16:creationId xmlns:a16="http://schemas.microsoft.com/office/drawing/2014/main" id="{ABA8E2B0-3F75-5BAD-1FDB-B7FA10DAC746}"/>
              </a:ext>
            </a:extLst>
          </p:cNvPr>
          <p:cNvPicPr>
            <a:picLocks noChangeAspect="1"/>
          </p:cNvPicPr>
          <p:nvPr/>
        </p:nvPicPr>
        <p:blipFill>
          <a:blip r:embed="rId3"/>
          <a:stretch>
            <a:fillRect/>
          </a:stretch>
        </p:blipFill>
        <p:spPr>
          <a:xfrm>
            <a:off x="3042720" y="1544968"/>
            <a:ext cx="6106559" cy="3065023"/>
          </a:xfrm>
          <a:prstGeom prst="rect">
            <a:avLst/>
          </a:prstGeom>
        </p:spPr>
      </p:pic>
    </p:spTree>
    <p:extLst>
      <p:ext uri="{BB962C8B-B14F-4D97-AF65-F5344CB8AC3E}">
        <p14:creationId xmlns:p14="http://schemas.microsoft.com/office/powerpoint/2010/main" val="341011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ML Models – Decision tree </a:t>
            </a:r>
            <a:br>
              <a:rPr lang="en-US" dirty="0"/>
            </a:br>
            <a:r>
              <a:rPr lang="en-US" dirty="0"/>
              <a:t>prediction accuracy</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16</a:t>
            </a:fld>
            <a:endParaRPr lang="en-US" dirty="0"/>
          </a:p>
        </p:txBody>
      </p:sp>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2673382" y="4609991"/>
            <a:ext cx="6845233" cy="1898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Here, we used Decision Tree Regressor model to predict the crops productions.</a:t>
            </a:r>
          </a:p>
          <a:p>
            <a:pPr marL="0" indent="0" algn="ctr">
              <a:buNone/>
            </a:pPr>
            <a:r>
              <a:rPr lang="en-US" sz="1600" dirty="0"/>
              <a:t>It gives us : </a:t>
            </a:r>
          </a:p>
          <a:p>
            <a:pPr marL="0" indent="0" algn="ctr">
              <a:buNone/>
            </a:pPr>
            <a:r>
              <a:rPr lang="en-US" sz="1600" b="1" u="sng" dirty="0"/>
              <a:t>MSE</a:t>
            </a:r>
            <a:r>
              <a:rPr lang="en-US" sz="1600" dirty="0"/>
              <a:t> -&gt; </a:t>
            </a:r>
            <a:r>
              <a:rPr lang="en-IN" sz="1600" b="1" i="0" dirty="0">
                <a:solidFill>
                  <a:srgbClr val="000000"/>
                </a:solidFill>
                <a:effectLst/>
              </a:rPr>
              <a:t>np.float64(378537510326.2657)</a:t>
            </a:r>
          </a:p>
          <a:p>
            <a:pPr marL="0" indent="0" algn="ctr">
              <a:buNone/>
            </a:pPr>
            <a:r>
              <a:rPr lang="en-US" sz="1600" b="1" u="sng" dirty="0"/>
              <a:t>R2 Score </a:t>
            </a:r>
            <a:r>
              <a:rPr lang="en-US" sz="1600" dirty="0"/>
              <a:t>–&gt; </a:t>
            </a:r>
            <a:r>
              <a:rPr lang="en-US" sz="1600" b="1" dirty="0"/>
              <a:t>0.99</a:t>
            </a:r>
          </a:p>
        </p:txBody>
      </p:sp>
      <p:pic>
        <p:nvPicPr>
          <p:cNvPr id="5" name="Picture 4">
            <a:extLst>
              <a:ext uri="{FF2B5EF4-FFF2-40B4-BE49-F238E27FC236}">
                <a16:creationId xmlns:a16="http://schemas.microsoft.com/office/drawing/2014/main" id="{260CEE4C-9F28-E5FE-F44B-32C61C3C4070}"/>
              </a:ext>
            </a:extLst>
          </p:cNvPr>
          <p:cNvPicPr>
            <a:picLocks noChangeAspect="1"/>
          </p:cNvPicPr>
          <p:nvPr/>
        </p:nvPicPr>
        <p:blipFill>
          <a:blip r:embed="rId3"/>
          <a:stretch>
            <a:fillRect/>
          </a:stretch>
        </p:blipFill>
        <p:spPr>
          <a:xfrm>
            <a:off x="3042718" y="1544967"/>
            <a:ext cx="6106559" cy="3065023"/>
          </a:xfrm>
          <a:prstGeom prst="rect">
            <a:avLst/>
          </a:prstGeom>
        </p:spPr>
      </p:pic>
    </p:spTree>
    <p:extLst>
      <p:ext uri="{BB962C8B-B14F-4D97-AF65-F5344CB8AC3E}">
        <p14:creationId xmlns:p14="http://schemas.microsoft.com/office/powerpoint/2010/main" val="230557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3490452"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319023" y="2928491"/>
            <a:ext cx="2856795" cy="1001017"/>
          </a:xfrm>
        </p:spPr>
        <p:txBody>
          <a:bodyPr/>
          <a:lstStyle/>
          <a:p>
            <a:r>
              <a:rPr lang="en-US" noProof="0" dirty="0"/>
              <a:t>conclusion</a:t>
            </a:r>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4995891" y="2327673"/>
            <a:ext cx="5846281" cy="2202653"/>
          </a:xfrm>
        </p:spPr>
        <p:txBody>
          <a:bodyPr/>
          <a:lstStyle/>
          <a:p>
            <a:pPr algn="ctr"/>
            <a:r>
              <a:rPr lang="en-US" dirty="0"/>
              <a:t>We have noticed that, Decision Tree providing more accuracy than XGB. So, we will use Decision Tree model for Machine Learning prediction for production of crops.</a:t>
            </a:r>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17</a:t>
            </a:fld>
            <a:endParaRPr lang="en-US" dirty="0"/>
          </a:p>
        </p:txBody>
      </p:sp>
    </p:spTree>
    <p:extLst>
      <p:ext uri="{BB962C8B-B14F-4D97-AF65-F5344CB8AC3E}">
        <p14:creationId xmlns:p14="http://schemas.microsoft.com/office/powerpoint/2010/main" val="94250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1130061" y="1541398"/>
            <a:ext cx="4442603" cy="2124827"/>
          </a:xfrm>
        </p:spPr>
        <p:txBody>
          <a:bodyPr/>
          <a:lstStyle/>
          <a:p>
            <a:r>
              <a:rPr lang="en-US" dirty="0"/>
              <a:t>Thank you</a:t>
            </a:r>
          </a:p>
        </p:txBody>
      </p:sp>
      <p:sp>
        <p:nvSpPr>
          <p:cNvPr id="6" name="Text Placeholder 5">
            <a:extLst>
              <a:ext uri="{FF2B5EF4-FFF2-40B4-BE49-F238E27FC236}">
                <a16:creationId xmlns:a16="http://schemas.microsoft.com/office/drawing/2014/main" id="{75335026-4908-B82C-0C3C-4E5E0498CB6A}"/>
              </a:ext>
            </a:extLst>
          </p:cNvPr>
          <p:cNvSpPr>
            <a:spLocks noGrp="1"/>
          </p:cNvSpPr>
          <p:nvPr>
            <p:ph type="body" sz="quarter" idx="19"/>
          </p:nvPr>
        </p:nvSpPr>
        <p:spPr>
          <a:xfrm>
            <a:off x="1130061" y="3984426"/>
            <a:ext cx="4442603" cy="1332176"/>
          </a:xfrm>
        </p:spPr>
        <p:txBody>
          <a:bodyPr/>
          <a:lstStyle/>
          <a:p>
            <a:r>
              <a:rPr lang="en-US" dirty="0"/>
              <a:t>Akashdeep Dam​​​</a:t>
            </a:r>
          </a:p>
          <a:p>
            <a:r>
              <a:rPr lang="en-US" dirty="0">
                <a:hlinkClick r:id="rId2"/>
              </a:rPr>
              <a:t>akashdeepdam@gmail.com</a:t>
            </a:r>
            <a:endParaRPr lang="en-US" dirty="0"/>
          </a:p>
          <a:p>
            <a:r>
              <a:rPr lang="en-US" dirty="0"/>
              <a:t>UNID : </a:t>
            </a:r>
            <a:r>
              <a:rPr lang="en-IN" sz="1800" b="0" i="0" dirty="0">
                <a:effectLst/>
                <a:ea typeface="Cascadia Code" panose="020B0609020000020004" pitchFamily="49" charset="0"/>
                <a:cs typeface="Segoe UI Semibold" panose="020B0702040204020203" pitchFamily="34" charset="0"/>
              </a:rPr>
              <a:t>UMIP20537</a:t>
            </a:r>
            <a:endParaRPr lang="en-US" dirty="0"/>
          </a:p>
        </p:txBody>
      </p:sp>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3"/>
          <a:srcRect l="55" r="55"/>
          <a:stretch/>
        </p:blipFill>
        <p:spPr>
          <a:xfrm>
            <a:off x="6771736" y="0"/>
            <a:ext cx="5420263" cy="6858000"/>
          </a:xfrm>
        </p:spPr>
      </p:pic>
    </p:spTree>
    <p:extLst>
      <p:ext uri="{BB962C8B-B14F-4D97-AF65-F5344CB8AC3E}">
        <p14:creationId xmlns:p14="http://schemas.microsoft.com/office/powerpoint/2010/main" val="301015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3490452"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397682" y="3099035"/>
            <a:ext cx="2695088" cy="659928"/>
          </a:xfrm>
        </p:spPr>
        <p:txBody>
          <a:bodyPr/>
          <a:lstStyle/>
          <a:p>
            <a:r>
              <a:rPr lang="en-US" noProof="0" dirty="0"/>
              <a:t>INTRODUCTION</a:t>
            </a:r>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4953000" y="2106561"/>
            <a:ext cx="6400800" cy="2644877"/>
          </a:xfrm>
        </p:spPr>
        <p:txBody>
          <a:bodyPr/>
          <a:lstStyle/>
          <a:p>
            <a:r>
              <a:rPr lang="en-US" dirty="0"/>
              <a:t>In the provided data, we have state and district-wise crops production of India from 2000 to 2015. With the data we first did the cleaning of dataset and remove NULL values. Now, with the cleaned data, we analyzed the data and made various insights with the data. Also, we have applied Machine Learning models to predict the future production of corps in each state.</a:t>
            </a:r>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3490452"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319023" y="2928491"/>
            <a:ext cx="2856795" cy="1001017"/>
          </a:xfrm>
        </p:spPr>
        <p:txBody>
          <a:bodyPr/>
          <a:lstStyle/>
          <a:p>
            <a:r>
              <a:rPr lang="en-US" noProof="0" dirty="0"/>
              <a:t>TECHNIQUES USED</a:t>
            </a:r>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4650658" y="2388008"/>
            <a:ext cx="6703142" cy="2081981"/>
          </a:xfrm>
        </p:spPr>
        <p:txBody>
          <a:bodyPr/>
          <a:lstStyle/>
          <a:p>
            <a:pPr marL="342900" indent="-342900">
              <a:buAutoNum type="arabicPeriod"/>
            </a:pPr>
            <a:r>
              <a:rPr lang="en-US" dirty="0"/>
              <a:t>Python (Pandas) for data cleaning</a:t>
            </a:r>
          </a:p>
          <a:p>
            <a:pPr marL="342900" indent="-342900">
              <a:buAutoNum type="arabicPeriod"/>
            </a:pPr>
            <a:r>
              <a:rPr lang="en-US" dirty="0"/>
              <a:t>Power BI for KPIs and making insights of data</a:t>
            </a:r>
          </a:p>
          <a:p>
            <a:pPr marL="342900" indent="-342900">
              <a:buAutoNum type="arabicPeriod"/>
            </a:pPr>
            <a:r>
              <a:rPr lang="en-US" dirty="0"/>
              <a:t>Python (Scikit-learn) for prediction the crops production</a:t>
            </a:r>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156278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field of wheat with tracks in it">
            <a:extLst>
              <a:ext uri="{FF2B5EF4-FFF2-40B4-BE49-F238E27FC236}">
                <a16:creationId xmlns:a16="http://schemas.microsoft.com/office/drawing/2014/main" id="{5BA975B6-ACDF-974C-4B0A-792DE5F09CB6}"/>
              </a:ext>
            </a:extLst>
          </p:cNvPr>
          <p:cNvPicPr>
            <a:picLocks noGrp="1" noChangeAspect="1"/>
          </p:cNvPicPr>
          <p:nvPr>
            <p:ph type="pic" sz="quarter" idx="10"/>
          </p:nvPr>
        </p:nvPicPr>
        <p:blipFill>
          <a:blip r:embed="rId2">
            <a:alphaModFix amt="50000"/>
          </a:blip>
          <a:srcRect/>
          <a:stretch/>
        </p:blipFill>
        <p:spPr>
          <a:xfrm>
            <a:off x="0" y="-2"/>
            <a:ext cx="12192000" cy="6858000"/>
          </a:xfrm>
        </p:spPr>
      </p:pic>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1199909" y="2335192"/>
            <a:ext cx="9792182" cy="2187616"/>
          </a:xfrm>
        </p:spPr>
        <p:txBody>
          <a:bodyPr/>
          <a:lstStyle/>
          <a:p>
            <a:r>
              <a:rPr lang="en-US" dirty="0" err="1"/>
              <a:t>DaTA</a:t>
            </a:r>
            <a:r>
              <a:rPr lang="en-US" dirty="0"/>
              <a:t> CLEANING WITH PYTHON</a:t>
            </a:r>
          </a:p>
        </p:txBody>
      </p:sp>
    </p:spTree>
    <p:extLst>
      <p:ext uri="{BB962C8B-B14F-4D97-AF65-F5344CB8AC3E}">
        <p14:creationId xmlns:p14="http://schemas.microsoft.com/office/powerpoint/2010/main" val="17100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CHECK NULL VALUES</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5</a:t>
            </a:fld>
            <a:endParaRPr lang="en-US" dirty="0"/>
          </a:p>
        </p:txBody>
      </p:sp>
      <p:pic>
        <p:nvPicPr>
          <p:cNvPr id="7" name="Picture 6">
            <a:extLst>
              <a:ext uri="{FF2B5EF4-FFF2-40B4-BE49-F238E27FC236}">
                <a16:creationId xmlns:a16="http://schemas.microsoft.com/office/drawing/2014/main" id="{0C590277-4B6E-74E4-6081-964647FA7E88}"/>
              </a:ext>
            </a:extLst>
          </p:cNvPr>
          <p:cNvPicPr>
            <a:picLocks noChangeAspect="1"/>
          </p:cNvPicPr>
          <p:nvPr/>
        </p:nvPicPr>
        <p:blipFill>
          <a:blip r:embed="rId3"/>
          <a:stretch>
            <a:fillRect/>
          </a:stretch>
        </p:blipFill>
        <p:spPr>
          <a:xfrm>
            <a:off x="1" y="1386347"/>
            <a:ext cx="4942440" cy="1776333"/>
          </a:xfrm>
          <a:prstGeom prst="rect">
            <a:avLst/>
          </a:prstGeom>
        </p:spPr>
      </p:pic>
      <p:pic>
        <p:nvPicPr>
          <p:cNvPr id="12" name="Picture 11">
            <a:extLst>
              <a:ext uri="{FF2B5EF4-FFF2-40B4-BE49-F238E27FC236}">
                <a16:creationId xmlns:a16="http://schemas.microsoft.com/office/drawing/2014/main" id="{81C36A5D-0074-A15A-459C-9172C7AD6EE9}"/>
              </a:ext>
            </a:extLst>
          </p:cNvPr>
          <p:cNvPicPr>
            <a:picLocks noChangeAspect="1"/>
          </p:cNvPicPr>
          <p:nvPr/>
        </p:nvPicPr>
        <p:blipFill>
          <a:blip r:embed="rId4"/>
          <a:stretch>
            <a:fillRect/>
          </a:stretch>
        </p:blipFill>
        <p:spPr>
          <a:xfrm>
            <a:off x="306245" y="3162680"/>
            <a:ext cx="4319389" cy="3323303"/>
          </a:xfrm>
          <a:prstGeom prst="rect">
            <a:avLst/>
          </a:prstGeom>
        </p:spPr>
      </p:pic>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6096000" y="2759074"/>
            <a:ext cx="5257800" cy="22245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We can notice that, “Production” column has NULL values. In our dataset, total rows are 246091, out of them 242361 are Non-NULL. So, the remaining are NULL.</a:t>
            </a:r>
            <a:br>
              <a:rPr lang="en-US" sz="1800" dirty="0"/>
            </a:br>
            <a:br>
              <a:rPr lang="en-US" sz="1800" dirty="0"/>
            </a:br>
            <a:r>
              <a:rPr lang="en-US" sz="1800" dirty="0"/>
              <a:t>Now, we have to remove those NULL values from dataset for better model prediction for Machine Learning.</a:t>
            </a:r>
          </a:p>
        </p:txBody>
      </p:sp>
    </p:spTree>
    <p:extLst>
      <p:ext uri="{BB962C8B-B14F-4D97-AF65-F5344CB8AC3E}">
        <p14:creationId xmlns:p14="http://schemas.microsoft.com/office/powerpoint/2010/main" val="188451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REMOVE NULL VALUES</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6</a:t>
            </a:fld>
            <a:endParaRPr lang="en-US" dirty="0"/>
          </a:p>
        </p:txBody>
      </p:sp>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7466627" y="2958222"/>
            <a:ext cx="4223928" cy="3493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Here, with the help of Pandas, we removed/dropped NULL values from dataset.</a:t>
            </a:r>
          </a:p>
          <a:p>
            <a:pPr marL="0" indent="0">
              <a:buNone/>
            </a:pPr>
            <a:r>
              <a:rPr lang="en-US" sz="1800" dirty="0"/>
              <a:t>Now, we can see there is total 242361 entries and no NULL values present.</a:t>
            </a:r>
          </a:p>
          <a:p>
            <a:pPr marL="0" indent="0">
              <a:buNone/>
            </a:pPr>
            <a:r>
              <a:rPr lang="en-US" sz="1800" dirty="0"/>
              <a:t>Also, we used Pandas </a:t>
            </a:r>
            <a:r>
              <a:rPr lang="en-US" sz="1800" dirty="0" err="1"/>
              <a:t>isnull</a:t>
            </a:r>
            <a:r>
              <a:rPr lang="en-US" sz="1800" dirty="0"/>
              <a:t>() and sum() function to check the number of NULL values in each columns and there is 0 NULL values in count.</a:t>
            </a:r>
          </a:p>
        </p:txBody>
      </p:sp>
      <p:pic>
        <p:nvPicPr>
          <p:cNvPr id="5" name="Picture 4">
            <a:extLst>
              <a:ext uri="{FF2B5EF4-FFF2-40B4-BE49-F238E27FC236}">
                <a16:creationId xmlns:a16="http://schemas.microsoft.com/office/drawing/2014/main" id="{B03697F1-547D-9823-EA9F-136F13593A31}"/>
              </a:ext>
            </a:extLst>
          </p:cNvPr>
          <p:cNvPicPr>
            <a:picLocks noChangeAspect="1"/>
          </p:cNvPicPr>
          <p:nvPr/>
        </p:nvPicPr>
        <p:blipFill>
          <a:blip r:embed="rId3"/>
          <a:stretch>
            <a:fillRect/>
          </a:stretch>
        </p:blipFill>
        <p:spPr>
          <a:xfrm>
            <a:off x="-10559" y="1386347"/>
            <a:ext cx="4952999" cy="1577212"/>
          </a:xfrm>
          <a:prstGeom prst="rect">
            <a:avLst/>
          </a:prstGeom>
        </p:spPr>
      </p:pic>
      <p:pic>
        <p:nvPicPr>
          <p:cNvPr id="10" name="Picture 9">
            <a:extLst>
              <a:ext uri="{FF2B5EF4-FFF2-40B4-BE49-F238E27FC236}">
                <a16:creationId xmlns:a16="http://schemas.microsoft.com/office/drawing/2014/main" id="{49A7298C-2C21-3C31-263E-6775658CFB12}"/>
              </a:ext>
            </a:extLst>
          </p:cNvPr>
          <p:cNvPicPr>
            <a:picLocks noChangeAspect="1"/>
          </p:cNvPicPr>
          <p:nvPr/>
        </p:nvPicPr>
        <p:blipFill>
          <a:blip r:embed="rId4"/>
          <a:stretch>
            <a:fillRect/>
          </a:stretch>
        </p:blipFill>
        <p:spPr>
          <a:xfrm>
            <a:off x="206504" y="2963559"/>
            <a:ext cx="4518871" cy="3493174"/>
          </a:xfrm>
          <a:prstGeom prst="rect">
            <a:avLst/>
          </a:prstGeom>
        </p:spPr>
      </p:pic>
      <p:pic>
        <p:nvPicPr>
          <p:cNvPr id="14" name="Picture 13">
            <a:extLst>
              <a:ext uri="{FF2B5EF4-FFF2-40B4-BE49-F238E27FC236}">
                <a16:creationId xmlns:a16="http://schemas.microsoft.com/office/drawing/2014/main" id="{70860EA4-082A-BEDC-13D4-2DBBBA58CE3B}"/>
              </a:ext>
            </a:extLst>
          </p:cNvPr>
          <p:cNvPicPr>
            <a:picLocks noChangeAspect="1"/>
          </p:cNvPicPr>
          <p:nvPr/>
        </p:nvPicPr>
        <p:blipFill>
          <a:blip r:embed="rId5"/>
          <a:stretch>
            <a:fillRect/>
          </a:stretch>
        </p:blipFill>
        <p:spPr>
          <a:xfrm>
            <a:off x="5159503" y="1386347"/>
            <a:ext cx="5257800" cy="1577212"/>
          </a:xfrm>
          <a:prstGeom prst="rect">
            <a:avLst/>
          </a:prstGeom>
        </p:spPr>
      </p:pic>
      <p:pic>
        <p:nvPicPr>
          <p:cNvPr id="16" name="Picture 15">
            <a:extLst>
              <a:ext uri="{FF2B5EF4-FFF2-40B4-BE49-F238E27FC236}">
                <a16:creationId xmlns:a16="http://schemas.microsoft.com/office/drawing/2014/main" id="{2D650C45-B0C6-E56D-EFE7-F0BDB7237463}"/>
              </a:ext>
            </a:extLst>
          </p:cNvPr>
          <p:cNvPicPr>
            <a:picLocks noChangeAspect="1"/>
          </p:cNvPicPr>
          <p:nvPr/>
        </p:nvPicPr>
        <p:blipFill>
          <a:blip r:embed="rId6"/>
          <a:stretch>
            <a:fillRect/>
          </a:stretch>
        </p:blipFill>
        <p:spPr>
          <a:xfrm>
            <a:off x="5246804" y="2958222"/>
            <a:ext cx="2021396" cy="2021396"/>
          </a:xfrm>
          <a:prstGeom prst="rect">
            <a:avLst/>
          </a:prstGeom>
        </p:spPr>
      </p:pic>
    </p:spTree>
    <p:extLst>
      <p:ext uri="{BB962C8B-B14F-4D97-AF65-F5344CB8AC3E}">
        <p14:creationId xmlns:p14="http://schemas.microsoft.com/office/powerpoint/2010/main" val="369790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EXPORT CLEANED DATASET</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7</a:t>
            </a:fld>
            <a:endParaRPr lang="en-US" dirty="0"/>
          </a:p>
        </p:txBody>
      </p:sp>
      <p:sp>
        <p:nvSpPr>
          <p:cNvPr id="13" name="Text Placeholder 3">
            <a:extLst>
              <a:ext uri="{FF2B5EF4-FFF2-40B4-BE49-F238E27FC236}">
                <a16:creationId xmlns:a16="http://schemas.microsoft.com/office/drawing/2014/main" id="{350F000D-E9C0-866F-6722-9C231781FF50}"/>
              </a:ext>
            </a:extLst>
          </p:cNvPr>
          <p:cNvSpPr txBox="1">
            <a:spLocks/>
          </p:cNvSpPr>
          <p:nvPr/>
        </p:nvSpPr>
        <p:spPr>
          <a:xfrm>
            <a:off x="3350340" y="4348083"/>
            <a:ext cx="5894439" cy="8992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Used Pandas </a:t>
            </a:r>
            <a:r>
              <a:rPr lang="en-US" sz="1800" dirty="0" err="1"/>
              <a:t>to_csv</a:t>
            </a:r>
            <a:r>
              <a:rPr lang="en-US" sz="1800" dirty="0"/>
              <a:t>() function to export the cleaned dataset for Data Analysis using Power BI and also for Machine Learning prediction using Python</a:t>
            </a:r>
          </a:p>
        </p:txBody>
      </p:sp>
      <p:pic>
        <p:nvPicPr>
          <p:cNvPr id="6" name="Picture 5">
            <a:extLst>
              <a:ext uri="{FF2B5EF4-FFF2-40B4-BE49-F238E27FC236}">
                <a16:creationId xmlns:a16="http://schemas.microsoft.com/office/drawing/2014/main" id="{C6A471CD-E621-291E-8DDC-9FED32C68886}"/>
              </a:ext>
            </a:extLst>
          </p:cNvPr>
          <p:cNvPicPr>
            <a:picLocks noChangeAspect="1"/>
          </p:cNvPicPr>
          <p:nvPr/>
        </p:nvPicPr>
        <p:blipFill>
          <a:blip r:embed="rId3"/>
          <a:stretch>
            <a:fillRect/>
          </a:stretch>
        </p:blipFill>
        <p:spPr>
          <a:xfrm>
            <a:off x="2806744" y="2338218"/>
            <a:ext cx="6981630" cy="2009864"/>
          </a:xfrm>
          <a:prstGeom prst="rect">
            <a:avLst/>
          </a:prstGeom>
        </p:spPr>
      </p:pic>
    </p:spTree>
    <p:extLst>
      <p:ext uri="{BB962C8B-B14F-4D97-AF65-F5344CB8AC3E}">
        <p14:creationId xmlns:p14="http://schemas.microsoft.com/office/powerpoint/2010/main" val="225274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field of wheat with tracks in it">
            <a:extLst>
              <a:ext uri="{FF2B5EF4-FFF2-40B4-BE49-F238E27FC236}">
                <a16:creationId xmlns:a16="http://schemas.microsoft.com/office/drawing/2014/main" id="{5BA975B6-ACDF-974C-4B0A-792DE5F09CB6}"/>
              </a:ext>
            </a:extLst>
          </p:cNvPr>
          <p:cNvPicPr>
            <a:picLocks noGrp="1" noChangeAspect="1"/>
          </p:cNvPicPr>
          <p:nvPr>
            <p:ph type="pic" sz="quarter" idx="10"/>
          </p:nvPr>
        </p:nvPicPr>
        <p:blipFill>
          <a:blip r:embed="rId2">
            <a:alphaModFix amt="50000"/>
          </a:blip>
          <a:srcRect/>
          <a:stretch/>
        </p:blipFill>
        <p:spPr>
          <a:xfrm>
            <a:off x="0" y="0"/>
            <a:ext cx="12192000" cy="6858000"/>
          </a:xfrm>
        </p:spPr>
      </p:pic>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1199909" y="1966467"/>
            <a:ext cx="9792182" cy="2925066"/>
          </a:xfrm>
        </p:spPr>
        <p:txBody>
          <a:bodyPr/>
          <a:lstStyle/>
          <a:p>
            <a:r>
              <a:rPr lang="en-US" dirty="0" err="1"/>
              <a:t>DaTA</a:t>
            </a:r>
            <a:r>
              <a:rPr lang="en-US" dirty="0"/>
              <a:t> ANALYSIS &amp; VISUALIZATION WITH POWER BI</a:t>
            </a:r>
          </a:p>
        </p:txBody>
      </p:sp>
    </p:spTree>
    <p:extLst>
      <p:ext uri="{BB962C8B-B14F-4D97-AF65-F5344CB8AC3E}">
        <p14:creationId xmlns:p14="http://schemas.microsoft.com/office/powerpoint/2010/main" val="2922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1386347"/>
          </a:xfrm>
        </p:spPr>
        <p:txBody>
          <a:bodyPr/>
          <a:lstStyle/>
          <a:p>
            <a:r>
              <a:rPr lang="en-US" dirty="0"/>
              <a:t>PRODUCTION ANALYSIS WITH POWER BI</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1386347"/>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9</a:t>
            </a:fld>
            <a:endParaRPr lang="en-US" dirty="0"/>
          </a:p>
        </p:txBody>
      </p:sp>
      <p:pic>
        <p:nvPicPr>
          <p:cNvPr id="5" name="Picture 4">
            <a:extLst>
              <a:ext uri="{FF2B5EF4-FFF2-40B4-BE49-F238E27FC236}">
                <a16:creationId xmlns:a16="http://schemas.microsoft.com/office/drawing/2014/main" id="{23C4E063-E195-55CB-872C-7B632AA396FF}"/>
              </a:ext>
            </a:extLst>
          </p:cNvPr>
          <p:cNvPicPr>
            <a:picLocks noChangeAspect="1"/>
          </p:cNvPicPr>
          <p:nvPr/>
        </p:nvPicPr>
        <p:blipFill>
          <a:blip r:embed="rId3"/>
          <a:stretch>
            <a:fillRect/>
          </a:stretch>
        </p:blipFill>
        <p:spPr>
          <a:xfrm>
            <a:off x="-1" y="1386347"/>
            <a:ext cx="5456903" cy="5474934"/>
          </a:xfrm>
          <a:prstGeom prst="rect">
            <a:avLst/>
          </a:prstGeom>
        </p:spPr>
      </p:pic>
      <p:sp>
        <p:nvSpPr>
          <p:cNvPr id="7" name="Text Placeholder 3">
            <a:extLst>
              <a:ext uri="{FF2B5EF4-FFF2-40B4-BE49-F238E27FC236}">
                <a16:creationId xmlns:a16="http://schemas.microsoft.com/office/drawing/2014/main" id="{9AC587D1-6613-C9DD-C4E0-E5C41A14415F}"/>
              </a:ext>
            </a:extLst>
          </p:cNvPr>
          <p:cNvSpPr txBox="1">
            <a:spLocks/>
          </p:cNvSpPr>
          <p:nvPr/>
        </p:nvSpPr>
        <p:spPr>
          <a:xfrm>
            <a:off x="5663380" y="1686168"/>
            <a:ext cx="5894439" cy="48752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600" dirty="0"/>
              <a:t>By default 2014 as the “Year” will be selected in slicer. We can also select other years by selecting options.</a:t>
            </a:r>
          </a:p>
          <a:p>
            <a:pPr marL="342900" indent="-342900">
              <a:buAutoNum type="arabicPeriod"/>
            </a:pPr>
            <a:r>
              <a:rPr lang="en-US" sz="1600" dirty="0"/>
              <a:t>According to selected year, it’ll show total production of the selected year, e.g. in 2014, 8665M corps produced. Also, how much production percentage increase/decrease than last year will show.</a:t>
            </a:r>
          </a:p>
          <a:p>
            <a:pPr marL="342900" indent="-342900">
              <a:buAutoNum type="arabicPeriod"/>
            </a:pPr>
            <a:r>
              <a:rPr lang="en-US" sz="1600" dirty="0"/>
              <a:t>Top states will show by total productions according to selected year using area chart, e.g. in 2014, Kerala was the top.</a:t>
            </a:r>
          </a:p>
          <a:p>
            <a:pPr marL="342900" indent="-342900">
              <a:buFont typeface="Arial" panose="020B0604020202020204" pitchFamily="34" charset="0"/>
              <a:buAutoNum type="arabicPeriod"/>
            </a:pPr>
            <a:r>
              <a:rPr lang="en-US" sz="1600" dirty="0"/>
              <a:t>Top seasons will show by total productions according to selected year using ribbon chart, e.g. in 2014, Whole Year was the top.</a:t>
            </a:r>
          </a:p>
          <a:p>
            <a:pPr marL="342900" indent="-342900">
              <a:buFont typeface="Arial" panose="020B0604020202020204" pitchFamily="34" charset="0"/>
              <a:buAutoNum type="arabicPeriod"/>
            </a:pPr>
            <a:r>
              <a:rPr lang="en-US" sz="1600" dirty="0"/>
              <a:t>Top crops will show by total productions according to selected year using clustered column chart, e.g. in 2014, Coconut was the top.</a:t>
            </a:r>
          </a:p>
          <a:p>
            <a:pPr marL="342900" indent="-342900">
              <a:buFont typeface="Arial" panose="020B0604020202020204" pitchFamily="34" charset="0"/>
              <a:buAutoNum type="arabicPeriod"/>
            </a:pPr>
            <a:r>
              <a:rPr lang="en-US" sz="1600" dirty="0"/>
              <a:t>Also depicted the tabular form of state-wise data to show Area, Crops production and % change than previous year.</a:t>
            </a:r>
          </a:p>
          <a:p>
            <a:pPr marL="342900" indent="-342900">
              <a:buFont typeface="Arial" panose="020B0604020202020204" pitchFamily="34" charset="0"/>
              <a:buAutoNum type="arabicPeriod"/>
            </a:pPr>
            <a:endParaRPr lang="en-US" sz="1600" dirty="0"/>
          </a:p>
          <a:p>
            <a:pPr marL="342900" indent="-342900">
              <a:buAutoNum type="arabicPeriod"/>
            </a:pPr>
            <a:endParaRPr lang="en-US" sz="1600" dirty="0"/>
          </a:p>
        </p:txBody>
      </p:sp>
    </p:spTree>
    <p:extLst>
      <p:ext uri="{BB962C8B-B14F-4D97-AF65-F5344CB8AC3E}">
        <p14:creationId xmlns:p14="http://schemas.microsoft.com/office/powerpoint/2010/main" val="4167332553"/>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424615-5FE5-4F43-AE24-3BC9A0532687}">
  <ds:schemaRefs>
    <ds:schemaRef ds:uri="http://schemas.microsoft.com/sharepoint/v3/contenttype/forms"/>
  </ds:schemaRefs>
</ds:datastoreItem>
</file>

<file path=customXml/itemProps3.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Verdant pitch deck</Template>
  <TotalTime>176</TotalTime>
  <Words>1000</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Cascadia Code</vt:lpstr>
      <vt:lpstr>Tenorite </vt:lpstr>
      <vt:lpstr>Tenorite Bold</vt:lpstr>
      <vt:lpstr>Custom</vt:lpstr>
      <vt:lpstr>CROPS PRODUCTION ANALYSIS</vt:lpstr>
      <vt:lpstr>INTRODUCTION</vt:lpstr>
      <vt:lpstr>TECHNIQUES USED</vt:lpstr>
      <vt:lpstr>DaTA CLEANING WITH PYTHON</vt:lpstr>
      <vt:lpstr>CHECK NULL VALUES</vt:lpstr>
      <vt:lpstr>REMOVE NULL VALUES</vt:lpstr>
      <vt:lpstr>EXPORT CLEANED DATASET</vt:lpstr>
      <vt:lpstr>DaTA ANALYSIS &amp; VISUALIZATION WITH POWER BI</vt:lpstr>
      <vt:lpstr>PRODUCTION ANALYSIS WITH POWER BI</vt:lpstr>
      <vt:lpstr>MAJOR CROPS ANALYSIS WITH POWERBI</vt:lpstr>
      <vt:lpstr>Model PREDICTION for PRODUCTION USING PYTHON</vt:lpstr>
      <vt:lpstr>Percentage of production</vt:lpstr>
      <vt:lpstr>Drop unnecessary column &amp; OHE</vt:lpstr>
      <vt:lpstr>Split dataset for ml models</vt:lpstr>
      <vt:lpstr>ML Models - XGB prediction accuracy</vt:lpstr>
      <vt:lpstr>ML Models – Decision tree  prediction accuracy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Akashdeep Dam</dc:creator>
  <cp:lastModifiedBy>Akashdeep Dam</cp:lastModifiedBy>
  <cp:revision>27</cp:revision>
  <dcterms:created xsi:type="dcterms:W3CDTF">2024-09-24T02:42:09Z</dcterms:created>
  <dcterms:modified xsi:type="dcterms:W3CDTF">2024-09-24T06:39:46Z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