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2" r:id="rId5"/>
    <p:sldId id="275" r:id="rId6"/>
    <p:sldId id="276" r:id="rId7"/>
    <p:sldId id="277" r:id="rId8"/>
    <p:sldId id="295" r:id="rId9"/>
    <p:sldId id="296" r:id="rId10"/>
    <p:sldId id="297" r:id="rId11"/>
    <p:sldId id="298" r:id="rId12"/>
    <p:sldId id="307" r:id="rId13"/>
    <p:sldId id="299" r:id="rId14"/>
    <p:sldId id="300" r:id="rId15"/>
    <p:sldId id="308" r:id="rId16"/>
    <p:sldId id="301" r:id="rId17"/>
    <p:sldId id="302" r:id="rId18"/>
    <p:sldId id="303" r:id="rId19"/>
    <p:sldId id="304" r:id="rId20"/>
    <p:sldId id="305" r:id="rId21"/>
    <p:sldId id="306" r:id="rId22"/>
    <p:sldId id="288"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53E"/>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10/26/2024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10/26/2024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4ACF4-7A1F-ACA4-C218-70CCB73BFB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0AB036-4C08-516C-4655-ABA9A7230222}"/>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DC4C9C0-57FF-E49A-4F83-3C7A78616EF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DF289CB-F977-C6C2-95DD-5ACCFD4EDCC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3317461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9253-621E-7CC6-FBD6-C24B24C8E0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F22489-98B9-FE5D-7093-206E1AD4773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7B30EAD-7BA1-8667-A654-EBA7419971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55A4AF8-FAA8-DACC-DE0D-70AC1F6B1F3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4183493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89CF4-9AEE-7250-F260-5CE89F41EA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C737A-BDEC-B762-914D-B605421311D6}"/>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FB9E0393-5932-7CD8-4457-20A6C24A310E}"/>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3573EF9-BCD5-238D-3AC8-F4CDD01BDF3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945427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BA34F-770D-4818-24E7-443AFF0DD8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0D7AB3-3354-A77B-997F-D7075239C9D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57DDFF7-282F-5473-FB36-FEF2D502D95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52C00BF8-BBB1-CA5C-4072-E9BB06FD51D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203321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61BBB-6591-E94F-7304-B6E0AF3397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81CD08-2A83-C803-97D5-35F2F7CF6A2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8D8F944-053F-81F9-B154-F8870EEF1BC0}"/>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359C0C1F-9C33-C795-E81B-535900A66C0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1962809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CA10D-9194-D219-2D50-546905BDA5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49DA80-4670-4A0F-C0C1-5669CF86D40F}"/>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D41BF24-E8B6-573C-CE9E-9F9ADEB091BE}"/>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9344F82-0B26-0483-D5FA-7145C77C3C9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15</a:t>
            </a:fld>
            <a:endParaRPr lang="en-US" altLang="zh-CN" dirty="0"/>
          </a:p>
        </p:txBody>
      </p:sp>
    </p:spTree>
    <p:extLst>
      <p:ext uri="{BB962C8B-B14F-4D97-AF65-F5344CB8AC3E}">
        <p14:creationId xmlns:p14="http://schemas.microsoft.com/office/powerpoint/2010/main" val="4021776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5527D-0DE6-5EB0-086C-68F80CE168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C81AE7-4AAB-CEE0-18EB-81C0F8FEBC01}"/>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7DDB05B-9A68-B908-0F8C-A936F0F977BC}"/>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2EE6632-4FDE-D6B8-6E53-7F2AAE5E50A3}"/>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16</a:t>
            </a:fld>
            <a:endParaRPr lang="en-US" altLang="zh-CN" dirty="0"/>
          </a:p>
        </p:txBody>
      </p:sp>
    </p:spTree>
    <p:extLst>
      <p:ext uri="{BB962C8B-B14F-4D97-AF65-F5344CB8AC3E}">
        <p14:creationId xmlns:p14="http://schemas.microsoft.com/office/powerpoint/2010/main" val="2968516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85EC9-8E29-96C3-5B60-6DF5EE8F3B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3D904D-F6F1-5A84-5575-4B43E5FF33E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FC4EE60-BC92-8470-29DF-D8ABB32D994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C1A4DE1B-D7B8-EBE8-7D88-E630DFCF34F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17</a:t>
            </a:fld>
            <a:endParaRPr lang="en-US" altLang="zh-CN" dirty="0"/>
          </a:p>
        </p:txBody>
      </p:sp>
    </p:spTree>
    <p:extLst>
      <p:ext uri="{BB962C8B-B14F-4D97-AF65-F5344CB8AC3E}">
        <p14:creationId xmlns:p14="http://schemas.microsoft.com/office/powerpoint/2010/main" val="202858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5E1C1-CDBA-BE10-5561-6B2E16B004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6168F4-FEB9-3C09-F01B-B0F8E5E246B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AD8EA3D-B2B8-B4FA-394B-05D1BB8F5D9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FCA9351C-7D06-3B37-D2B4-FCADC1ED56E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3005016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9BBDE-3792-7EF2-9E25-C1FE974E4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E4047C-B2E2-2239-F277-7B81B46C0D1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DF711B14-A2BA-9601-FF52-019EA12BDC5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57408E5-164B-A5E4-A309-220B937E666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989686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A11E3-C84B-2E6B-CAF8-29CAFD524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2F160-E10E-C81A-35DD-2BFA6804719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DC2B1512-AD26-ABEA-533C-9FEE882561F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44A0F8B-9D3F-A6AB-75AD-AD8E4FF8B4D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442145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3E828-01BD-315A-490A-704AC61DA5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FE2D00-6224-8E1C-16BB-C5BD5DA8376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381B2F8C-96DD-7312-4659-656A0B296BE8}"/>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0D5A90DE-9EB8-C512-D8F3-C0DA5AF3FB9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319104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F3F36-EEFD-136A-86BF-BE4940F07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C8BD5-C154-23CD-303F-65F622A78F70}"/>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2DF735A9-98B1-A1B3-CCE5-759D0EFA194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C34424A7-BDB2-98F3-FD84-075E209A108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224043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World Population Analysis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92035" y="4181414"/>
            <a:ext cx="1888283" cy="427908"/>
          </a:xfrm>
        </p:spPr>
        <p:txBody>
          <a:bodyPr/>
          <a:lstStyle/>
          <a:p>
            <a:r>
              <a:rPr lang="en-US" dirty="0"/>
              <a:t>Akashdeep Dam</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4">
            <a:extLst>
              <a:ext uri="{FF2B5EF4-FFF2-40B4-BE49-F238E27FC236}">
                <a16:creationId xmlns:a16="http://schemas.microsoft.com/office/drawing/2014/main" id="{A7A64C15-3218-8CA4-CF09-97EE3105AABC}"/>
              </a:ext>
            </a:extLst>
          </p:cNvPr>
          <p:cNvPicPr>
            <a:picLocks noGrp="1" noChangeAspect="1"/>
          </p:cNvPicPr>
          <p:nvPr>
            <p:ph type="pic" sz="quarter" idx="47"/>
          </p:nvPr>
        </p:nvPicPr>
        <p:blipFill>
          <a:blip r:embed="rId5"/>
          <a:srcRect l="20408" r="20408"/>
          <a:stretch>
            <a:fillRect/>
          </a:stretch>
        </p:blipFill>
        <p:spPr>
          <a:xfrm>
            <a:off x="6742557" y="895827"/>
            <a:ext cx="4405503" cy="5066346"/>
          </a:xfrm>
        </p:spPr>
      </p:pic>
      <p:pic>
        <p:nvPicPr>
          <p:cNvPr id="8" name="Picture 7">
            <a:extLst>
              <a:ext uri="{FF2B5EF4-FFF2-40B4-BE49-F238E27FC236}">
                <a16:creationId xmlns:a16="http://schemas.microsoft.com/office/drawing/2014/main" id="{684AC31E-1468-786D-68DE-5F347867A84D}"/>
              </a:ext>
            </a:extLst>
          </p:cNvPr>
          <p:cNvPicPr>
            <a:picLocks noChangeAspect="1"/>
          </p:cNvPicPr>
          <p:nvPr/>
        </p:nvPicPr>
        <p:blipFill>
          <a:blip r:embed="rId6"/>
          <a:stretch>
            <a:fillRect/>
          </a:stretch>
        </p:blipFill>
        <p:spPr>
          <a:xfrm>
            <a:off x="7460291" y="1943983"/>
            <a:ext cx="2970034" cy="2970034"/>
          </a:xfrm>
          <a:prstGeom prst="rect">
            <a:avLst/>
          </a:prstGeom>
        </p:spPr>
      </p:pic>
      <p:sp>
        <p:nvSpPr>
          <p:cNvPr id="14" name="Text Placeholder 8">
            <a:extLst>
              <a:ext uri="{FF2B5EF4-FFF2-40B4-BE49-F238E27FC236}">
                <a16:creationId xmlns:a16="http://schemas.microsoft.com/office/drawing/2014/main" id="{84590B67-60C8-4642-B197-93EFD8937F0A}"/>
              </a:ext>
            </a:extLst>
          </p:cNvPr>
          <p:cNvSpPr txBox="1">
            <a:spLocks/>
          </p:cNvSpPr>
          <p:nvPr/>
        </p:nvSpPr>
        <p:spPr>
          <a:xfrm>
            <a:off x="1592035" y="4609322"/>
            <a:ext cx="2578749" cy="42790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Intern at Unified Mentor</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585A9-8E41-F6F4-F64B-4E285390EFE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AC93CA3-F0C1-6178-1E4A-0CCC514EEEC1}"/>
              </a:ext>
            </a:extLst>
          </p:cNvPr>
          <p:cNvSpPr>
            <a:spLocks noGrp="1"/>
          </p:cNvSpPr>
          <p:nvPr>
            <p:ph type="title"/>
          </p:nvPr>
        </p:nvSpPr>
        <p:spPr>
          <a:xfrm>
            <a:off x="2179475" y="145241"/>
            <a:ext cx="7766958" cy="431231"/>
          </a:xfrm>
        </p:spPr>
        <p:txBody>
          <a:bodyPr/>
          <a:lstStyle/>
          <a:p>
            <a:r>
              <a:rPr lang="en-US" sz="2400" dirty="0"/>
              <a:t>Analysis | Year-wise Population by Selected Continent - Asia</a:t>
            </a:r>
          </a:p>
        </p:txBody>
      </p:sp>
      <p:sp>
        <p:nvSpPr>
          <p:cNvPr id="15" name="Slide Number Placeholder 13">
            <a:extLst>
              <a:ext uri="{FF2B5EF4-FFF2-40B4-BE49-F238E27FC236}">
                <a16:creationId xmlns:a16="http://schemas.microsoft.com/office/drawing/2014/main" id="{F0381288-928A-3944-CD59-7C47579A394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219D4658-6450-36E2-7CDC-2593528276B5}"/>
              </a:ext>
            </a:extLst>
          </p:cNvPr>
          <p:cNvCxnSpPr>
            <a:cxnSpLocks/>
          </p:cNvCxnSpPr>
          <p:nvPr/>
        </p:nvCxnSpPr>
        <p:spPr>
          <a:xfrm>
            <a:off x="2179475" y="576472"/>
            <a:ext cx="77669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315987D9-2848-CA3B-313D-15278AB95D19}"/>
              </a:ext>
            </a:extLst>
          </p:cNvPr>
          <p:cNvSpPr txBox="1">
            <a:spLocks/>
          </p:cNvSpPr>
          <p:nvPr/>
        </p:nvSpPr>
        <p:spPr>
          <a:xfrm>
            <a:off x="8105575" y="1069996"/>
            <a:ext cx="3681716" cy="471800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Here, in Asia, from 1970 to 2022, population was increasing gradually in positive manner.</a:t>
            </a:r>
          </a:p>
          <a:p>
            <a:pPr marL="0" indent="0">
              <a:buNone/>
            </a:pPr>
            <a:endParaRPr lang="en-US" sz="1800" dirty="0"/>
          </a:p>
          <a:p>
            <a:pPr marL="0" indent="0">
              <a:buNone/>
            </a:pPr>
            <a:r>
              <a:rPr lang="en-US" sz="1800" dirty="0"/>
              <a:t>In 2022 population was the most among all years in Asia. </a:t>
            </a:r>
          </a:p>
          <a:p>
            <a:pPr marL="0" indent="0">
              <a:buNone/>
            </a:pPr>
            <a:endParaRPr lang="en-US" sz="1800" dirty="0"/>
          </a:p>
          <a:p>
            <a:pPr marL="0" indent="0">
              <a:buNone/>
            </a:pPr>
            <a:r>
              <a:rPr lang="en-US" sz="1800" dirty="0"/>
              <a:t>1970 – 2144.91 M</a:t>
            </a:r>
          </a:p>
          <a:p>
            <a:pPr marL="0" indent="0">
              <a:buNone/>
            </a:pPr>
            <a:r>
              <a:rPr lang="en-US" sz="1800" dirty="0"/>
              <a:t>1980 – 2635.33 M</a:t>
            </a:r>
          </a:p>
          <a:p>
            <a:pPr marL="0" indent="0">
              <a:buNone/>
            </a:pPr>
            <a:r>
              <a:rPr lang="en-US" sz="1800" dirty="0"/>
              <a:t>1990 – 3210.56 M</a:t>
            </a:r>
          </a:p>
          <a:p>
            <a:pPr marL="0" indent="0">
              <a:buNone/>
            </a:pPr>
            <a:r>
              <a:rPr lang="en-US" sz="1800" dirty="0"/>
              <a:t>2000 – 3735.09 M</a:t>
            </a:r>
          </a:p>
          <a:p>
            <a:pPr marL="0" indent="0">
              <a:buNone/>
            </a:pPr>
            <a:r>
              <a:rPr lang="en-US" sz="1800" dirty="0"/>
              <a:t>2010 – 4220.04 M</a:t>
            </a:r>
          </a:p>
          <a:p>
            <a:pPr marL="0" indent="0">
              <a:buNone/>
            </a:pPr>
            <a:r>
              <a:rPr lang="en-US" sz="1800" dirty="0"/>
              <a:t>2020 – 4663.09 M</a:t>
            </a:r>
          </a:p>
          <a:p>
            <a:pPr marL="0" indent="0">
              <a:buNone/>
            </a:pPr>
            <a:r>
              <a:rPr lang="en-US" sz="1800" dirty="0"/>
              <a:t>2022 – </a:t>
            </a:r>
            <a:r>
              <a:rPr lang="en-US" sz="1800" dirty="0">
                <a:solidFill>
                  <a:srgbClr val="FF0000"/>
                </a:solidFill>
              </a:rPr>
              <a:t>4721.38 M</a:t>
            </a:r>
          </a:p>
        </p:txBody>
      </p:sp>
      <p:pic>
        <p:nvPicPr>
          <p:cNvPr id="4" name="Picture 3">
            <a:extLst>
              <a:ext uri="{FF2B5EF4-FFF2-40B4-BE49-F238E27FC236}">
                <a16:creationId xmlns:a16="http://schemas.microsoft.com/office/drawing/2014/main" id="{DA77CC4F-00C6-E9ED-3334-44BC10D57843}"/>
              </a:ext>
            </a:extLst>
          </p:cNvPr>
          <p:cNvPicPr>
            <a:picLocks noChangeAspect="1"/>
          </p:cNvPicPr>
          <p:nvPr/>
        </p:nvPicPr>
        <p:blipFill>
          <a:blip r:embed="rId3"/>
          <a:stretch>
            <a:fillRect/>
          </a:stretch>
        </p:blipFill>
        <p:spPr>
          <a:xfrm>
            <a:off x="233546" y="1202558"/>
            <a:ext cx="7673218" cy="4452883"/>
          </a:xfrm>
          <a:prstGeom prst="rect">
            <a:avLst/>
          </a:prstGeom>
        </p:spPr>
      </p:pic>
    </p:spTree>
    <p:extLst>
      <p:ext uri="{BB962C8B-B14F-4D97-AF65-F5344CB8AC3E}">
        <p14:creationId xmlns:p14="http://schemas.microsoft.com/office/powerpoint/2010/main" val="394835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11630-0F8A-90B9-C8C3-E147D2316D5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3668EE2-8C1C-BAFC-4C3D-FA9176B15250}"/>
              </a:ext>
            </a:extLst>
          </p:cNvPr>
          <p:cNvSpPr>
            <a:spLocks noGrp="1"/>
          </p:cNvSpPr>
          <p:nvPr>
            <p:ph type="title"/>
          </p:nvPr>
        </p:nvSpPr>
        <p:spPr>
          <a:xfrm>
            <a:off x="2179474" y="145241"/>
            <a:ext cx="7906917" cy="431231"/>
          </a:xfrm>
        </p:spPr>
        <p:txBody>
          <a:bodyPr/>
          <a:lstStyle/>
          <a:p>
            <a:r>
              <a:rPr lang="en-US" sz="2400" dirty="0"/>
              <a:t>Analysis | Continent-wise Population by Selected Year - 2020</a:t>
            </a:r>
          </a:p>
        </p:txBody>
      </p:sp>
      <p:sp>
        <p:nvSpPr>
          <p:cNvPr id="15" name="Slide Number Placeholder 13">
            <a:extLst>
              <a:ext uri="{FF2B5EF4-FFF2-40B4-BE49-F238E27FC236}">
                <a16:creationId xmlns:a16="http://schemas.microsoft.com/office/drawing/2014/main" id="{F57A5156-5F7A-43C5-E11B-94B52310F47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CC08D52F-49A6-75C5-8D94-D4308BEA0F15}"/>
              </a:ext>
            </a:extLst>
          </p:cNvPr>
          <p:cNvCxnSpPr>
            <a:cxnSpLocks/>
          </p:cNvCxnSpPr>
          <p:nvPr/>
        </p:nvCxnSpPr>
        <p:spPr>
          <a:xfrm>
            <a:off x="2179475" y="576472"/>
            <a:ext cx="79069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DF35EA97-FF01-0965-6167-E829B4CF1546}"/>
              </a:ext>
            </a:extLst>
          </p:cNvPr>
          <p:cNvSpPr txBox="1">
            <a:spLocks/>
          </p:cNvSpPr>
          <p:nvPr/>
        </p:nvSpPr>
        <p:spPr>
          <a:xfrm>
            <a:off x="8452170" y="942437"/>
            <a:ext cx="3268442" cy="444132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Here, in 2020, among all continent, population was the most in Asia.</a:t>
            </a:r>
          </a:p>
          <a:p>
            <a:pPr marL="0" indent="0">
              <a:buNone/>
            </a:pPr>
            <a:endParaRPr lang="en-US" sz="1800" dirty="0"/>
          </a:p>
          <a:p>
            <a:pPr marL="0" indent="0">
              <a:buNone/>
            </a:pPr>
            <a:r>
              <a:rPr lang="en-US" sz="1800" dirty="0"/>
              <a:t>In 2020 population of continents were :</a:t>
            </a:r>
          </a:p>
          <a:p>
            <a:pPr marL="0" indent="0">
              <a:buNone/>
            </a:pPr>
            <a:endParaRPr lang="en-US" sz="1800" dirty="0"/>
          </a:p>
          <a:p>
            <a:pPr marL="0" indent="0">
              <a:buNone/>
            </a:pPr>
            <a:r>
              <a:rPr lang="en-US" sz="1800" dirty="0"/>
              <a:t>Oceania – 43.93 M</a:t>
            </a:r>
          </a:p>
          <a:p>
            <a:pPr marL="0" indent="0">
              <a:buNone/>
            </a:pPr>
            <a:r>
              <a:rPr lang="en-US" sz="1800" dirty="0"/>
              <a:t>South America – 431.53 M</a:t>
            </a:r>
          </a:p>
          <a:p>
            <a:pPr marL="0" indent="0">
              <a:buNone/>
            </a:pPr>
            <a:r>
              <a:rPr lang="en-US" sz="1800" dirty="0"/>
              <a:t>North America – 594.24 M</a:t>
            </a:r>
          </a:p>
          <a:p>
            <a:pPr marL="0" indent="0">
              <a:buNone/>
            </a:pPr>
            <a:r>
              <a:rPr lang="en-US" sz="1800" dirty="0"/>
              <a:t>Europe – 745.79 M</a:t>
            </a:r>
          </a:p>
          <a:p>
            <a:pPr marL="0" indent="0">
              <a:buNone/>
            </a:pPr>
            <a:r>
              <a:rPr lang="en-US" sz="1800" dirty="0"/>
              <a:t>Africa – 1360.67 M</a:t>
            </a:r>
          </a:p>
          <a:p>
            <a:pPr marL="0" indent="0">
              <a:buNone/>
            </a:pPr>
            <a:r>
              <a:rPr lang="en-US" sz="1800" dirty="0"/>
              <a:t>Asia – </a:t>
            </a:r>
            <a:r>
              <a:rPr lang="en-US" sz="1800" dirty="0">
                <a:solidFill>
                  <a:srgbClr val="FF0000"/>
                </a:solidFill>
              </a:rPr>
              <a:t>4663.09 M</a:t>
            </a:r>
          </a:p>
        </p:txBody>
      </p:sp>
      <p:pic>
        <p:nvPicPr>
          <p:cNvPr id="5" name="Picture 4">
            <a:extLst>
              <a:ext uri="{FF2B5EF4-FFF2-40B4-BE49-F238E27FC236}">
                <a16:creationId xmlns:a16="http://schemas.microsoft.com/office/drawing/2014/main" id="{1DB4BD0C-8271-34C4-98E0-F20D887B2622}"/>
              </a:ext>
            </a:extLst>
          </p:cNvPr>
          <p:cNvPicPr>
            <a:picLocks noChangeAspect="1"/>
          </p:cNvPicPr>
          <p:nvPr/>
        </p:nvPicPr>
        <p:blipFill>
          <a:blip r:embed="rId3"/>
          <a:stretch>
            <a:fillRect/>
          </a:stretch>
        </p:blipFill>
        <p:spPr>
          <a:xfrm>
            <a:off x="251666" y="942437"/>
            <a:ext cx="7974686" cy="4973121"/>
          </a:xfrm>
          <a:prstGeom prst="rect">
            <a:avLst/>
          </a:prstGeom>
        </p:spPr>
      </p:pic>
    </p:spTree>
    <p:extLst>
      <p:ext uri="{BB962C8B-B14F-4D97-AF65-F5344CB8AC3E}">
        <p14:creationId xmlns:p14="http://schemas.microsoft.com/office/powerpoint/2010/main" val="287951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599DC-5B0D-5326-9CDF-16B4BDBEB97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491984E-191F-6E3C-BA05-C07503794D1C}"/>
              </a:ext>
            </a:extLst>
          </p:cNvPr>
          <p:cNvSpPr>
            <a:spLocks noGrp="1"/>
          </p:cNvSpPr>
          <p:nvPr>
            <p:ph type="title"/>
          </p:nvPr>
        </p:nvSpPr>
        <p:spPr>
          <a:xfrm>
            <a:off x="1969925" y="145241"/>
            <a:ext cx="8252149" cy="431231"/>
          </a:xfrm>
        </p:spPr>
        <p:txBody>
          <a:bodyPr/>
          <a:lstStyle/>
          <a:p>
            <a:r>
              <a:rPr lang="en-US" sz="2400" dirty="0"/>
              <a:t>Analysis | Continent-wise Population Percentage by Year : 2020</a:t>
            </a:r>
          </a:p>
        </p:txBody>
      </p:sp>
      <p:sp>
        <p:nvSpPr>
          <p:cNvPr id="15" name="Slide Number Placeholder 13">
            <a:extLst>
              <a:ext uri="{FF2B5EF4-FFF2-40B4-BE49-F238E27FC236}">
                <a16:creationId xmlns:a16="http://schemas.microsoft.com/office/drawing/2014/main" id="{41FABE84-827A-50AB-B53A-07D4D435C6A6}"/>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F85C5C3B-21E2-B4F3-089C-6F17B1012EA6}"/>
              </a:ext>
            </a:extLst>
          </p:cNvPr>
          <p:cNvCxnSpPr>
            <a:cxnSpLocks/>
          </p:cNvCxnSpPr>
          <p:nvPr/>
        </p:nvCxnSpPr>
        <p:spPr>
          <a:xfrm>
            <a:off x="1969925" y="576472"/>
            <a:ext cx="81444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46905FCC-9ECB-E214-A61C-E597D67113F8}"/>
              </a:ext>
            </a:extLst>
          </p:cNvPr>
          <p:cNvSpPr txBox="1">
            <a:spLocks/>
          </p:cNvSpPr>
          <p:nvPr/>
        </p:nvSpPr>
        <p:spPr>
          <a:xfrm>
            <a:off x="7741749" y="1402745"/>
            <a:ext cx="3681716" cy="405250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Here, Asia hold most percentage of total population in the world.</a:t>
            </a:r>
          </a:p>
          <a:p>
            <a:pPr marL="0" indent="0">
              <a:buNone/>
            </a:pPr>
            <a:endParaRPr lang="en-US" sz="1800" dirty="0"/>
          </a:p>
          <a:p>
            <a:pPr marL="0" indent="0">
              <a:buNone/>
            </a:pPr>
            <a:r>
              <a:rPr lang="en-US" sz="1800" dirty="0"/>
              <a:t>In 2020 population percentage of continents are : </a:t>
            </a:r>
          </a:p>
          <a:p>
            <a:pPr marL="0" indent="0">
              <a:buNone/>
            </a:pPr>
            <a:endParaRPr lang="en-US" sz="1800" dirty="0"/>
          </a:p>
          <a:p>
            <a:pPr marL="0" indent="0">
              <a:buNone/>
            </a:pPr>
            <a:r>
              <a:rPr lang="en-US" sz="1800" dirty="0"/>
              <a:t>Asia – </a:t>
            </a:r>
            <a:r>
              <a:rPr lang="en-US" sz="1800" dirty="0">
                <a:solidFill>
                  <a:srgbClr val="FF0000"/>
                </a:solidFill>
              </a:rPr>
              <a:t>59.48 %</a:t>
            </a:r>
          </a:p>
          <a:p>
            <a:pPr marL="0" indent="0">
              <a:buNone/>
            </a:pPr>
            <a:r>
              <a:rPr lang="en-US" sz="1800" dirty="0"/>
              <a:t>Africa – 17.36 %</a:t>
            </a:r>
          </a:p>
          <a:p>
            <a:pPr marL="0" indent="0">
              <a:buNone/>
            </a:pPr>
            <a:r>
              <a:rPr lang="en-US" sz="1800" dirty="0"/>
              <a:t>Europe – 9.51 %</a:t>
            </a:r>
          </a:p>
          <a:p>
            <a:pPr marL="0" indent="0">
              <a:buNone/>
            </a:pPr>
            <a:r>
              <a:rPr lang="en-US" sz="1800" dirty="0"/>
              <a:t>North America – 7.58 %</a:t>
            </a:r>
          </a:p>
          <a:p>
            <a:pPr marL="0" indent="0">
              <a:buNone/>
            </a:pPr>
            <a:r>
              <a:rPr lang="en-US" sz="1800" dirty="0"/>
              <a:t>South America – 5.50 %</a:t>
            </a:r>
          </a:p>
          <a:p>
            <a:pPr marL="0" indent="0">
              <a:buNone/>
            </a:pPr>
            <a:r>
              <a:rPr lang="en-US" sz="1800" dirty="0"/>
              <a:t>Oceania – 0.56 %</a:t>
            </a:r>
          </a:p>
        </p:txBody>
      </p:sp>
      <p:pic>
        <p:nvPicPr>
          <p:cNvPr id="3" name="Picture 2">
            <a:extLst>
              <a:ext uri="{FF2B5EF4-FFF2-40B4-BE49-F238E27FC236}">
                <a16:creationId xmlns:a16="http://schemas.microsoft.com/office/drawing/2014/main" id="{4F5FFB33-C21D-28AA-0BF8-22DB87054D1C}"/>
              </a:ext>
            </a:extLst>
          </p:cNvPr>
          <p:cNvPicPr>
            <a:picLocks noChangeAspect="1"/>
          </p:cNvPicPr>
          <p:nvPr/>
        </p:nvPicPr>
        <p:blipFill>
          <a:blip r:embed="rId3"/>
          <a:stretch>
            <a:fillRect/>
          </a:stretch>
        </p:blipFill>
        <p:spPr>
          <a:xfrm>
            <a:off x="1969925" y="797042"/>
            <a:ext cx="5372566" cy="5601185"/>
          </a:xfrm>
          <a:prstGeom prst="rect">
            <a:avLst/>
          </a:prstGeom>
        </p:spPr>
      </p:pic>
    </p:spTree>
    <p:extLst>
      <p:ext uri="{BB962C8B-B14F-4D97-AF65-F5344CB8AC3E}">
        <p14:creationId xmlns:p14="http://schemas.microsoft.com/office/powerpoint/2010/main" val="76113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227DB-5D6E-F07C-F960-725FE6B5D2F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424891E-9321-D1BA-B2AD-95B678EE90D0}"/>
              </a:ext>
            </a:extLst>
          </p:cNvPr>
          <p:cNvSpPr>
            <a:spLocks noGrp="1"/>
          </p:cNvSpPr>
          <p:nvPr>
            <p:ph type="title"/>
          </p:nvPr>
        </p:nvSpPr>
        <p:spPr>
          <a:xfrm>
            <a:off x="2893656" y="145241"/>
            <a:ext cx="6404688" cy="431231"/>
          </a:xfrm>
        </p:spPr>
        <p:txBody>
          <a:bodyPr/>
          <a:lstStyle/>
          <a:p>
            <a:r>
              <a:rPr lang="en-US" sz="2400" dirty="0"/>
              <a:t>Analysis | World Population Trend (1970 – 2022)</a:t>
            </a:r>
          </a:p>
        </p:txBody>
      </p:sp>
      <p:sp>
        <p:nvSpPr>
          <p:cNvPr id="15" name="Slide Number Placeholder 13">
            <a:extLst>
              <a:ext uri="{FF2B5EF4-FFF2-40B4-BE49-F238E27FC236}">
                <a16:creationId xmlns:a16="http://schemas.microsoft.com/office/drawing/2014/main" id="{0CB589D4-3388-38C0-DDC0-BCAB785E20A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5B5C8EC2-7B6E-FAAA-50C5-F996D294690E}"/>
              </a:ext>
            </a:extLst>
          </p:cNvPr>
          <p:cNvCxnSpPr>
            <a:cxnSpLocks/>
          </p:cNvCxnSpPr>
          <p:nvPr/>
        </p:nvCxnSpPr>
        <p:spPr>
          <a:xfrm>
            <a:off x="2893656" y="576472"/>
            <a:ext cx="62726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A0C358FD-653E-DFA3-A177-E9F51166FAB3}"/>
              </a:ext>
            </a:extLst>
          </p:cNvPr>
          <p:cNvSpPr txBox="1">
            <a:spLocks/>
          </p:cNvSpPr>
          <p:nvPr/>
        </p:nvSpPr>
        <p:spPr>
          <a:xfrm>
            <a:off x="3387012" y="4628161"/>
            <a:ext cx="6046237" cy="92606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Here, population trend in the world is increasing drastically in year-wise. In 1970, it was near about </a:t>
            </a:r>
            <a:r>
              <a:rPr lang="en-US" sz="1800" dirty="0">
                <a:solidFill>
                  <a:srgbClr val="FF0000"/>
                </a:solidFill>
              </a:rPr>
              <a:t>4 Billion </a:t>
            </a:r>
            <a:r>
              <a:rPr lang="en-US" sz="1800" dirty="0"/>
              <a:t>and now in 2022, it became near about </a:t>
            </a:r>
            <a:r>
              <a:rPr lang="en-US" sz="1800" dirty="0">
                <a:solidFill>
                  <a:srgbClr val="FF0000"/>
                </a:solidFill>
              </a:rPr>
              <a:t>8 Billion</a:t>
            </a:r>
            <a:r>
              <a:rPr lang="en-US" sz="1800" dirty="0"/>
              <a:t>.</a:t>
            </a:r>
          </a:p>
        </p:txBody>
      </p:sp>
      <p:pic>
        <p:nvPicPr>
          <p:cNvPr id="4" name="Picture 3">
            <a:extLst>
              <a:ext uri="{FF2B5EF4-FFF2-40B4-BE49-F238E27FC236}">
                <a16:creationId xmlns:a16="http://schemas.microsoft.com/office/drawing/2014/main" id="{37A316A9-301D-CA4A-6B9F-58804593C852}"/>
              </a:ext>
            </a:extLst>
          </p:cNvPr>
          <p:cNvPicPr>
            <a:picLocks noChangeAspect="1"/>
          </p:cNvPicPr>
          <p:nvPr/>
        </p:nvPicPr>
        <p:blipFill>
          <a:blip r:embed="rId3"/>
          <a:stretch>
            <a:fillRect/>
          </a:stretch>
        </p:blipFill>
        <p:spPr>
          <a:xfrm>
            <a:off x="657877" y="965064"/>
            <a:ext cx="10876246" cy="3223099"/>
          </a:xfrm>
          <a:prstGeom prst="rect">
            <a:avLst/>
          </a:prstGeom>
        </p:spPr>
      </p:pic>
    </p:spTree>
    <p:extLst>
      <p:ext uri="{BB962C8B-B14F-4D97-AF65-F5344CB8AC3E}">
        <p14:creationId xmlns:p14="http://schemas.microsoft.com/office/powerpoint/2010/main" val="328329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E4D1F-06D8-DEE5-3370-96F374542D4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00BF2C6-27F1-103F-2670-F6933510FD48}"/>
              </a:ext>
            </a:extLst>
          </p:cNvPr>
          <p:cNvSpPr>
            <a:spLocks noGrp="1"/>
          </p:cNvSpPr>
          <p:nvPr>
            <p:ph type="title"/>
          </p:nvPr>
        </p:nvSpPr>
        <p:spPr>
          <a:xfrm>
            <a:off x="1332751" y="145239"/>
            <a:ext cx="10012526" cy="431231"/>
          </a:xfrm>
        </p:spPr>
        <p:txBody>
          <a:bodyPr/>
          <a:lstStyle/>
          <a:p>
            <a:r>
              <a:rPr lang="en-US" sz="2400" dirty="0"/>
              <a:t>Analysis | Machine Learning Model : Linear Regression to Predict Population</a:t>
            </a:r>
          </a:p>
        </p:txBody>
      </p:sp>
      <p:sp>
        <p:nvSpPr>
          <p:cNvPr id="15" name="Slide Number Placeholder 13">
            <a:extLst>
              <a:ext uri="{FF2B5EF4-FFF2-40B4-BE49-F238E27FC236}">
                <a16:creationId xmlns:a16="http://schemas.microsoft.com/office/drawing/2014/main" id="{CA551B44-FF35-578C-A348-3C5CD943C156}"/>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B7E0FC3C-A3A1-099F-BA13-B266873FC4C5}"/>
              </a:ext>
            </a:extLst>
          </p:cNvPr>
          <p:cNvCxnSpPr>
            <a:cxnSpLocks/>
          </p:cNvCxnSpPr>
          <p:nvPr/>
        </p:nvCxnSpPr>
        <p:spPr>
          <a:xfrm>
            <a:off x="1332751" y="576472"/>
            <a:ext cx="986141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A56B6890-9FEB-9F02-AFC7-0CA9181FF1C8}"/>
              </a:ext>
            </a:extLst>
          </p:cNvPr>
          <p:cNvSpPr txBox="1">
            <a:spLocks/>
          </p:cNvSpPr>
          <p:nvPr/>
        </p:nvSpPr>
        <p:spPr>
          <a:xfrm>
            <a:off x="6339014" y="1120677"/>
            <a:ext cx="4144085" cy="302311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Linear Regression :</a:t>
            </a:r>
          </a:p>
          <a:p>
            <a:pPr marL="0" indent="0">
              <a:buNone/>
            </a:pPr>
            <a:r>
              <a:rPr lang="en-US" sz="1800" dirty="0"/>
              <a:t>Using Linear Regression, the accuracy was almost 96 %, which was very good to prediction.</a:t>
            </a:r>
          </a:p>
          <a:p>
            <a:pPr marL="0" indent="0">
              <a:buNone/>
            </a:pPr>
            <a:endParaRPr lang="en-US" sz="1800" dirty="0"/>
          </a:p>
          <a:p>
            <a:pPr marL="0" indent="0">
              <a:buNone/>
            </a:pPr>
            <a:r>
              <a:rPr lang="en-US" sz="1800" dirty="0"/>
              <a:t>The predicted population of India in 2030 is : </a:t>
            </a:r>
            <a:r>
              <a:rPr lang="en-US" sz="1800" dirty="0">
                <a:solidFill>
                  <a:srgbClr val="FF0000"/>
                </a:solidFill>
              </a:rPr>
              <a:t>1108.84 Million</a:t>
            </a:r>
          </a:p>
          <a:p>
            <a:pPr marL="0" indent="0">
              <a:buNone/>
            </a:pPr>
            <a:endParaRPr lang="en-US" sz="1800" dirty="0"/>
          </a:p>
          <a:p>
            <a:pPr marL="0" indent="0">
              <a:buNone/>
            </a:pPr>
            <a:r>
              <a:rPr lang="en-US" sz="1800" dirty="0"/>
              <a:t>R2 Score : </a:t>
            </a:r>
            <a:r>
              <a:rPr lang="en-US" sz="1800" dirty="0">
                <a:solidFill>
                  <a:srgbClr val="FF0000"/>
                </a:solidFill>
              </a:rPr>
              <a:t>96.30 %</a:t>
            </a:r>
          </a:p>
          <a:p>
            <a:pPr marL="0" indent="0">
              <a:buNone/>
            </a:pPr>
            <a:endParaRPr lang="en-US" sz="1800" dirty="0"/>
          </a:p>
        </p:txBody>
      </p:sp>
      <p:pic>
        <p:nvPicPr>
          <p:cNvPr id="4" name="Picture 3">
            <a:extLst>
              <a:ext uri="{FF2B5EF4-FFF2-40B4-BE49-F238E27FC236}">
                <a16:creationId xmlns:a16="http://schemas.microsoft.com/office/drawing/2014/main" id="{BF093280-82AD-EE34-BD5F-374617E37F54}"/>
              </a:ext>
            </a:extLst>
          </p:cNvPr>
          <p:cNvPicPr>
            <a:picLocks noChangeAspect="1"/>
          </p:cNvPicPr>
          <p:nvPr/>
        </p:nvPicPr>
        <p:blipFill>
          <a:blip r:embed="rId3"/>
          <a:stretch>
            <a:fillRect/>
          </a:stretch>
        </p:blipFill>
        <p:spPr>
          <a:xfrm>
            <a:off x="1708903" y="4278484"/>
            <a:ext cx="7402337" cy="946658"/>
          </a:xfrm>
          <a:prstGeom prst="rect">
            <a:avLst/>
          </a:prstGeom>
        </p:spPr>
      </p:pic>
      <p:pic>
        <p:nvPicPr>
          <p:cNvPr id="11" name="Picture 10">
            <a:extLst>
              <a:ext uri="{FF2B5EF4-FFF2-40B4-BE49-F238E27FC236}">
                <a16:creationId xmlns:a16="http://schemas.microsoft.com/office/drawing/2014/main" id="{66716AB7-9656-2229-BB97-78AE1E5466B8}"/>
              </a:ext>
            </a:extLst>
          </p:cNvPr>
          <p:cNvPicPr>
            <a:picLocks noChangeAspect="1"/>
          </p:cNvPicPr>
          <p:nvPr/>
        </p:nvPicPr>
        <p:blipFill>
          <a:blip r:embed="rId4"/>
          <a:stretch>
            <a:fillRect/>
          </a:stretch>
        </p:blipFill>
        <p:spPr>
          <a:xfrm>
            <a:off x="1708903" y="1120677"/>
            <a:ext cx="4144085" cy="2613600"/>
          </a:xfrm>
          <a:prstGeom prst="rect">
            <a:avLst/>
          </a:prstGeom>
        </p:spPr>
      </p:pic>
    </p:spTree>
    <p:extLst>
      <p:ext uri="{BB962C8B-B14F-4D97-AF65-F5344CB8AC3E}">
        <p14:creationId xmlns:p14="http://schemas.microsoft.com/office/powerpoint/2010/main" val="117429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DDD61-4945-0D3E-F570-83E00419B88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387E8CB-5AB0-66DE-5609-64ED830E6B40}"/>
              </a:ext>
            </a:extLst>
          </p:cNvPr>
          <p:cNvSpPr>
            <a:spLocks noGrp="1"/>
          </p:cNvSpPr>
          <p:nvPr>
            <p:ph type="title"/>
          </p:nvPr>
        </p:nvSpPr>
        <p:spPr>
          <a:xfrm>
            <a:off x="1302786" y="145241"/>
            <a:ext cx="9586428" cy="431231"/>
          </a:xfrm>
        </p:spPr>
        <p:txBody>
          <a:bodyPr/>
          <a:lstStyle/>
          <a:p>
            <a:r>
              <a:rPr lang="en-US" sz="2400" dirty="0"/>
              <a:t>Analysis | Machine Learning Model : Random Forest to Predict Population</a:t>
            </a:r>
          </a:p>
        </p:txBody>
      </p:sp>
      <p:sp>
        <p:nvSpPr>
          <p:cNvPr id="15" name="Slide Number Placeholder 13">
            <a:extLst>
              <a:ext uri="{FF2B5EF4-FFF2-40B4-BE49-F238E27FC236}">
                <a16:creationId xmlns:a16="http://schemas.microsoft.com/office/drawing/2014/main" id="{DDFD6F87-9EC6-3715-AFFD-E9C32833E51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B12CB085-72C7-2195-CD72-CDF6126E5DBC}"/>
              </a:ext>
            </a:extLst>
          </p:cNvPr>
          <p:cNvCxnSpPr>
            <a:cxnSpLocks/>
          </p:cNvCxnSpPr>
          <p:nvPr/>
        </p:nvCxnSpPr>
        <p:spPr>
          <a:xfrm>
            <a:off x="1302786" y="576472"/>
            <a:ext cx="94834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7E27F73E-8686-7313-5B1B-27C766DC03FA}"/>
              </a:ext>
            </a:extLst>
          </p:cNvPr>
          <p:cNvSpPr txBox="1">
            <a:spLocks/>
          </p:cNvSpPr>
          <p:nvPr/>
        </p:nvSpPr>
        <p:spPr>
          <a:xfrm>
            <a:off x="6768223" y="1325436"/>
            <a:ext cx="4144085" cy="302311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Random Forest :</a:t>
            </a:r>
          </a:p>
          <a:p>
            <a:pPr marL="0" indent="0">
              <a:buNone/>
            </a:pPr>
            <a:r>
              <a:rPr lang="en-US" sz="1800" dirty="0"/>
              <a:t>Using Random Forest , the accuracy was almost 98 %, which was very good to prediction.</a:t>
            </a:r>
          </a:p>
          <a:p>
            <a:pPr marL="0" indent="0">
              <a:buNone/>
            </a:pPr>
            <a:endParaRPr lang="en-US" sz="1800" dirty="0"/>
          </a:p>
          <a:p>
            <a:pPr marL="0" indent="0">
              <a:buNone/>
            </a:pPr>
            <a:r>
              <a:rPr lang="en-US" sz="1800" dirty="0"/>
              <a:t>The predicted population of India in 2030 is : </a:t>
            </a:r>
            <a:r>
              <a:rPr lang="en-US" sz="1800" dirty="0">
                <a:solidFill>
                  <a:srgbClr val="FF0000"/>
                </a:solidFill>
              </a:rPr>
              <a:t>1380.60 Million</a:t>
            </a:r>
          </a:p>
          <a:p>
            <a:pPr marL="0" indent="0">
              <a:buNone/>
            </a:pPr>
            <a:endParaRPr lang="en-US" sz="1800" dirty="0"/>
          </a:p>
          <a:p>
            <a:pPr marL="0" indent="0">
              <a:buNone/>
            </a:pPr>
            <a:r>
              <a:rPr lang="en-US" sz="1800" dirty="0"/>
              <a:t>R2 Score : </a:t>
            </a:r>
            <a:r>
              <a:rPr lang="en-US" sz="1800" dirty="0">
                <a:solidFill>
                  <a:srgbClr val="FF0000"/>
                </a:solidFill>
              </a:rPr>
              <a:t>98.69 %</a:t>
            </a:r>
          </a:p>
          <a:p>
            <a:pPr marL="0" indent="0">
              <a:buNone/>
            </a:pPr>
            <a:endParaRPr lang="en-US" sz="1800" dirty="0"/>
          </a:p>
        </p:txBody>
      </p:sp>
      <p:pic>
        <p:nvPicPr>
          <p:cNvPr id="3" name="Picture 2">
            <a:extLst>
              <a:ext uri="{FF2B5EF4-FFF2-40B4-BE49-F238E27FC236}">
                <a16:creationId xmlns:a16="http://schemas.microsoft.com/office/drawing/2014/main" id="{81A5A69D-23DD-AAF1-3161-642D799568AD}"/>
              </a:ext>
            </a:extLst>
          </p:cNvPr>
          <p:cNvPicPr>
            <a:picLocks noChangeAspect="1"/>
          </p:cNvPicPr>
          <p:nvPr/>
        </p:nvPicPr>
        <p:blipFill>
          <a:blip r:embed="rId3"/>
          <a:stretch>
            <a:fillRect/>
          </a:stretch>
        </p:blipFill>
        <p:spPr>
          <a:xfrm>
            <a:off x="1708901" y="1325436"/>
            <a:ext cx="4697718" cy="2613599"/>
          </a:xfrm>
          <a:prstGeom prst="rect">
            <a:avLst/>
          </a:prstGeom>
        </p:spPr>
      </p:pic>
      <p:pic>
        <p:nvPicPr>
          <p:cNvPr id="6" name="Picture 5">
            <a:extLst>
              <a:ext uri="{FF2B5EF4-FFF2-40B4-BE49-F238E27FC236}">
                <a16:creationId xmlns:a16="http://schemas.microsoft.com/office/drawing/2014/main" id="{2E1B002A-9868-80C2-9961-04A443BD7CEA}"/>
              </a:ext>
            </a:extLst>
          </p:cNvPr>
          <p:cNvPicPr>
            <a:picLocks noChangeAspect="1"/>
          </p:cNvPicPr>
          <p:nvPr/>
        </p:nvPicPr>
        <p:blipFill>
          <a:blip r:embed="rId4"/>
          <a:stretch>
            <a:fillRect/>
          </a:stretch>
        </p:blipFill>
        <p:spPr>
          <a:xfrm>
            <a:off x="1708903" y="4566598"/>
            <a:ext cx="7402340" cy="951357"/>
          </a:xfrm>
          <a:prstGeom prst="rect">
            <a:avLst/>
          </a:prstGeom>
        </p:spPr>
      </p:pic>
    </p:spTree>
    <p:extLst>
      <p:ext uri="{BB962C8B-B14F-4D97-AF65-F5344CB8AC3E}">
        <p14:creationId xmlns:p14="http://schemas.microsoft.com/office/powerpoint/2010/main" val="220570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CE0F0-36DC-D6B7-8076-1421A271181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7A54D72-E033-2D68-3A85-266D536C1F74}"/>
              </a:ext>
            </a:extLst>
          </p:cNvPr>
          <p:cNvSpPr>
            <a:spLocks noGrp="1"/>
          </p:cNvSpPr>
          <p:nvPr>
            <p:ph type="title"/>
          </p:nvPr>
        </p:nvSpPr>
        <p:spPr>
          <a:xfrm>
            <a:off x="2142736" y="145241"/>
            <a:ext cx="7906528" cy="431231"/>
          </a:xfrm>
        </p:spPr>
        <p:txBody>
          <a:bodyPr/>
          <a:lstStyle/>
          <a:p>
            <a:r>
              <a:rPr lang="en-US" sz="2400" dirty="0"/>
              <a:t>Analysis | </a:t>
            </a:r>
            <a:r>
              <a:rPr lang="en-US" sz="2400" dirty="0" err="1"/>
              <a:t>Numpy</a:t>
            </a:r>
            <a:r>
              <a:rPr lang="en-US" sz="2400" dirty="0"/>
              <a:t> Population Trend Prediction : India in 2030</a:t>
            </a:r>
          </a:p>
        </p:txBody>
      </p:sp>
      <p:sp>
        <p:nvSpPr>
          <p:cNvPr id="15" name="Slide Number Placeholder 13">
            <a:extLst>
              <a:ext uri="{FF2B5EF4-FFF2-40B4-BE49-F238E27FC236}">
                <a16:creationId xmlns:a16="http://schemas.microsoft.com/office/drawing/2014/main" id="{748AE004-6978-6BDA-9D46-FD1A9B41EDC9}"/>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E9308641-09FF-EAFB-097E-E9C151C15D98}"/>
              </a:ext>
            </a:extLst>
          </p:cNvPr>
          <p:cNvCxnSpPr>
            <a:cxnSpLocks/>
          </p:cNvCxnSpPr>
          <p:nvPr/>
        </p:nvCxnSpPr>
        <p:spPr>
          <a:xfrm>
            <a:off x="2142736" y="576472"/>
            <a:ext cx="79065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65923E35-B42C-C09F-B95A-E74B1364DD51}"/>
              </a:ext>
            </a:extLst>
          </p:cNvPr>
          <p:cNvSpPr txBox="1">
            <a:spLocks/>
          </p:cNvSpPr>
          <p:nvPr/>
        </p:nvSpPr>
        <p:spPr>
          <a:xfrm>
            <a:off x="8772566" y="1007703"/>
            <a:ext cx="2880195" cy="443204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Using </a:t>
            </a:r>
            <a:r>
              <a:rPr lang="en-US" sz="1800" dirty="0" err="1"/>
              <a:t>numpy</a:t>
            </a:r>
            <a:r>
              <a:rPr lang="en-US" sz="1800" dirty="0"/>
              <a:t> and formula : mx + b to analysis the trend and predict the population in 2030.</a:t>
            </a:r>
          </a:p>
          <a:p>
            <a:pPr marL="0" indent="0">
              <a:buNone/>
            </a:pPr>
            <a:endParaRPr lang="en-US" sz="1800" dirty="0"/>
          </a:p>
          <a:p>
            <a:pPr marL="0" indent="0">
              <a:buNone/>
            </a:pPr>
            <a:r>
              <a:rPr lang="en-US" sz="1800" dirty="0"/>
              <a:t>In 2020 and 2022, population was 1396.39 M and 1417.17 M respectively.</a:t>
            </a:r>
          </a:p>
          <a:p>
            <a:pPr marL="0" indent="0">
              <a:buNone/>
            </a:pPr>
            <a:endParaRPr lang="en-US" sz="1800" dirty="0"/>
          </a:p>
          <a:p>
            <a:pPr marL="0" indent="0">
              <a:buNone/>
            </a:pPr>
            <a:r>
              <a:rPr lang="en-US" sz="1800" dirty="0"/>
              <a:t>According to trend of population growth, the population of India in 2030 will be : </a:t>
            </a:r>
            <a:r>
              <a:rPr lang="en-US" sz="1800" dirty="0">
                <a:solidFill>
                  <a:srgbClr val="FF0000"/>
                </a:solidFill>
              </a:rPr>
              <a:t>1568.09 M</a:t>
            </a:r>
          </a:p>
        </p:txBody>
      </p:sp>
      <p:pic>
        <p:nvPicPr>
          <p:cNvPr id="7" name="Picture 6">
            <a:extLst>
              <a:ext uri="{FF2B5EF4-FFF2-40B4-BE49-F238E27FC236}">
                <a16:creationId xmlns:a16="http://schemas.microsoft.com/office/drawing/2014/main" id="{4C4F8B88-3B54-8AC2-8061-364232B30D98}"/>
              </a:ext>
            </a:extLst>
          </p:cNvPr>
          <p:cNvPicPr>
            <a:picLocks noChangeAspect="1"/>
          </p:cNvPicPr>
          <p:nvPr/>
        </p:nvPicPr>
        <p:blipFill>
          <a:blip r:embed="rId3"/>
          <a:stretch>
            <a:fillRect/>
          </a:stretch>
        </p:blipFill>
        <p:spPr>
          <a:xfrm>
            <a:off x="438393" y="1007703"/>
            <a:ext cx="8178795" cy="4506683"/>
          </a:xfrm>
          <a:prstGeom prst="rect">
            <a:avLst/>
          </a:prstGeom>
        </p:spPr>
      </p:pic>
    </p:spTree>
    <p:extLst>
      <p:ext uri="{BB962C8B-B14F-4D97-AF65-F5344CB8AC3E}">
        <p14:creationId xmlns:p14="http://schemas.microsoft.com/office/powerpoint/2010/main" val="135146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B8368-6D59-D00F-C5CC-4DADB922FBE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7C45911-6B77-C76B-8C6F-E3C7BAFA002E}"/>
              </a:ext>
            </a:extLst>
          </p:cNvPr>
          <p:cNvSpPr>
            <a:spLocks noGrp="1"/>
          </p:cNvSpPr>
          <p:nvPr>
            <p:ph type="title"/>
          </p:nvPr>
        </p:nvSpPr>
        <p:spPr>
          <a:xfrm>
            <a:off x="2142736" y="145241"/>
            <a:ext cx="7906528" cy="431231"/>
          </a:xfrm>
        </p:spPr>
        <p:txBody>
          <a:bodyPr/>
          <a:lstStyle/>
          <a:p>
            <a:r>
              <a:rPr lang="en-US" sz="2400" dirty="0"/>
              <a:t>Analysis | </a:t>
            </a:r>
            <a:r>
              <a:rPr lang="en-US" sz="2400" dirty="0" err="1"/>
              <a:t>Numpy</a:t>
            </a:r>
            <a:r>
              <a:rPr lang="en-US" sz="2400" dirty="0"/>
              <a:t> Population Trend Prediction : Asia in 2030</a:t>
            </a:r>
          </a:p>
        </p:txBody>
      </p:sp>
      <p:sp>
        <p:nvSpPr>
          <p:cNvPr id="15" name="Slide Number Placeholder 13">
            <a:extLst>
              <a:ext uri="{FF2B5EF4-FFF2-40B4-BE49-F238E27FC236}">
                <a16:creationId xmlns:a16="http://schemas.microsoft.com/office/drawing/2014/main" id="{8FC6A786-BF65-6381-3E82-A95F7E43603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C9D3C5BA-1302-FA54-770E-B268780BD6B5}"/>
              </a:ext>
            </a:extLst>
          </p:cNvPr>
          <p:cNvCxnSpPr>
            <a:cxnSpLocks/>
          </p:cNvCxnSpPr>
          <p:nvPr/>
        </p:nvCxnSpPr>
        <p:spPr>
          <a:xfrm>
            <a:off x="2142736" y="576472"/>
            <a:ext cx="79065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64A90D52-0D98-5608-DCE2-25D3A2F420E5}"/>
              </a:ext>
            </a:extLst>
          </p:cNvPr>
          <p:cNvSpPr txBox="1">
            <a:spLocks/>
          </p:cNvSpPr>
          <p:nvPr/>
        </p:nvSpPr>
        <p:spPr>
          <a:xfrm>
            <a:off x="8772566" y="1007703"/>
            <a:ext cx="2880195" cy="443204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Using </a:t>
            </a:r>
            <a:r>
              <a:rPr lang="en-US" sz="1800" dirty="0" err="1"/>
              <a:t>numpy</a:t>
            </a:r>
            <a:r>
              <a:rPr lang="en-US" sz="1800" dirty="0"/>
              <a:t> and formula : mx + b to analysis the trend and predict the population in 2030.</a:t>
            </a:r>
          </a:p>
          <a:p>
            <a:pPr marL="0" indent="0">
              <a:buNone/>
            </a:pPr>
            <a:endParaRPr lang="en-US" sz="1800" dirty="0"/>
          </a:p>
          <a:p>
            <a:pPr marL="0" indent="0">
              <a:buNone/>
            </a:pPr>
            <a:r>
              <a:rPr lang="en-US" sz="1800" dirty="0"/>
              <a:t>In 2020 and 2022, population was 4663.09 M and 4721.38 M respectively.</a:t>
            </a:r>
          </a:p>
          <a:p>
            <a:pPr marL="0" indent="0">
              <a:buNone/>
            </a:pPr>
            <a:endParaRPr lang="en-US" sz="1800" dirty="0"/>
          </a:p>
          <a:p>
            <a:pPr marL="0" indent="0">
              <a:buNone/>
            </a:pPr>
            <a:r>
              <a:rPr lang="en-US" sz="1800" dirty="0"/>
              <a:t>According to trend of population growth, the population of Asia in 2030 will be : </a:t>
            </a:r>
            <a:r>
              <a:rPr lang="en-US" sz="1800" dirty="0">
                <a:solidFill>
                  <a:srgbClr val="FF0000"/>
                </a:solidFill>
              </a:rPr>
              <a:t>5180.75 M</a:t>
            </a:r>
          </a:p>
        </p:txBody>
      </p:sp>
      <p:pic>
        <p:nvPicPr>
          <p:cNvPr id="3" name="Picture 2">
            <a:extLst>
              <a:ext uri="{FF2B5EF4-FFF2-40B4-BE49-F238E27FC236}">
                <a16:creationId xmlns:a16="http://schemas.microsoft.com/office/drawing/2014/main" id="{2B2C5F1E-B5E2-E00E-E75B-4AC73A655B6D}"/>
              </a:ext>
            </a:extLst>
          </p:cNvPr>
          <p:cNvPicPr>
            <a:picLocks noChangeAspect="1"/>
          </p:cNvPicPr>
          <p:nvPr/>
        </p:nvPicPr>
        <p:blipFill>
          <a:blip r:embed="rId3"/>
          <a:stretch>
            <a:fillRect/>
          </a:stretch>
        </p:blipFill>
        <p:spPr>
          <a:xfrm>
            <a:off x="539239" y="1007703"/>
            <a:ext cx="7955914" cy="4456978"/>
          </a:xfrm>
          <a:prstGeom prst="rect">
            <a:avLst/>
          </a:prstGeom>
        </p:spPr>
      </p:pic>
    </p:spTree>
    <p:extLst>
      <p:ext uri="{BB962C8B-B14F-4D97-AF65-F5344CB8AC3E}">
        <p14:creationId xmlns:p14="http://schemas.microsoft.com/office/powerpoint/2010/main" val="385036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B3DF6-DC53-410F-A667-7E0B14618B9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EEBF5E0-9338-C995-D41F-D1F078733196}"/>
              </a:ext>
            </a:extLst>
          </p:cNvPr>
          <p:cNvSpPr>
            <a:spLocks noGrp="1"/>
          </p:cNvSpPr>
          <p:nvPr>
            <p:ph type="title"/>
          </p:nvPr>
        </p:nvSpPr>
        <p:spPr>
          <a:xfrm>
            <a:off x="2142735" y="145241"/>
            <a:ext cx="8055623" cy="431231"/>
          </a:xfrm>
        </p:spPr>
        <p:txBody>
          <a:bodyPr/>
          <a:lstStyle/>
          <a:p>
            <a:r>
              <a:rPr lang="en-US" sz="2400" dirty="0"/>
              <a:t>Analysis | </a:t>
            </a:r>
            <a:r>
              <a:rPr lang="en-US" sz="2400" dirty="0" err="1"/>
              <a:t>Numpy</a:t>
            </a:r>
            <a:r>
              <a:rPr lang="en-US" sz="2400" dirty="0"/>
              <a:t> Population Trend Prediction : World in 2030</a:t>
            </a:r>
          </a:p>
        </p:txBody>
      </p:sp>
      <p:sp>
        <p:nvSpPr>
          <p:cNvPr id="15" name="Slide Number Placeholder 13">
            <a:extLst>
              <a:ext uri="{FF2B5EF4-FFF2-40B4-BE49-F238E27FC236}">
                <a16:creationId xmlns:a16="http://schemas.microsoft.com/office/drawing/2014/main" id="{1E34662B-6B23-C240-6556-1B197CF4246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0E9B578B-7C7C-868B-E3B5-170CEE5E8124}"/>
              </a:ext>
            </a:extLst>
          </p:cNvPr>
          <p:cNvCxnSpPr>
            <a:cxnSpLocks/>
          </p:cNvCxnSpPr>
          <p:nvPr/>
        </p:nvCxnSpPr>
        <p:spPr>
          <a:xfrm>
            <a:off x="2142736" y="576472"/>
            <a:ext cx="796231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47BBE3AF-D150-4F0A-430B-B6465FF55E23}"/>
              </a:ext>
            </a:extLst>
          </p:cNvPr>
          <p:cNvSpPr txBox="1">
            <a:spLocks/>
          </p:cNvSpPr>
          <p:nvPr/>
        </p:nvSpPr>
        <p:spPr>
          <a:xfrm>
            <a:off x="3460265" y="4667331"/>
            <a:ext cx="7640598" cy="99635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Using </a:t>
            </a:r>
            <a:r>
              <a:rPr lang="en-US" sz="1800" dirty="0" err="1"/>
              <a:t>numpy</a:t>
            </a:r>
            <a:r>
              <a:rPr lang="en-US" sz="1800" dirty="0"/>
              <a:t> and formula : mx + b to analysis the trend and predict the worldwide population in 2030. According to trend of population growth, the population of World in 2030 will be : </a:t>
            </a:r>
            <a:r>
              <a:rPr lang="en-US" sz="1800" dirty="0">
                <a:solidFill>
                  <a:srgbClr val="FF0000"/>
                </a:solidFill>
              </a:rPr>
              <a:t>8655.56 M</a:t>
            </a:r>
          </a:p>
        </p:txBody>
      </p:sp>
      <p:pic>
        <p:nvPicPr>
          <p:cNvPr id="5" name="Picture 4">
            <a:extLst>
              <a:ext uri="{FF2B5EF4-FFF2-40B4-BE49-F238E27FC236}">
                <a16:creationId xmlns:a16="http://schemas.microsoft.com/office/drawing/2014/main" id="{971C092D-5B6A-11A8-DB8D-1B1F848CF8DE}"/>
              </a:ext>
            </a:extLst>
          </p:cNvPr>
          <p:cNvPicPr>
            <a:picLocks noChangeAspect="1"/>
          </p:cNvPicPr>
          <p:nvPr/>
        </p:nvPicPr>
        <p:blipFill>
          <a:blip r:embed="rId3"/>
          <a:stretch>
            <a:fillRect/>
          </a:stretch>
        </p:blipFill>
        <p:spPr>
          <a:xfrm>
            <a:off x="499601" y="1194319"/>
            <a:ext cx="11248585" cy="3266765"/>
          </a:xfrm>
          <a:prstGeom prst="rect">
            <a:avLst/>
          </a:prstGeom>
        </p:spPr>
      </p:pic>
    </p:spTree>
    <p:extLst>
      <p:ext uri="{BB962C8B-B14F-4D97-AF65-F5344CB8AC3E}">
        <p14:creationId xmlns:p14="http://schemas.microsoft.com/office/powerpoint/2010/main" val="679386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88572" y="1172543"/>
            <a:ext cx="2571006" cy="674920"/>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84632" y="2114785"/>
            <a:ext cx="5611368" cy="4024757"/>
          </a:xfrm>
        </p:spPr>
        <p:txBody>
          <a:bodyPr/>
          <a:lstStyle/>
          <a:p>
            <a:r>
              <a:rPr lang="en-US" altLang="zh-CN" sz="1800" dirty="0"/>
              <a:t>After the analysis of data, it is clear that the population of world is increasing drastically, which may lead to huge population density in many countries.</a:t>
            </a:r>
            <a:endParaRPr lang="en-US" sz="1800" dirty="0"/>
          </a:p>
          <a:p>
            <a:pPr marL="0" indent="0">
              <a:buNone/>
            </a:pPr>
            <a:r>
              <a:rPr lang="en-US" sz="1800" dirty="0"/>
              <a:t>China and India became the most populated country in the world. In 2020, their population was </a:t>
            </a:r>
            <a:r>
              <a:rPr lang="en-US" sz="1800" dirty="0">
                <a:solidFill>
                  <a:srgbClr val="FF0000"/>
                </a:solidFill>
              </a:rPr>
              <a:t>1424.93 M (38.97 %)</a:t>
            </a:r>
            <a:r>
              <a:rPr lang="en-US" sz="1800" dirty="0"/>
              <a:t> and </a:t>
            </a:r>
            <a:r>
              <a:rPr lang="en-US" sz="1800" dirty="0">
                <a:solidFill>
                  <a:srgbClr val="FF0000"/>
                </a:solidFill>
              </a:rPr>
              <a:t>1396.39 M (38.19 %)</a:t>
            </a:r>
            <a:r>
              <a:rPr lang="en-US" sz="1800" dirty="0"/>
              <a:t> respectively.</a:t>
            </a:r>
          </a:p>
          <a:p>
            <a:r>
              <a:rPr lang="en-US" sz="1800" dirty="0"/>
              <a:t>Among all continents, Asia became the most populated continent in the world, population was in 2020 : </a:t>
            </a:r>
            <a:r>
              <a:rPr lang="en-US" sz="1800" dirty="0">
                <a:solidFill>
                  <a:srgbClr val="FF0000"/>
                </a:solidFill>
              </a:rPr>
              <a:t>4663.09 M (59.48 %)</a:t>
            </a:r>
          </a:p>
          <a:p>
            <a:pPr marL="0" indent="0">
              <a:buNone/>
            </a:pPr>
            <a:r>
              <a:rPr lang="en-US" sz="1800" dirty="0"/>
              <a:t>In whole world, population also increasing fast. In 2030, the population of world would be </a:t>
            </a:r>
            <a:r>
              <a:rPr lang="en-US" sz="1800" dirty="0">
                <a:solidFill>
                  <a:srgbClr val="FF0000"/>
                </a:solidFill>
              </a:rPr>
              <a:t>8655.56 M</a:t>
            </a:r>
            <a:endParaRPr lang="en-US" sz="1800" dirty="0"/>
          </a:p>
          <a:p>
            <a:endParaRPr lang="en-US" sz="1800" dirty="0"/>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u="none" strike="noStrike" kern="1200" cap="none" spc="0" normalizeH="0" baseline="0" dirty="0">
              <a:ln>
                <a:noFill/>
              </a:ln>
              <a:solidFill>
                <a:schemeClr val="bg1"/>
              </a:solidFill>
              <a:effectLst/>
              <a:uLnTx/>
              <a:uFillTx/>
            </a:endParaRPr>
          </a:p>
        </p:txBody>
      </p:sp>
      <p:pic>
        <p:nvPicPr>
          <p:cNvPr id="7" name="Picture Placeholder 6">
            <a:extLst>
              <a:ext uri="{FF2B5EF4-FFF2-40B4-BE49-F238E27FC236}">
                <a16:creationId xmlns:a16="http://schemas.microsoft.com/office/drawing/2014/main" id="{55CF1DB8-EFF4-D4E7-412F-36AA89E7E927}"/>
              </a:ext>
            </a:extLst>
          </p:cNvPr>
          <p:cNvPicPr>
            <a:picLocks noGrp="1" noChangeAspect="1"/>
          </p:cNvPicPr>
          <p:nvPr>
            <p:ph type="pic" sz="quarter" idx="48"/>
          </p:nvPr>
        </p:nvPicPr>
        <p:blipFill>
          <a:blip r:embed="rId4"/>
          <a:srcRect l="7512" r="7512"/>
          <a:stretch>
            <a:fillRect/>
          </a:stretch>
        </p:blipFill>
        <p:spPr/>
      </p:pic>
    </p:spTree>
    <p:extLst>
      <p:ext uri="{BB962C8B-B14F-4D97-AF65-F5344CB8AC3E}">
        <p14:creationId xmlns:p14="http://schemas.microsoft.com/office/powerpoint/2010/main" val="41575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Techniques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Primary Goals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Analysis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Summary</a:t>
            </a: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2304661"/>
            <a:ext cx="2656114" cy="724440"/>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138082"/>
            <a:ext cx="3034145" cy="1181991"/>
          </a:xfrm>
        </p:spPr>
        <p:txBody>
          <a:bodyPr/>
          <a:lstStyle/>
          <a:p>
            <a:r>
              <a:rPr lang="en-US" dirty="0"/>
              <a:t>Akashdeep Dam</a:t>
            </a:r>
          </a:p>
          <a:p>
            <a:pPr lvl="0"/>
            <a:r>
              <a:rPr lang="en-US" dirty="0"/>
              <a:t>akashdeepdam@gmail.com</a:t>
            </a:r>
          </a:p>
          <a:p>
            <a:r>
              <a:rPr lang="en-US" b="1" dirty="0">
                <a:solidFill>
                  <a:schemeClr val="bg1"/>
                </a:solidFill>
                <a:latin typeface="+mj-lt"/>
              </a:rPr>
              <a:t>UNID : </a:t>
            </a:r>
            <a:r>
              <a:rPr lang="en-IN" sz="1800" b="1" i="0" dirty="0">
                <a:solidFill>
                  <a:schemeClr val="bg1"/>
                </a:solidFill>
                <a:effectLst/>
                <a:latin typeface="+mj-lt"/>
                <a:ea typeface="Cascadia Code" panose="020B0609020000020004" pitchFamily="49" charset="0"/>
                <a:cs typeface="Segoe UI Semibold" panose="020B0702040204020203" pitchFamily="34" charset="0"/>
              </a:rPr>
              <a:t>UMIP20537</a:t>
            </a:r>
            <a:endParaRPr lang="en-US" b="1" dirty="0">
              <a:solidFill>
                <a:schemeClr val="bg1"/>
              </a:solidFill>
              <a:latin typeface="+mj-lt"/>
            </a:endParaRPr>
          </a:p>
        </p:txBody>
      </p:sp>
      <p:pic>
        <p:nvPicPr>
          <p:cNvPr id="5" name="Picture Placeholder 4">
            <a:extLst>
              <a:ext uri="{FF2B5EF4-FFF2-40B4-BE49-F238E27FC236}">
                <a16:creationId xmlns:a16="http://schemas.microsoft.com/office/drawing/2014/main" id="{3351A0BF-E18D-4CEB-B9B8-E7BBA6F5F358}"/>
              </a:ext>
            </a:extLst>
          </p:cNvPr>
          <p:cNvPicPr>
            <a:picLocks noGrp="1" noChangeAspect="1"/>
          </p:cNvPicPr>
          <p:nvPr>
            <p:ph type="pic" sz="quarter" idx="49"/>
          </p:nvPr>
        </p:nvPicPr>
        <p:blipFill>
          <a:blip r:embed="rId3"/>
          <a:srcRect t="6061" b="6061"/>
          <a:stretch>
            <a:fillRect/>
          </a:stretch>
        </p:blipFill>
        <p:spPr/>
      </p:pic>
      <p:pic>
        <p:nvPicPr>
          <p:cNvPr id="9" name="Picture Placeholder 8">
            <a:extLst>
              <a:ext uri="{FF2B5EF4-FFF2-40B4-BE49-F238E27FC236}">
                <a16:creationId xmlns:a16="http://schemas.microsoft.com/office/drawing/2014/main" id="{3505B9F1-49DC-97E3-9960-E3B9F5A9A00A}"/>
              </a:ext>
            </a:extLst>
          </p:cNvPr>
          <p:cNvPicPr>
            <a:picLocks noGrp="1" noChangeAspect="1"/>
          </p:cNvPicPr>
          <p:nvPr>
            <p:ph type="pic" sz="quarter" idx="48"/>
          </p:nvPr>
        </p:nvPicPr>
        <p:blipFill>
          <a:blip r:embed="rId4"/>
          <a:srcRect t="6352" b="6352"/>
          <a:stretch>
            <a:fillRect/>
          </a:stretch>
        </p:blipFill>
        <p:spPr/>
      </p:pic>
      <p:pic>
        <p:nvPicPr>
          <p:cNvPr id="13" name="Picture Placeholder 12">
            <a:extLst>
              <a:ext uri="{FF2B5EF4-FFF2-40B4-BE49-F238E27FC236}">
                <a16:creationId xmlns:a16="http://schemas.microsoft.com/office/drawing/2014/main" id="{D471678A-A940-7B73-9120-94066FC1D269}"/>
              </a:ext>
            </a:extLst>
          </p:cNvPr>
          <p:cNvPicPr>
            <a:picLocks noGrp="1" noChangeAspect="1"/>
          </p:cNvPicPr>
          <p:nvPr>
            <p:ph type="pic" sz="quarter" idx="51"/>
          </p:nvPr>
        </p:nvPicPr>
        <p:blipFill>
          <a:blip r:embed="rId5"/>
          <a:srcRect t="6061" b="6061"/>
          <a:stretch>
            <a:fillRect/>
          </a:stretch>
        </p:blipFill>
        <p:spPr/>
      </p:pic>
      <p:pic>
        <p:nvPicPr>
          <p:cNvPr id="20" name="Picture Placeholder 19">
            <a:extLst>
              <a:ext uri="{FF2B5EF4-FFF2-40B4-BE49-F238E27FC236}">
                <a16:creationId xmlns:a16="http://schemas.microsoft.com/office/drawing/2014/main" id="{7827522C-EC5D-B740-E2A7-7626A626BF70}"/>
              </a:ext>
            </a:extLst>
          </p:cNvPr>
          <p:cNvPicPr>
            <a:picLocks noGrp="1" noChangeAspect="1"/>
          </p:cNvPicPr>
          <p:nvPr>
            <p:ph type="pic" sz="quarter" idx="50"/>
          </p:nvPr>
        </p:nvPicPr>
        <p:blipFill>
          <a:blip r:embed="rId6"/>
          <a:srcRect t="4614" b="4614"/>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1397387"/>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2483193"/>
            <a:ext cx="3956982" cy="2480693"/>
          </a:xfrm>
        </p:spPr>
        <p:txBody>
          <a:bodyPr/>
          <a:lstStyle/>
          <a:p>
            <a:r>
              <a:rPr lang="en-US" dirty="0"/>
              <a:t>We analyzed the data of world population from 1970 to 2022. Here we analyzed the data and provided insights of data for countries, continents and whole world. We have shown the demographics of population growth in year to year according to countries, continents and world. Also, we implemented machine Learning models and </a:t>
            </a:r>
            <a:r>
              <a:rPr lang="en-US" dirty="0" err="1"/>
              <a:t>Numpy</a:t>
            </a:r>
            <a:r>
              <a:rPr lang="en-US" dirty="0"/>
              <a:t> to show the population growth trends and predicted population growth for year 2030.</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pic>
        <p:nvPicPr>
          <p:cNvPr id="7" name="Picture Placeholder 6">
            <a:extLst>
              <a:ext uri="{FF2B5EF4-FFF2-40B4-BE49-F238E27FC236}">
                <a16:creationId xmlns:a16="http://schemas.microsoft.com/office/drawing/2014/main" id="{4E5F9941-F0D0-8120-056B-DF59E3B59ADB}"/>
              </a:ext>
            </a:extLst>
          </p:cNvPr>
          <p:cNvPicPr>
            <a:picLocks noGrp="1" noChangeAspect="1"/>
          </p:cNvPicPr>
          <p:nvPr>
            <p:ph type="pic" sz="quarter" idx="51"/>
          </p:nvPr>
        </p:nvPicPr>
        <p:blipFill>
          <a:blip r:embed="rId3"/>
          <a:srcRect l="14711" r="14711"/>
          <a:stretch>
            <a:fillRect/>
          </a:stretch>
        </p:blipFill>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1939114" y="3134618"/>
            <a:ext cx="2330854" cy="625151"/>
          </a:xfrm>
        </p:spPr>
        <p:txBody>
          <a:bodyPr/>
          <a:lstStyle/>
          <a:p>
            <a:pPr algn="ctr"/>
            <a:r>
              <a:rPr lang="en-US" sz="3600" dirty="0">
                <a:solidFill>
                  <a:srgbClr val="0F253E"/>
                </a:solidFill>
              </a:rPr>
              <a:t>Techniques </a:t>
            </a:r>
          </a:p>
        </p:txBody>
      </p:sp>
      <p:pic>
        <p:nvPicPr>
          <p:cNvPr id="7" name="Picture Placeholder 6">
            <a:extLst>
              <a:ext uri="{FF2B5EF4-FFF2-40B4-BE49-F238E27FC236}">
                <a16:creationId xmlns:a16="http://schemas.microsoft.com/office/drawing/2014/main" id="{7B8ED9D4-D04A-E1A6-D524-860AD66B0078}"/>
              </a:ext>
            </a:extLst>
          </p:cNvPr>
          <p:cNvPicPr>
            <a:picLocks noGrp="1" noChangeAspect="1"/>
          </p:cNvPicPr>
          <p:nvPr>
            <p:ph type="pic" sz="quarter" idx="47"/>
          </p:nvPr>
        </p:nvPicPr>
        <p:blipFill>
          <a:blip r:embed="rId3"/>
          <a:srcRect l="6368" r="6368"/>
          <a:stretch>
            <a:fillRect/>
          </a:stretch>
        </p:blipFill>
        <p:spPr/>
      </p:pic>
      <p:sp>
        <p:nvSpPr>
          <p:cNvPr id="10" name="Text Placeholder 19">
            <a:extLst>
              <a:ext uri="{FF2B5EF4-FFF2-40B4-BE49-F238E27FC236}">
                <a16:creationId xmlns:a16="http://schemas.microsoft.com/office/drawing/2014/main" id="{10B17540-CEB5-D0CA-F3F5-357D9EB43C36}"/>
              </a:ext>
            </a:extLst>
          </p:cNvPr>
          <p:cNvSpPr>
            <a:spLocks noGrp="1"/>
          </p:cNvSpPr>
          <p:nvPr>
            <p:ph type="body" sz="quarter" idx="28"/>
          </p:nvPr>
        </p:nvSpPr>
        <p:spPr>
          <a:xfrm>
            <a:off x="6096000" y="2146199"/>
            <a:ext cx="5977812" cy="2601991"/>
          </a:xfrm>
        </p:spPr>
        <p:txBody>
          <a:bodyPr/>
          <a:lstStyle/>
          <a:p>
            <a:pPr marL="342900" indent="-342900" algn="l">
              <a:buAutoNum type="arabicPeriod"/>
            </a:pPr>
            <a:r>
              <a:rPr lang="en-US" b="0" dirty="0">
                <a:solidFill>
                  <a:schemeClr val="bg1"/>
                </a:solidFill>
                <a:latin typeface="+mj-lt"/>
              </a:rPr>
              <a:t>Programming Language : python</a:t>
            </a:r>
          </a:p>
          <a:p>
            <a:pPr marL="342900" indent="-342900" algn="l">
              <a:buAutoNum type="arabicPeriod"/>
            </a:pPr>
            <a:r>
              <a:rPr lang="en-US" b="0" dirty="0">
                <a:solidFill>
                  <a:schemeClr val="bg1"/>
                </a:solidFill>
                <a:latin typeface="+mj-lt"/>
              </a:rPr>
              <a:t>Data cleaning : </a:t>
            </a:r>
            <a:r>
              <a:rPr lang="en-US" b="0" dirty="0" err="1">
                <a:solidFill>
                  <a:schemeClr val="bg1"/>
                </a:solidFill>
                <a:latin typeface="+mj-lt"/>
              </a:rPr>
              <a:t>numpy</a:t>
            </a:r>
            <a:r>
              <a:rPr lang="en-US" b="0" dirty="0">
                <a:solidFill>
                  <a:schemeClr val="bg1"/>
                </a:solidFill>
                <a:latin typeface="+mj-lt"/>
              </a:rPr>
              <a:t> &amp; pandas</a:t>
            </a:r>
          </a:p>
          <a:p>
            <a:pPr marL="342900" indent="-342900" algn="l">
              <a:buAutoNum type="arabicPeriod"/>
            </a:pPr>
            <a:r>
              <a:rPr lang="en-US" b="0" dirty="0">
                <a:solidFill>
                  <a:schemeClr val="bg1"/>
                </a:solidFill>
                <a:latin typeface="+mj-lt"/>
              </a:rPr>
              <a:t>Data analysis : </a:t>
            </a:r>
            <a:r>
              <a:rPr lang="en-US" b="0" dirty="0" err="1">
                <a:solidFill>
                  <a:schemeClr val="bg1"/>
                </a:solidFill>
                <a:latin typeface="+mj-lt"/>
              </a:rPr>
              <a:t>numpy</a:t>
            </a:r>
            <a:r>
              <a:rPr lang="en-US" b="0" dirty="0">
                <a:solidFill>
                  <a:schemeClr val="bg1"/>
                </a:solidFill>
                <a:latin typeface="+mj-lt"/>
              </a:rPr>
              <a:t> &amp; pandas</a:t>
            </a:r>
          </a:p>
          <a:p>
            <a:pPr marL="342900" indent="-342900" algn="l">
              <a:buAutoNum type="arabicPeriod"/>
            </a:pPr>
            <a:r>
              <a:rPr lang="en-US" b="0" dirty="0">
                <a:solidFill>
                  <a:schemeClr val="bg1"/>
                </a:solidFill>
                <a:latin typeface="+mj-lt"/>
              </a:rPr>
              <a:t>Infographics : matplotlib, seaborn &amp; </a:t>
            </a:r>
            <a:r>
              <a:rPr lang="en-US" b="0" dirty="0" err="1">
                <a:solidFill>
                  <a:schemeClr val="bg1"/>
                </a:solidFill>
                <a:latin typeface="+mj-lt"/>
              </a:rPr>
              <a:t>plotly</a:t>
            </a:r>
            <a:endParaRPr lang="en-US" b="0" dirty="0">
              <a:solidFill>
                <a:schemeClr val="bg1"/>
              </a:solidFill>
              <a:latin typeface="+mj-lt"/>
            </a:endParaRPr>
          </a:p>
          <a:p>
            <a:pPr marL="342900" indent="-342900" algn="l">
              <a:buAutoNum type="arabicPeriod"/>
            </a:pPr>
            <a:r>
              <a:rPr lang="en-US" b="0" dirty="0">
                <a:solidFill>
                  <a:schemeClr val="bg1"/>
                </a:solidFill>
                <a:latin typeface="+mj-lt"/>
              </a:rPr>
              <a:t>Models : scikit-learn – linear regression &amp; random forest</a:t>
            </a:r>
          </a:p>
        </p:txBody>
      </p:sp>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4413379" y="1182966"/>
            <a:ext cx="3434853" cy="738814"/>
          </a:xfrm>
        </p:spPr>
        <p:txBody>
          <a:bodyPr/>
          <a:lstStyle/>
          <a:p>
            <a:r>
              <a:rPr lang="en-US" dirty="0"/>
              <a:t>Primary Goals</a:t>
            </a:r>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
        <p:nvSpPr>
          <p:cNvPr id="28" name="Text Placeholder 19">
            <a:extLst>
              <a:ext uri="{FF2B5EF4-FFF2-40B4-BE49-F238E27FC236}">
                <a16:creationId xmlns:a16="http://schemas.microsoft.com/office/drawing/2014/main" id="{3B96E620-5E11-AB5F-170B-0621C188238E}"/>
              </a:ext>
            </a:extLst>
          </p:cNvPr>
          <p:cNvSpPr txBox="1">
            <a:spLocks/>
          </p:cNvSpPr>
          <p:nvPr/>
        </p:nvSpPr>
        <p:spPr>
          <a:xfrm>
            <a:off x="4413379" y="2248352"/>
            <a:ext cx="5495731" cy="297679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sz="1800" dirty="0">
                <a:latin typeface="+mj-lt"/>
              </a:rPr>
              <a:t>Year-wise population by countries</a:t>
            </a:r>
          </a:p>
          <a:p>
            <a:pPr marL="342900" indent="-342900">
              <a:buFont typeface="Arial" panose="020B0604020202020204" pitchFamily="34" charset="0"/>
              <a:buAutoNum type="arabicPeriod"/>
            </a:pPr>
            <a:r>
              <a:rPr lang="en-US" sz="1800" dirty="0">
                <a:latin typeface="+mj-lt"/>
              </a:rPr>
              <a:t>Top 5 countries by population in a year</a:t>
            </a:r>
          </a:p>
          <a:p>
            <a:pPr marL="342900" indent="-342900">
              <a:buFont typeface="Arial" panose="020B0604020202020204" pitchFamily="34" charset="0"/>
              <a:buAutoNum type="arabicPeriod"/>
            </a:pPr>
            <a:r>
              <a:rPr lang="en-US" sz="1800" dirty="0">
                <a:latin typeface="+mj-lt"/>
              </a:rPr>
              <a:t>Year-wise population by continents</a:t>
            </a:r>
          </a:p>
          <a:p>
            <a:pPr marL="342900" indent="-342900">
              <a:buFont typeface="Arial" panose="020B0604020202020204" pitchFamily="34" charset="0"/>
              <a:buAutoNum type="arabicPeriod"/>
            </a:pPr>
            <a:r>
              <a:rPr lang="en-US" sz="1800" dirty="0">
                <a:latin typeface="+mj-lt"/>
              </a:rPr>
              <a:t>Machine learning models to predict the population</a:t>
            </a:r>
          </a:p>
          <a:p>
            <a:pPr marL="342900" indent="-342900">
              <a:buFont typeface="Arial" panose="020B0604020202020204" pitchFamily="34" charset="0"/>
              <a:buAutoNum type="arabicPeriod"/>
            </a:pPr>
            <a:r>
              <a:rPr lang="en-US" sz="1800" dirty="0">
                <a:latin typeface="+mj-lt"/>
              </a:rPr>
              <a:t>Predict the population of a country in 2030</a:t>
            </a:r>
          </a:p>
          <a:p>
            <a:pPr marL="342900" indent="-342900">
              <a:buFont typeface="Arial" panose="020B0604020202020204" pitchFamily="34" charset="0"/>
              <a:buAutoNum type="arabicPeriod"/>
            </a:pPr>
            <a:r>
              <a:rPr lang="en-US" sz="1800" dirty="0">
                <a:latin typeface="+mj-lt"/>
              </a:rPr>
              <a:t>Predict the population of a continent in 2030</a:t>
            </a:r>
          </a:p>
          <a:p>
            <a:pPr marL="342900" indent="-342900">
              <a:buFont typeface="Arial" panose="020B0604020202020204" pitchFamily="34" charset="0"/>
              <a:buAutoNum type="arabicPeriod"/>
            </a:pPr>
            <a:r>
              <a:rPr lang="en-US" sz="1800" dirty="0">
                <a:latin typeface="+mj-lt"/>
              </a:rPr>
              <a:t>Population trends worldwide from 1970 – 2022</a:t>
            </a:r>
          </a:p>
          <a:p>
            <a:pPr marL="342900" indent="-342900">
              <a:buFont typeface="Arial" panose="020B0604020202020204" pitchFamily="34" charset="0"/>
              <a:buAutoNum type="arabicPeriod"/>
            </a:pPr>
            <a:r>
              <a:rPr lang="en-US" sz="1800" dirty="0">
                <a:latin typeface="+mj-lt"/>
              </a:rPr>
              <a:t>Predict the population of world in 2030</a:t>
            </a:r>
          </a:p>
          <a:p>
            <a:pPr marL="342900" indent="-342900">
              <a:buFont typeface="Arial" panose="020B0604020202020204" pitchFamily="34" charset="0"/>
              <a:buAutoNum type="arabicPeriod"/>
            </a:pPr>
            <a:endParaRPr lang="en-US" sz="1800" dirty="0">
              <a:latin typeface="+mj-lt"/>
            </a:endParaRPr>
          </a:p>
        </p:txBody>
      </p:sp>
    </p:spTree>
    <p:extLst>
      <p:ext uri="{BB962C8B-B14F-4D97-AF65-F5344CB8AC3E}">
        <p14:creationId xmlns:p14="http://schemas.microsoft.com/office/powerpoint/2010/main" val="251972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204D6-BEAD-85D1-A4FF-91B06124BBE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A6F2B2F-EBF0-B30E-EBE0-9071DA5698D9}"/>
              </a:ext>
            </a:extLst>
          </p:cNvPr>
          <p:cNvSpPr>
            <a:spLocks noGrp="1"/>
          </p:cNvSpPr>
          <p:nvPr>
            <p:ph type="title"/>
          </p:nvPr>
        </p:nvSpPr>
        <p:spPr>
          <a:xfrm>
            <a:off x="1301619" y="147267"/>
            <a:ext cx="9588759" cy="431231"/>
          </a:xfrm>
        </p:spPr>
        <p:txBody>
          <a:bodyPr/>
          <a:lstStyle/>
          <a:p>
            <a:r>
              <a:rPr lang="en-US" sz="2400" dirty="0"/>
              <a:t>Analysis | Total Population Over The World in Recent Years ( 2010 &amp; 2020 ) </a:t>
            </a:r>
          </a:p>
        </p:txBody>
      </p:sp>
      <p:sp>
        <p:nvSpPr>
          <p:cNvPr id="15" name="Slide Number Placeholder 13">
            <a:extLst>
              <a:ext uri="{FF2B5EF4-FFF2-40B4-BE49-F238E27FC236}">
                <a16:creationId xmlns:a16="http://schemas.microsoft.com/office/drawing/2014/main" id="{8D30D9CC-C8E1-8BCD-A3AD-57F64FDCD29C}"/>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pic>
        <p:nvPicPr>
          <p:cNvPr id="3" name="Picture 2">
            <a:extLst>
              <a:ext uri="{FF2B5EF4-FFF2-40B4-BE49-F238E27FC236}">
                <a16:creationId xmlns:a16="http://schemas.microsoft.com/office/drawing/2014/main" id="{0464FA7C-ED36-D4C4-9038-AF875ADD3141}"/>
              </a:ext>
            </a:extLst>
          </p:cNvPr>
          <p:cNvPicPr>
            <a:picLocks noChangeAspect="1"/>
          </p:cNvPicPr>
          <p:nvPr/>
        </p:nvPicPr>
        <p:blipFill>
          <a:blip r:embed="rId3"/>
          <a:stretch>
            <a:fillRect/>
          </a:stretch>
        </p:blipFill>
        <p:spPr>
          <a:xfrm>
            <a:off x="3341269" y="848156"/>
            <a:ext cx="7549109" cy="2625287"/>
          </a:xfrm>
          <a:prstGeom prst="rect">
            <a:avLst/>
          </a:prstGeom>
        </p:spPr>
      </p:pic>
      <p:pic>
        <p:nvPicPr>
          <p:cNvPr id="5" name="Picture 4">
            <a:extLst>
              <a:ext uri="{FF2B5EF4-FFF2-40B4-BE49-F238E27FC236}">
                <a16:creationId xmlns:a16="http://schemas.microsoft.com/office/drawing/2014/main" id="{2EB8AA36-CC1E-02A3-AFD3-5D3FB8A3E1C0}"/>
              </a:ext>
            </a:extLst>
          </p:cNvPr>
          <p:cNvPicPr>
            <a:picLocks noChangeAspect="1"/>
          </p:cNvPicPr>
          <p:nvPr/>
        </p:nvPicPr>
        <p:blipFill>
          <a:blip r:embed="rId4"/>
          <a:stretch>
            <a:fillRect/>
          </a:stretch>
        </p:blipFill>
        <p:spPr>
          <a:xfrm>
            <a:off x="1301619" y="3743101"/>
            <a:ext cx="7549109" cy="2655126"/>
          </a:xfrm>
          <a:prstGeom prst="rect">
            <a:avLst/>
          </a:prstGeom>
        </p:spPr>
      </p:pic>
      <p:sp>
        <p:nvSpPr>
          <p:cNvPr id="6" name="Title 7">
            <a:extLst>
              <a:ext uri="{FF2B5EF4-FFF2-40B4-BE49-F238E27FC236}">
                <a16:creationId xmlns:a16="http://schemas.microsoft.com/office/drawing/2014/main" id="{A6862F68-F562-CE4C-ED92-4934DBE4E454}"/>
              </a:ext>
            </a:extLst>
          </p:cNvPr>
          <p:cNvSpPr txBox="1">
            <a:spLocks/>
          </p:cNvSpPr>
          <p:nvPr/>
        </p:nvSpPr>
        <p:spPr>
          <a:xfrm>
            <a:off x="1301619" y="1945183"/>
            <a:ext cx="1013151" cy="43123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2800" dirty="0"/>
              <a:t>2010 </a:t>
            </a:r>
          </a:p>
        </p:txBody>
      </p:sp>
      <p:sp>
        <p:nvSpPr>
          <p:cNvPr id="7" name="Title 7">
            <a:extLst>
              <a:ext uri="{FF2B5EF4-FFF2-40B4-BE49-F238E27FC236}">
                <a16:creationId xmlns:a16="http://schemas.microsoft.com/office/drawing/2014/main" id="{5C5483A4-035B-E840-12AB-A9AC3894FCF3}"/>
              </a:ext>
            </a:extLst>
          </p:cNvPr>
          <p:cNvSpPr txBox="1">
            <a:spLocks/>
          </p:cNvSpPr>
          <p:nvPr/>
        </p:nvSpPr>
        <p:spPr>
          <a:xfrm>
            <a:off x="9982580" y="4855047"/>
            <a:ext cx="907798" cy="43123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2800" dirty="0"/>
              <a:t>2020 </a:t>
            </a:r>
          </a:p>
        </p:txBody>
      </p:sp>
      <p:sp>
        <p:nvSpPr>
          <p:cNvPr id="11" name="Arrow: Right 10">
            <a:extLst>
              <a:ext uri="{FF2B5EF4-FFF2-40B4-BE49-F238E27FC236}">
                <a16:creationId xmlns:a16="http://schemas.microsoft.com/office/drawing/2014/main" id="{95AF0541-CDD6-8340-C521-E2914ADDDB9D}"/>
              </a:ext>
            </a:extLst>
          </p:cNvPr>
          <p:cNvSpPr/>
          <p:nvPr/>
        </p:nvSpPr>
        <p:spPr>
          <a:xfrm>
            <a:off x="2314770" y="1992849"/>
            <a:ext cx="803988" cy="33590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2" name="Arrow: Left 11">
            <a:extLst>
              <a:ext uri="{FF2B5EF4-FFF2-40B4-BE49-F238E27FC236}">
                <a16:creationId xmlns:a16="http://schemas.microsoft.com/office/drawing/2014/main" id="{3FBD459A-FED8-5DD0-7962-7EB4299B0C4B}"/>
              </a:ext>
            </a:extLst>
          </p:cNvPr>
          <p:cNvSpPr/>
          <p:nvPr/>
        </p:nvSpPr>
        <p:spPr>
          <a:xfrm>
            <a:off x="9042653" y="4902711"/>
            <a:ext cx="803988" cy="335901"/>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36FB3FB5-163D-346E-1846-128D7E344116}"/>
              </a:ext>
            </a:extLst>
          </p:cNvPr>
          <p:cNvCxnSpPr>
            <a:cxnSpLocks/>
          </p:cNvCxnSpPr>
          <p:nvPr/>
        </p:nvCxnSpPr>
        <p:spPr>
          <a:xfrm>
            <a:off x="1301619" y="578498"/>
            <a:ext cx="95887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65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BFF3E-8A23-AAA2-AD36-56D8CCE9C88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D6E279D-D8EC-6E6B-EDE7-7CD6A65BDBFE}"/>
              </a:ext>
            </a:extLst>
          </p:cNvPr>
          <p:cNvSpPr>
            <a:spLocks noGrp="1"/>
          </p:cNvSpPr>
          <p:nvPr>
            <p:ph type="title"/>
          </p:nvPr>
        </p:nvSpPr>
        <p:spPr>
          <a:xfrm>
            <a:off x="2179475" y="145241"/>
            <a:ext cx="7833050" cy="431231"/>
          </a:xfrm>
        </p:spPr>
        <p:txBody>
          <a:bodyPr/>
          <a:lstStyle/>
          <a:p>
            <a:r>
              <a:rPr lang="en-US" sz="2400" dirty="0"/>
              <a:t>Analysis | Top 5 Countries Population in Selected Year - 2020</a:t>
            </a:r>
          </a:p>
        </p:txBody>
      </p:sp>
      <p:sp>
        <p:nvSpPr>
          <p:cNvPr id="15" name="Slide Number Placeholder 13">
            <a:extLst>
              <a:ext uri="{FF2B5EF4-FFF2-40B4-BE49-F238E27FC236}">
                <a16:creationId xmlns:a16="http://schemas.microsoft.com/office/drawing/2014/main" id="{65B633C9-7954-AE62-01FF-9EB3BB3155F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pic>
        <p:nvPicPr>
          <p:cNvPr id="4" name="Picture 3">
            <a:extLst>
              <a:ext uri="{FF2B5EF4-FFF2-40B4-BE49-F238E27FC236}">
                <a16:creationId xmlns:a16="http://schemas.microsoft.com/office/drawing/2014/main" id="{8ECD3FA7-B3DD-2D5E-9EF5-294760940BDA}"/>
              </a:ext>
            </a:extLst>
          </p:cNvPr>
          <p:cNvPicPr>
            <a:picLocks noChangeAspect="1"/>
          </p:cNvPicPr>
          <p:nvPr/>
        </p:nvPicPr>
        <p:blipFill>
          <a:blip r:embed="rId3"/>
          <a:stretch>
            <a:fillRect/>
          </a:stretch>
        </p:blipFill>
        <p:spPr>
          <a:xfrm>
            <a:off x="248331" y="1107276"/>
            <a:ext cx="7685295" cy="4643448"/>
          </a:xfrm>
          <a:prstGeom prst="rect">
            <a:avLst/>
          </a:prstGeom>
        </p:spPr>
      </p:pic>
      <p:cxnSp>
        <p:nvCxnSpPr>
          <p:cNvPr id="9" name="Straight Connector 8">
            <a:extLst>
              <a:ext uri="{FF2B5EF4-FFF2-40B4-BE49-F238E27FC236}">
                <a16:creationId xmlns:a16="http://schemas.microsoft.com/office/drawing/2014/main" id="{1FAA9DCF-2B81-3CA3-233B-1A0CD3B8DD52}"/>
              </a:ext>
            </a:extLst>
          </p:cNvPr>
          <p:cNvCxnSpPr>
            <a:cxnSpLocks/>
          </p:cNvCxnSpPr>
          <p:nvPr/>
        </p:nvCxnSpPr>
        <p:spPr>
          <a:xfrm>
            <a:off x="2179475" y="576472"/>
            <a:ext cx="7833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C46F18DA-561F-225C-536D-2A525E9BAAB4}"/>
              </a:ext>
            </a:extLst>
          </p:cNvPr>
          <p:cNvSpPr txBox="1">
            <a:spLocks/>
          </p:cNvSpPr>
          <p:nvPr/>
        </p:nvSpPr>
        <p:spPr>
          <a:xfrm>
            <a:off x="8147056" y="1107276"/>
            <a:ext cx="3505705" cy="464344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Here, in 2020, China had the most population among world. The next one most populated country was India.</a:t>
            </a:r>
          </a:p>
          <a:p>
            <a:pPr marL="0" indent="0">
              <a:buNone/>
            </a:pPr>
            <a:endParaRPr lang="en-US" sz="1800" dirty="0"/>
          </a:p>
          <a:p>
            <a:pPr marL="0" indent="0">
              <a:buNone/>
            </a:pPr>
            <a:r>
              <a:rPr lang="en-US" sz="1800" dirty="0"/>
              <a:t>In 2020 the top 5 countries by population were : </a:t>
            </a:r>
          </a:p>
          <a:p>
            <a:pPr marL="0" indent="0">
              <a:buNone/>
            </a:pPr>
            <a:endParaRPr lang="en-US" sz="1800" dirty="0"/>
          </a:p>
          <a:p>
            <a:pPr marL="0" indent="0">
              <a:buNone/>
            </a:pPr>
            <a:r>
              <a:rPr lang="en-US" sz="1800" dirty="0"/>
              <a:t>China – </a:t>
            </a:r>
            <a:r>
              <a:rPr lang="en-US" sz="1800" dirty="0">
                <a:solidFill>
                  <a:srgbClr val="FF0000"/>
                </a:solidFill>
              </a:rPr>
              <a:t>1424.93 M</a:t>
            </a:r>
          </a:p>
          <a:p>
            <a:pPr marL="0" indent="0">
              <a:buNone/>
            </a:pPr>
            <a:r>
              <a:rPr lang="en-US" sz="1800" dirty="0"/>
              <a:t>India – 1396.39 M</a:t>
            </a:r>
          </a:p>
          <a:p>
            <a:pPr marL="0" indent="0">
              <a:buNone/>
            </a:pPr>
            <a:r>
              <a:rPr lang="en-US" sz="1800" dirty="0"/>
              <a:t>United States – 335.94 M</a:t>
            </a:r>
          </a:p>
          <a:p>
            <a:pPr marL="0" indent="0">
              <a:buNone/>
            </a:pPr>
            <a:r>
              <a:rPr lang="en-US" sz="1800" dirty="0"/>
              <a:t>Indonesia – 271.86 M</a:t>
            </a:r>
          </a:p>
          <a:p>
            <a:pPr marL="0" indent="0">
              <a:buNone/>
            </a:pPr>
            <a:r>
              <a:rPr lang="en-US" sz="1800" dirty="0"/>
              <a:t>Pakistan – 227.20 M</a:t>
            </a:r>
          </a:p>
        </p:txBody>
      </p:sp>
    </p:spTree>
    <p:extLst>
      <p:ext uri="{BB962C8B-B14F-4D97-AF65-F5344CB8AC3E}">
        <p14:creationId xmlns:p14="http://schemas.microsoft.com/office/powerpoint/2010/main" val="409102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F472C-2502-0848-095B-104E7C1C116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4673135-33CA-D921-B5E8-A126EA1B641B}"/>
              </a:ext>
            </a:extLst>
          </p:cNvPr>
          <p:cNvSpPr>
            <a:spLocks noGrp="1"/>
          </p:cNvSpPr>
          <p:nvPr>
            <p:ph type="title"/>
          </p:nvPr>
        </p:nvSpPr>
        <p:spPr>
          <a:xfrm>
            <a:off x="1969925" y="145241"/>
            <a:ext cx="8252149" cy="431231"/>
          </a:xfrm>
        </p:spPr>
        <p:txBody>
          <a:bodyPr/>
          <a:lstStyle/>
          <a:p>
            <a:r>
              <a:rPr lang="en-US" sz="2400" dirty="0"/>
              <a:t>Analysis | Top 5 Countries Population Percentage by Year : 2020</a:t>
            </a:r>
          </a:p>
        </p:txBody>
      </p:sp>
      <p:sp>
        <p:nvSpPr>
          <p:cNvPr id="15" name="Slide Number Placeholder 13">
            <a:extLst>
              <a:ext uri="{FF2B5EF4-FFF2-40B4-BE49-F238E27FC236}">
                <a16:creationId xmlns:a16="http://schemas.microsoft.com/office/drawing/2014/main" id="{5EDDD2FE-985E-8307-38E6-C9A7883EE91C}"/>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4FD4422A-4526-BAD5-5D0E-44BFA223CBEF}"/>
              </a:ext>
            </a:extLst>
          </p:cNvPr>
          <p:cNvCxnSpPr>
            <a:cxnSpLocks/>
          </p:cNvCxnSpPr>
          <p:nvPr/>
        </p:nvCxnSpPr>
        <p:spPr>
          <a:xfrm>
            <a:off x="1969925" y="576472"/>
            <a:ext cx="81444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56C3623E-EA26-7480-BB04-A5C70AC7618D}"/>
              </a:ext>
            </a:extLst>
          </p:cNvPr>
          <p:cNvSpPr txBox="1">
            <a:spLocks/>
          </p:cNvSpPr>
          <p:nvPr/>
        </p:nvSpPr>
        <p:spPr>
          <a:xfrm>
            <a:off x="7971045" y="1402745"/>
            <a:ext cx="3681716" cy="405250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Here, China &amp; India hold most percentage of total population in the world.</a:t>
            </a:r>
          </a:p>
          <a:p>
            <a:pPr marL="0" indent="0">
              <a:buNone/>
            </a:pPr>
            <a:endParaRPr lang="en-US" sz="1800" dirty="0"/>
          </a:p>
          <a:p>
            <a:pPr marL="0" indent="0">
              <a:buNone/>
            </a:pPr>
            <a:r>
              <a:rPr lang="en-US" sz="1800" dirty="0"/>
              <a:t>In 2020 population percentage of top 5 countries are : </a:t>
            </a:r>
          </a:p>
          <a:p>
            <a:pPr marL="0" indent="0">
              <a:buNone/>
            </a:pPr>
            <a:endParaRPr lang="en-US" sz="1800" dirty="0"/>
          </a:p>
          <a:p>
            <a:pPr marL="0" indent="0">
              <a:buNone/>
            </a:pPr>
            <a:r>
              <a:rPr lang="en-US" sz="1800" dirty="0"/>
              <a:t>China – </a:t>
            </a:r>
            <a:r>
              <a:rPr lang="en-US" sz="1800" dirty="0">
                <a:solidFill>
                  <a:srgbClr val="FF0000"/>
                </a:solidFill>
              </a:rPr>
              <a:t>38.97 %</a:t>
            </a:r>
          </a:p>
          <a:p>
            <a:pPr marL="0" indent="0">
              <a:buNone/>
            </a:pPr>
            <a:r>
              <a:rPr lang="en-US" sz="1800" dirty="0"/>
              <a:t>India – 38.19 %</a:t>
            </a:r>
          </a:p>
          <a:p>
            <a:pPr marL="0" indent="0">
              <a:buNone/>
            </a:pPr>
            <a:r>
              <a:rPr lang="en-US" sz="1800" dirty="0"/>
              <a:t>United States – 9.19 %</a:t>
            </a:r>
          </a:p>
          <a:p>
            <a:pPr marL="0" indent="0">
              <a:buNone/>
            </a:pPr>
            <a:r>
              <a:rPr lang="en-US" sz="1800" dirty="0"/>
              <a:t>Indonesia – 7.44 %</a:t>
            </a:r>
          </a:p>
          <a:p>
            <a:pPr marL="0" indent="0">
              <a:buNone/>
            </a:pPr>
            <a:r>
              <a:rPr lang="en-US" sz="1800" dirty="0"/>
              <a:t>Pakistan – 6.21 %</a:t>
            </a:r>
          </a:p>
        </p:txBody>
      </p:sp>
      <p:pic>
        <p:nvPicPr>
          <p:cNvPr id="6" name="Picture 5">
            <a:extLst>
              <a:ext uri="{FF2B5EF4-FFF2-40B4-BE49-F238E27FC236}">
                <a16:creationId xmlns:a16="http://schemas.microsoft.com/office/drawing/2014/main" id="{90EA2D62-BFBE-07ED-CB7A-A58CF77E2CAA}"/>
              </a:ext>
            </a:extLst>
          </p:cNvPr>
          <p:cNvPicPr>
            <a:picLocks noChangeAspect="1"/>
          </p:cNvPicPr>
          <p:nvPr/>
        </p:nvPicPr>
        <p:blipFill>
          <a:blip r:embed="rId3"/>
          <a:stretch>
            <a:fillRect/>
          </a:stretch>
        </p:blipFill>
        <p:spPr>
          <a:xfrm>
            <a:off x="1969925" y="789755"/>
            <a:ext cx="5578323" cy="5425910"/>
          </a:xfrm>
          <a:prstGeom prst="rect">
            <a:avLst/>
          </a:prstGeom>
        </p:spPr>
      </p:pic>
    </p:spTree>
    <p:extLst>
      <p:ext uri="{BB962C8B-B14F-4D97-AF65-F5344CB8AC3E}">
        <p14:creationId xmlns:p14="http://schemas.microsoft.com/office/powerpoint/2010/main" val="364379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B8732-795A-9C2B-8A65-76B6BB1FBF8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DF11489-0A4F-802F-E6C3-B92DE02160AF}"/>
              </a:ext>
            </a:extLst>
          </p:cNvPr>
          <p:cNvSpPr>
            <a:spLocks noGrp="1"/>
          </p:cNvSpPr>
          <p:nvPr>
            <p:ph type="title"/>
          </p:nvPr>
        </p:nvSpPr>
        <p:spPr>
          <a:xfrm>
            <a:off x="2179475" y="145241"/>
            <a:ext cx="7833050" cy="431231"/>
          </a:xfrm>
        </p:spPr>
        <p:txBody>
          <a:bodyPr/>
          <a:lstStyle/>
          <a:p>
            <a:r>
              <a:rPr lang="en-US" sz="2400" dirty="0"/>
              <a:t>Analysis | Year-wise Population by Selected Country - India</a:t>
            </a:r>
          </a:p>
        </p:txBody>
      </p:sp>
      <p:sp>
        <p:nvSpPr>
          <p:cNvPr id="15" name="Slide Number Placeholder 13">
            <a:extLst>
              <a:ext uri="{FF2B5EF4-FFF2-40B4-BE49-F238E27FC236}">
                <a16:creationId xmlns:a16="http://schemas.microsoft.com/office/drawing/2014/main" id="{2CD72E57-84E3-EA09-EE81-16C27F9434B9}"/>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cxnSp>
        <p:nvCxnSpPr>
          <p:cNvPr id="9" name="Straight Connector 8">
            <a:extLst>
              <a:ext uri="{FF2B5EF4-FFF2-40B4-BE49-F238E27FC236}">
                <a16:creationId xmlns:a16="http://schemas.microsoft.com/office/drawing/2014/main" id="{569F2ED9-DFDD-590F-9C9F-27D950068C1E}"/>
              </a:ext>
            </a:extLst>
          </p:cNvPr>
          <p:cNvCxnSpPr>
            <a:cxnSpLocks/>
          </p:cNvCxnSpPr>
          <p:nvPr/>
        </p:nvCxnSpPr>
        <p:spPr>
          <a:xfrm>
            <a:off x="2179475" y="576472"/>
            <a:ext cx="76083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9">
            <a:extLst>
              <a:ext uri="{FF2B5EF4-FFF2-40B4-BE49-F238E27FC236}">
                <a16:creationId xmlns:a16="http://schemas.microsoft.com/office/drawing/2014/main" id="{38FF98BA-D4C0-B66D-20AB-AABD3812A425}"/>
              </a:ext>
            </a:extLst>
          </p:cNvPr>
          <p:cNvSpPr txBox="1">
            <a:spLocks/>
          </p:cNvSpPr>
          <p:nvPr/>
        </p:nvSpPr>
        <p:spPr>
          <a:xfrm>
            <a:off x="7971045" y="1069997"/>
            <a:ext cx="3681716" cy="471800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Here, in India, from 1970 to 2022, population was increasing gradually in positive manner.</a:t>
            </a:r>
          </a:p>
          <a:p>
            <a:pPr marL="0" indent="0">
              <a:buNone/>
            </a:pPr>
            <a:endParaRPr lang="en-US" sz="1800" dirty="0"/>
          </a:p>
          <a:p>
            <a:pPr marL="0" indent="0">
              <a:buNone/>
            </a:pPr>
            <a:r>
              <a:rPr lang="en-US" sz="1800" dirty="0"/>
              <a:t>In 2022 population was the most among all years in India. </a:t>
            </a:r>
          </a:p>
          <a:p>
            <a:pPr marL="0" indent="0">
              <a:buNone/>
            </a:pPr>
            <a:endParaRPr lang="en-US" sz="1800" dirty="0"/>
          </a:p>
          <a:p>
            <a:pPr marL="0" indent="0">
              <a:buNone/>
            </a:pPr>
            <a:r>
              <a:rPr lang="en-US" sz="1800" dirty="0"/>
              <a:t>1970 – 557.50 M</a:t>
            </a:r>
          </a:p>
          <a:p>
            <a:pPr marL="0" indent="0">
              <a:buNone/>
            </a:pPr>
            <a:r>
              <a:rPr lang="en-US" sz="1800" dirty="0"/>
              <a:t>1980 – 696.83 M</a:t>
            </a:r>
          </a:p>
          <a:p>
            <a:pPr marL="0" indent="0">
              <a:buNone/>
            </a:pPr>
            <a:r>
              <a:rPr lang="en-US" sz="1800" dirty="0"/>
              <a:t>1990 – 870.45 M</a:t>
            </a:r>
          </a:p>
          <a:p>
            <a:pPr marL="0" indent="0">
              <a:buNone/>
            </a:pPr>
            <a:r>
              <a:rPr lang="en-US" sz="1800" dirty="0"/>
              <a:t>2000 – 1059.63 M</a:t>
            </a:r>
          </a:p>
          <a:p>
            <a:pPr marL="0" indent="0">
              <a:buNone/>
            </a:pPr>
            <a:r>
              <a:rPr lang="en-US" sz="1800" dirty="0"/>
              <a:t>2010 – 1240.61 M</a:t>
            </a:r>
          </a:p>
          <a:p>
            <a:pPr marL="0" indent="0">
              <a:buNone/>
            </a:pPr>
            <a:r>
              <a:rPr lang="en-US" sz="1800" dirty="0"/>
              <a:t>2020 – 1396.39 M</a:t>
            </a:r>
          </a:p>
          <a:p>
            <a:pPr marL="0" indent="0">
              <a:buNone/>
            </a:pPr>
            <a:r>
              <a:rPr lang="en-US" sz="1800" dirty="0"/>
              <a:t>2022 – </a:t>
            </a:r>
            <a:r>
              <a:rPr lang="en-US" sz="1800" dirty="0">
                <a:solidFill>
                  <a:srgbClr val="FF0000"/>
                </a:solidFill>
              </a:rPr>
              <a:t>1417.17 M</a:t>
            </a:r>
          </a:p>
        </p:txBody>
      </p:sp>
      <p:pic>
        <p:nvPicPr>
          <p:cNvPr id="5" name="Picture 4">
            <a:extLst>
              <a:ext uri="{FF2B5EF4-FFF2-40B4-BE49-F238E27FC236}">
                <a16:creationId xmlns:a16="http://schemas.microsoft.com/office/drawing/2014/main" id="{B65B3425-6E04-234E-7ED5-BD2E13666A42}"/>
              </a:ext>
            </a:extLst>
          </p:cNvPr>
          <p:cNvPicPr>
            <a:picLocks noChangeAspect="1"/>
          </p:cNvPicPr>
          <p:nvPr/>
        </p:nvPicPr>
        <p:blipFill>
          <a:blip r:embed="rId3"/>
          <a:stretch>
            <a:fillRect/>
          </a:stretch>
        </p:blipFill>
        <p:spPr>
          <a:xfrm>
            <a:off x="363228" y="1281577"/>
            <a:ext cx="7363433" cy="4294846"/>
          </a:xfrm>
          <a:prstGeom prst="rect">
            <a:avLst/>
          </a:prstGeom>
        </p:spPr>
      </p:pic>
    </p:spTree>
    <p:extLst>
      <p:ext uri="{BB962C8B-B14F-4D97-AF65-F5344CB8AC3E}">
        <p14:creationId xmlns:p14="http://schemas.microsoft.com/office/powerpoint/2010/main" val="1643257158"/>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177</TotalTime>
  <Words>1025</Words>
  <Application>Microsoft Office PowerPoint</Application>
  <PresentationFormat>Widescreen</PresentationFormat>
  <Paragraphs>170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等线</vt:lpstr>
      <vt:lpstr>Abadi</vt:lpstr>
      <vt:lpstr>Arial</vt:lpstr>
      <vt:lpstr>Calibri</vt:lpstr>
      <vt:lpstr>Posterama Text Black</vt:lpstr>
      <vt:lpstr>Posterama Text SemiBold</vt:lpstr>
      <vt:lpstr>Custom</vt:lpstr>
      <vt:lpstr>World Population Analysis</vt:lpstr>
      <vt:lpstr>Agenda</vt:lpstr>
      <vt:lpstr>Introduction</vt:lpstr>
      <vt:lpstr>Techniques </vt:lpstr>
      <vt:lpstr>Primary Goals</vt:lpstr>
      <vt:lpstr>Analysis | Total Population Over The World in Recent Years ( 2010 &amp; 2020 ) </vt:lpstr>
      <vt:lpstr>Analysis | Top 5 Countries Population in Selected Year - 2020</vt:lpstr>
      <vt:lpstr>Analysis | Top 5 Countries Population Percentage by Year : 2020</vt:lpstr>
      <vt:lpstr>Analysis | Year-wise Population by Selected Country - India</vt:lpstr>
      <vt:lpstr>Analysis | Year-wise Population by Selected Continent - Asia</vt:lpstr>
      <vt:lpstr>Analysis | Continent-wise Population by Selected Year - 2020</vt:lpstr>
      <vt:lpstr>Analysis | Continent-wise Population Percentage by Year : 2020</vt:lpstr>
      <vt:lpstr>Analysis | World Population Trend (1970 – 2022)</vt:lpstr>
      <vt:lpstr>Analysis | Machine Learning Model : Linear Regression to Predict Population</vt:lpstr>
      <vt:lpstr>Analysis | Machine Learning Model : Random Forest to Predict Population</vt:lpstr>
      <vt:lpstr>Analysis | Numpy Population Trend Prediction : India in 2030</vt:lpstr>
      <vt:lpstr>Analysis | Numpy Population Trend Prediction : Asia in 2030</vt:lpstr>
      <vt:lpstr>Analysis | Numpy Population Trend Prediction : World in 2030</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Akashdeep Dam</dc:creator>
  <cp:lastModifiedBy>Akashdeep Dam</cp:lastModifiedBy>
  <cp:revision>45</cp:revision>
  <dcterms:created xsi:type="dcterms:W3CDTF">2024-10-26T06:31:17Z</dcterms:created>
  <dcterms:modified xsi:type="dcterms:W3CDTF">2024-10-26T10:26:10Z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