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9A928-2D10-8EC6-F229-76C310E14DAD}"/>
              </a:ext>
            </a:extLst>
          </p:cNvPr>
          <p:cNvSpPr txBox="1"/>
          <p:nvPr/>
        </p:nvSpPr>
        <p:spPr>
          <a:xfrm>
            <a:off x="7912607" y="1238442"/>
            <a:ext cx="3635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ON MOST RUNS SCORED IN INTERNATIONAL CRICKET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26963-9CD4-556E-1AEF-54E3ECCF3956}"/>
              </a:ext>
            </a:extLst>
          </p:cNvPr>
          <p:cNvSpPr txBox="1"/>
          <p:nvPr/>
        </p:nvSpPr>
        <p:spPr>
          <a:xfrm>
            <a:off x="7983794" y="4591665"/>
            <a:ext cx="349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AKASH.S (21BCE1705)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C422D5-C16F-B323-B6F5-BF74245F30CA}"/>
              </a:ext>
            </a:extLst>
          </p:cNvPr>
          <p:cNvSpPr txBox="1"/>
          <p:nvPr/>
        </p:nvSpPr>
        <p:spPr>
          <a:xfrm>
            <a:off x="157316" y="222123"/>
            <a:ext cx="6096000" cy="535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ind1=sum(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Team_Aus$runs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Team_PAK$runs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Team_SL$runs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nz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Team_NZ$runs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Team_WI$runs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Team_RSA$runs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Team_Eng$runs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x2=c(ind1,aust,paki,sri,nz,wi,sa,eng)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x3=c("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India","Australia","Pakistan","Sri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Lanka","New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Zealand","West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Indies","South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Africa","England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pie(x2,labels=x3,clockwise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TRUE,main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"PIE CHART BASED ON RUNS FOR EACH TEAM")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83AD3-2B3A-3F42-CAC7-3121366F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87" y="505274"/>
            <a:ext cx="6643376" cy="43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4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EA868-9BA3-4609-EF60-57464F7DEECF}"/>
              </a:ext>
            </a:extLst>
          </p:cNvPr>
          <p:cNvSpPr txBox="1"/>
          <p:nvPr/>
        </p:nvSpPr>
        <p:spPr>
          <a:xfrm>
            <a:off x="0" y="0"/>
            <a:ext cx="60960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1: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H0: The mean runs scored is 19343.35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H1: The mean runs scored is not 19343.35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runs,alternative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two.sided",mu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=19343.35)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qt(0.025,19)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D8FB3-B5D1-7CB6-91E1-3F142506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00" y="170033"/>
            <a:ext cx="6163891" cy="2769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733AA-2920-E67F-FA55-5D7DFDC065C0}"/>
              </a:ext>
            </a:extLst>
          </p:cNvPr>
          <p:cNvSpPr txBox="1"/>
          <p:nvPr/>
        </p:nvSpPr>
        <p:spPr>
          <a:xfrm>
            <a:off x="81116" y="3582726"/>
            <a:ext cx="61205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Since 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)&lt;t(critical), reject null hypothesis at 5% LOS. Thus, the mean runs scored is 19343.35.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2A542-0C9A-513E-2436-6031DDDE6E15}"/>
              </a:ext>
            </a:extLst>
          </p:cNvPr>
          <p:cNvSpPr txBox="1"/>
          <p:nvPr/>
        </p:nvSpPr>
        <p:spPr>
          <a:xfrm>
            <a:off x="186813" y="191352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H0: The mean runs scored is 9000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H1: The mean runs scored is not 9000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runs,alternative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two.sided",mu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=9000)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qt(0.025,19)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FED2-9525-46EF-995E-B7CEC51F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58" y="281141"/>
            <a:ext cx="5427664" cy="278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CB62F-5F62-15B6-246E-4669003D3B20}"/>
              </a:ext>
            </a:extLst>
          </p:cNvPr>
          <p:cNvSpPr txBox="1"/>
          <p:nvPr/>
        </p:nvSpPr>
        <p:spPr>
          <a:xfrm>
            <a:off x="186813" y="3960362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Since 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)&gt;t(critical), reject null hypothesis at 5% LOS. Thus, the mean runs scored is not 9000.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911CA-DE05-08E9-2458-D7136D85D791}"/>
              </a:ext>
            </a:extLst>
          </p:cNvPr>
          <p:cNvSpPr txBox="1"/>
          <p:nvPr/>
        </p:nvSpPr>
        <p:spPr>
          <a:xfrm>
            <a:off x="117987" y="78658"/>
            <a:ext cx="11936361" cy="585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Sl_no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=c(1,2,3,4,5,6,7,8,9,10,11,12,13,14,15,16,17,18,19,20)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name=c("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Tendulkar","Kumar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Sangakkara","Ricky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Ponting","Mahela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Jayawardene",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"Rahul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Dravid","Virat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Kohli","Brain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Lara","AB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Villiers","Chris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Gayle","Younis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Khan",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"Joe Root", "MS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Dhoni","Shahid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Afridi","David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Warner","Kane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Williamson","Adam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Gilchrist",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"Shoaib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Malik","Babar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Azam","Michael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Hussey","Kevin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Pietersen" 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nationality=c(0,1,2,1,0,0,3,4,3,5,6,0,5,2,7,2,5,5,2,6)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innings=c(782,666,668,725,605,527,521,484,551,491,405,526,508,407,381,429,429,252,324,342)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runs=c(34357,28016,27483,25957,24208,24130,22358,20014,19593,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17790,17604,17266,11196,16466,15889,15461,11867,11017,12398,13797)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average=c(48.52,46.77,45.95,39.15,45.41,53.62,46.28,48.11,37.97,39.88,49.03,44.96,23.92,43.10,46.45,38.94,33.90,50.53,49.00,44.07)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45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D405E-3BC9-9E94-6DD9-DD225F82C835}"/>
              </a:ext>
            </a:extLst>
          </p:cNvPr>
          <p:cNvSpPr txBox="1"/>
          <p:nvPr/>
        </p:nvSpPr>
        <p:spPr>
          <a:xfrm>
            <a:off x="108155" y="117987"/>
            <a:ext cx="11936361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=c(67.58,66.56,68.48,64.73,51.98,79.15,68.08,74.71,77.22,60.57,65.73,79.07,114.14,86.32,66.30,91.43,77.60,81.49,64.54,71.80)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Sl_no,name,nationality,innings,runs,average,S_rate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=factor(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Bat$nationality,labels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India","Sri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Lanka","Australia","West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Indies","South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Africa","Pakistan","England","New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Zealand"))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B8483-AFCD-B2C8-D2FD-6FD3D03E0ADA}"/>
              </a:ext>
            </a:extLst>
          </p:cNvPr>
          <p:cNvSpPr txBox="1"/>
          <p:nvPr/>
        </p:nvSpPr>
        <p:spPr>
          <a:xfrm>
            <a:off x="530942" y="275303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F1223-3B14-7DB2-8446-4EC8E21B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0" y="459969"/>
            <a:ext cx="6145161" cy="5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0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AC1AD66-028B-C304-17A3-D268C1DD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1" y="0"/>
            <a:ext cx="40731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based on nationality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=='India')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0B186CC9-B672-FA03-E034-083CE32E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42" y="134154"/>
            <a:ext cx="4777061" cy="11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1AAF3F3-5918-6E11-8A35-F2D50EB3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494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7C28251-8507-8F95-6552-7D6A591D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6" y="1298689"/>
            <a:ext cx="44320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Australia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Team_Aus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=subset(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Bat,Bat$nationality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=='Australia')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Picture 1">
            <a:extLst>
              <a:ext uri="{FF2B5EF4-FFF2-40B4-BE49-F238E27FC236}">
                <a16:creationId xmlns:a16="http://schemas.microsoft.com/office/drawing/2014/main" id="{775C46FB-FA71-DD33-4444-7F26735A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89" y="1566216"/>
            <a:ext cx="4807314" cy="11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859E38DB-8310-E324-3971-3113DDF4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32" y="38315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09AFEA0-CC17-864B-0811-F81564D3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6" y="2455060"/>
            <a:ext cx="440139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Pakistan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Team_PAK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=subset(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Bat,Bat$nationality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=='Pakistan')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">
            <a:extLst>
              <a:ext uri="{FF2B5EF4-FFF2-40B4-BE49-F238E27FC236}">
                <a16:creationId xmlns:a16="http://schemas.microsoft.com/office/drawing/2014/main" id="{57D6F186-6251-0271-7456-AEC2F1C7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89" y="2998618"/>
            <a:ext cx="4725257" cy="12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3B51D7B3-97C9-CA28-2AC5-DD5F5B41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5488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1F17E-CA3C-535A-92D9-65770607BDD8}"/>
              </a:ext>
            </a:extLst>
          </p:cNvPr>
          <p:cNvSpPr txBox="1"/>
          <p:nvPr/>
        </p:nvSpPr>
        <p:spPr>
          <a:xfrm>
            <a:off x="201561" y="3663800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rest of the teams: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Team_SL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=='Sri Lanka')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Team_NZ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=='New Zealand')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Team_WI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=='West Indies')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Team_RSA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=='South Africa')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Team_Eng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=='England')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20003-58BA-5377-77A8-329C92011B8E}"/>
              </a:ext>
            </a:extLst>
          </p:cNvPr>
          <p:cNvSpPr txBox="1"/>
          <p:nvPr/>
        </p:nvSpPr>
        <p:spPr>
          <a:xfrm>
            <a:off x="98323" y="126857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Measures of central tendency for runs of each team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8D4424F-5A62-7127-ACBD-5FD3269A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88" y="494173"/>
            <a:ext cx="237321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Team_Ind$runs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1">
            <a:extLst>
              <a:ext uri="{FF2B5EF4-FFF2-40B4-BE49-F238E27FC236}">
                <a16:creationId xmlns:a16="http://schemas.microsoft.com/office/drawing/2014/main" id="{B138A804-4FC5-EAAE-6321-8396D64F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45" y="575317"/>
            <a:ext cx="4764128" cy="63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0C90B8E-AE37-71FF-CF64-909F174D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09" y="1745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30FEC2C-A451-FB1E-47C2-236735D2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88" y="1538597"/>
            <a:ext cx="241328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Team_Aus$runs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">
            <a:extLst>
              <a:ext uri="{FF2B5EF4-FFF2-40B4-BE49-F238E27FC236}">
                <a16:creationId xmlns:a16="http://schemas.microsoft.com/office/drawing/2014/main" id="{904B8926-1521-06C6-BDEB-6C942C08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45" y="1745123"/>
            <a:ext cx="4764128" cy="6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311DCD69-EA53-0B21-3E4E-09A3F79C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8" y="2865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EC56C341-2CB1-B7DC-FE9D-9E5B6511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88" y="2574878"/>
            <a:ext cx="242380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Pakistan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Team_PAK$runs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2" name="Picture 1">
            <a:extLst>
              <a:ext uri="{FF2B5EF4-FFF2-40B4-BE49-F238E27FC236}">
                <a16:creationId xmlns:a16="http://schemas.microsoft.com/office/drawing/2014/main" id="{71FA6C5D-2EC5-3B69-F082-F8ACA9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44" y="2748875"/>
            <a:ext cx="4764127" cy="62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25A8DCD6-427A-A305-3965-D8749E0E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8" y="38253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3B546-A98D-AFAD-E725-409DB54299F6}"/>
              </a:ext>
            </a:extLst>
          </p:cNvPr>
          <p:cNvSpPr txBox="1"/>
          <p:nvPr/>
        </p:nvSpPr>
        <p:spPr>
          <a:xfrm>
            <a:off x="243588" y="3651594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remaining teams: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Team_SL$runs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Team_NZ$runs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Team_WI$runs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Team_RSA$runs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Team_Eng$runs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4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FA879-D75E-EDC2-2FEB-C52AFBA803AF}"/>
              </a:ext>
            </a:extLst>
          </p:cNvPr>
          <p:cNvSpPr txBox="1"/>
          <p:nvPr/>
        </p:nvSpPr>
        <p:spPr>
          <a:xfrm>
            <a:off x="216309" y="14652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the teams: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8214D-7277-8602-89B4-8341716D1212}"/>
              </a:ext>
            </a:extLst>
          </p:cNvPr>
          <p:cNvSpPr txBox="1"/>
          <p:nvPr/>
        </p:nvSpPr>
        <p:spPr>
          <a:xfrm>
            <a:off x="216309" y="522073"/>
            <a:ext cx="10874478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India and Australia , between Australia and Pakistan ,and between India and Pakistan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Team_Ind$runs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Team_Aus$runs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a3=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Team_PAK$runs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(a1,a2)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(a2,a3)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(a1,a3)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model12=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(a1~a2)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model23=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(a2~a3)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model13=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(a1~a3)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E8772-D0FF-E8B7-BCB1-B4CF12EE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64" y="1682983"/>
            <a:ext cx="2599072" cy="3636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767A5-94DE-57AE-2DB0-A805DDC3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14" y="1655945"/>
            <a:ext cx="2437333" cy="3591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40EDD8-74DB-99FF-4D93-D2142A6EDB48}"/>
              </a:ext>
            </a:extLst>
          </p:cNvPr>
          <p:cNvSpPr txBox="1"/>
          <p:nvPr/>
        </p:nvSpPr>
        <p:spPr>
          <a:xfrm>
            <a:off x="4645742" y="1125875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910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9E73F1-0D6E-EE3B-1CF4-A8E7B967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177300"/>
            <a:ext cx="43569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regression between the teams: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(a1~a2+a3)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">
            <a:extLst>
              <a:ext uri="{FF2B5EF4-FFF2-40B4-BE49-F238E27FC236}">
                <a16:creationId xmlns:a16="http://schemas.microsoft.com/office/drawing/2014/main" id="{D559F638-41D9-66C4-CCBE-2839CEAF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9" y="633759"/>
            <a:ext cx="3431457" cy="17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65CD1AD-F885-EE49-4E48-E4F89E2CC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22785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309D7-CA3B-2986-32B7-67928C7E5AED}"/>
              </a:ext>
            </a:extLst>
          </p:cNvPr>
          <p:cNvSpPr txBox="1"/>
          <p:nvPr/>
        </p:nvSpPr>
        <p:spPr>
          <a:xfrm>
            <a:off x="157316" y="2868732"/>
            <a:ext cx="6096000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 of players in decreasing order of the runs scored by them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df_sorted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=Bat[order(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decreasing = TRUE), 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df_sorted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65730-DDE7-7C06-A103-1D93702F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33" y="734056"/>
            <a:ext cx="5421448" cy="50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FC40C-23A4-6B6D-5C2B-67AAA8AC1753}"/>
              </a:ext>
            </a:extLst>
          </p:cNvPr>
          <p:cNvSpPr txBox="1"/>
          <p:nvPr/>
        </p:nvSpPr>
        <p:spPr>
          <a:xfrm>
            <a:off x="147484" y="86029"/>
            <a:ext cx="609600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by a batsman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which.max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Bat$average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c1=Bat[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mu,c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name","average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AEBF-5A73-5C4F-C51B-1ADAF0A3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67" y="560205"/>
            <a:ext cx="3362557" cy="999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45ACA-34DD-B98F-4816-950DEA03E8A8}"/>
              </a:ext>
            </a:extLst>
          </p:cNvPr>
          <p:cNvSpPr txBox="1"/>
          <p:nvPr/>
        </p:nvSpPr>
        <p:spPr>
          <a:xfrm>
            <a:off x="147484" y="1803842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strike rate by a batsman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a1=mu=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which.max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c2=Bat[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mu,c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("name","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CAB1C-098C-5D27-FAA3-7653E270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39" y="2423754"/>
            <a:ext cx="3295542" cy="999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B0603-65E3-D987-AE11-3D37BECB3A09}"/>
              </a:ext>
            </a:extLst>
          </p:cNvPr>
          <p:cNvSpPr txBox="1"/>
          <p:nvPr/>
        </p:nvSpPr>
        <p:spPr>
          <a:xfrm>
            <a:off x="111995" y="4339709"/>
            <a:ext cx="609600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runs,xlab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Batsmen",type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="o",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=20,lty=2,col="red")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D39BE0-8D4B-558B-7165-1996F1EE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21" y="3511977"/>
            <a:ext cx="384048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65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{B78417DA-2EBE-46F8-BB62-1561C11CD7B8}tf22712842_win32</Template>
  <TotalTime>40</TotalTime>
  <Words>953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Copperplate Gothic Bold</vt:lpstr>
      <vt:lpstr>Franklin Gothic Book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</dc:creator>
  <cp:lastModifiedBy>Akash S</cp:lastModifiedBy>
  <cp:revision>2</cp:revision>
  <dcterms:created xsi:type="dcterms:W3CDTF">2023-04-13T13:14:57Z</dcterms:created>
  <dcterms:modified xsi:type="dcterms:W3CDTF">2024-09-02T11:52:42Z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