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61" r:id="rId7"/>
    <p:sldId id="263" r:id="rId8"/>
    <p:sldId id="262" r:id="rId9"/>
    <p:sldId id="280" r:id="rId10"/>
    <p:sldId id="281" r:id="rId11"/>
    <p:sldId id="283" r:id="rId12"/>
    <p:sldId id="274" r:id="rId13"/>
    <p:sldId id="264" r:id="rId14"/>
    <p:sldId id="273" r:id="rId15"/>
    <p:sldId id="284" r:id="rId16"/>
    <p:sldId id="285" r:id="rId17"/>
    <p:sldId id="266" r:id="rId18"/>
    <p:sldId id="286" r:id="rId19"/>
    <p:sldId id="287" r:id="rId20"/>
    <p:sldId id="288" r:id="rId21"/>
    <p:sldId id="277" r:id="rId22"/>
    <p:sldId id="269" r:id="rId23"/>
    <p:sldId id="271" r:id="rId24"/>
    <p:sldId id="270" r:id="rId25"/>
    <p:sldId id="289" r:id="rId26"/>
    <p:sldId id="276" r:id="rId27"/>
    <p:sldId id="267" r:id="rId28"/>
    <p:sldId id="27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nvlpubs.nist.gov/nistpubs/Legacy/SP/nistspecialpublication800-132.pdf" TargetMode="External"/><Relationship Id="rId7" Type="http://schemas.openxmlformats.org/officeDocument/2006/relationships/hyperlink" Target="https://www.mdpi.com/2076-3417/13/16/9295" TargetMode="External"/><Relationship Id="rId2" Type="http://schemas.openxmlformats.org/officeDocument/2006/relationships/hyperlink" Target="https://en.wikipedia.org/wiki/PBKDF2" TargetMode="External"/><Relationship Id="rId1" Type="http://schemas.openxmlformats.org/officeDocument/2006/relationships/slideLayout" Target="../slideLayouts/slideLayout7.xml"/><Relationship Id="rId6" Type="http://schemas.openxmlformats.org/officeDocument/2006/relationships/hyperlink" Target="https://www.usenix.org/legacy/events/usenix99/provos/provos_html/node5.html" TargetMode="External"/><Relationship Id="rId5" Type="http://schemas.openxmlformats.org/officeDocument/2006/relationships/hyperlink" Target="https://www.rfc-editor.org/rfc/rfc7914?trk=public_post_comment-text#page-3" TargetMode="External"/><Relationship Id="rId4" Type="http://schemas.openxmlformats.org/officeDocument/2006/relationships/hyperlink" Target="https://www.bsdcan.org/2009/schedule/attachments/87_scrypt.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3878A16-6DF7-0CB4-A1E5-A3323D0745E1}"/>
              </a:ext>
            </a:extLst>
          </p:cNvPr>
          <p:cNvSpPr txBox="1"/>
          <p:nvPr/>
        </p:nvSpPr>
        <p:spPr>
          <a:xfrm>
            <a:off x="1091381" y="747252"/>
            <a:ext cx="10500851" cy="1061829"/>
          </a:xfrm>
          <a:prstGeom prst="rect">
            <a:avLst/>
          </a:prstGeom>
          <a:noFill/>
        </p:spPr>
        <p:txBody>
          <a:bodyPr wrap="square" rtlCol="0">
            <a:spAutoFit/>
          </a:bodyPr>
          <a:lstStyle/>
          <a:p>
            <a:r>
              <a:rPr lang="en-US" sz="2900" dirty="0"/>
              <a:t>SECURE PASSWORD STORAGE WITH KEY DERIVATION FUNCTIONS</a:t>
            </a:r>
          </a:p>
          <a:p>
            <a:endParaRPr lang="en-IN" sz="3400" dirty="0"/>
          </a:p>
        </p:txBody>
      </p:sp>
      <p:sp>
        <p:nvSpPr>
          <p:cNvPr id="7" name="TextBox 6">
            <a:extLst>
              <a:ext uri="{FF2B5EF4-FFF2-40B4-BE49-F238E27FC236}">
                <a16:creationId xmlns:a16="http://schemas.microsoft.com/office/drawing/2014/main" id="{81F2C47B-6151-B574-A954-5CF97A02165C}"/>
              </a:ext>
            </a:extLst>
          </p:cNvPr>
          <p:cNvSpPr txBox="1"/>
          <p:nvPr/>
        </p:nvSpPr>
        <p:spPr>
          <a:xfrm>
            <a:off x="1612490" y="2743200"/>
            <a:ext cx="9330813" cy="2246769"/>
          </a:xfrm>
          <a:prstGeom prst="rect">
            <a:avLst/>
          </a:prstGeom>
          <a:noFill/>
        </p:spPr>
        <p:txBody>
          <a:bodyPr wrap="square" rtlCol="0">
            <a:spAutoFit/>
          </a:bodyPr>
          <a:lstStyle/>
          <a:p>
            <a:r>
              <a:rPr lang="en-IN" sz="2800" dirty="0"/>
              <a:t>TEAM MEMBERS:</a:t>
            </a:r>
          </a:p>
          <a:p>
            <a:pPr marL="457200" indent="-457200">
              <a:buFont typeface="Arial" panose="020B0604020202020204" pitchFamily="34" charset="0"/>
              <a:buChar char="•"/>
            </a:pPr>
            <a:r>
              <a:rPr lang="en-IN" sz="2800" dirty="0"/>
              <a:t>AKASH S					-21BCE1705	</a:t>
            </a:r>
          </a:p>
          <a:p>
            <a:pPr marL="457200" indent="-457200">
              <a:buFont typeface="Arial" panose="020B0604020202020204" pitchFamily="34" charset="0"/>
              <a:buChar char="•"/>
            </a:pPr>
            <a:r>
              <a:rPr lang="en-IN" sz="2800" dirty="0"/>
              <a:t>MULA YASWANTH		-21BCE5702</a:t>
            </a:r>
          </a:p>
          <a:p>
            <a:pPr marL="457200" indent="-457200">
              <a:buFont typeface="Arial" panose="020B0604020202020204" pitchFamily="34" charset="0"/>
              <a:buChar char="•"/>
            </a:pPr>
            <a:r>
              <a:rPr lang="en-IN" sz="2800" dirty="0"/>
              <a:t>CHAPPA VAMSI			-21BCE6002</a:t>
            </a:r>
          </a:p>
          <a:p>
            <a:pPr marL="457200" indent="-457200">
              <a:buFont typeface="Arial" panose="020B0604020202020204" pitchFamily="34" charset="0"/>
              <a:buChar char="•"/>
            </a:pPr>
            <a:r>
              <a:rPr lang="en-IN" sz="2800" dirty="0"/>
              <a:t>SRI CHARAN ADAPA	-21BCE6072</a:t>
            </a:r>
          </a:p>
        </p:txBody>
      </p:sp>
    </p:spTree>
    <p:extLst>
      <p:ext uri="{BB962C8B-B14F-4D97-AF65-F5344CB8AC3E}">
        <p14:creationId xmlns:p14="http://schemas.microsoft.com/office/powerpoint/2010/main" val="1800304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F70D24-1F3E-26A2-E67F-A0DD9E109D19}"/>
              </a:ext>
            </a:extLst>
          </p:cNvPr>
          <p:cNvPicPr>
            <a:picLocks noChangeAspect="1"/>
          </p:cNvPicPr>
          <p:nvPr/>
        </p:nvPicPr>
        <p:blipFill>
          <a:blip r:embed="rId2"/>
          <a:stretch>
            <a:fillRect/>
          </a:stretch>
        </p:blipFill>
        <p:spPr>
          <a:xfrm>
            <a:off x="1524000" y="237822"/>
            <a:ext cx="8902922" cy="6382355"/>
          </a:xfrm>
          <a:prstGeom prst="rect">
            <a:avLst/>
          </a:prstGeom>
        </p:spPr>
      </p:pic>
    </p:spTree>
    <p:extLst>
      <p:ext uri="{BB962C8B-B14F-4D97-AF65-F5344CB8AC3E}">
        <p14:creationId xmlns:p14="http://schemas.microsoft.com/office/powerpoint/2010/main" val="571395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9C5EFE-3997-C12A-DDC0-681E9E425F14}"/>
              </a:ext>
            </a:extLst>
          </p:cNvPr>
          <p:cNvPicPr>
            <a:picLocks noChangeAspect="1"/>
          </p:cNvPicPr>
          <p:nvPr/>
        </p:nvPicPr>
        <p:blipFill>
          <a:blip r:embed="rId2"/>
          <a:stretch>
            <a:fillRect/>
          </a:stretch>
        </p:blipFill>
        <p:spPr>
          <a:xfrm>
            <a:off x="1740309" y="198312"/>
            <a:ext cx="8461101" cy="6461376"/>
          </a:xfrm>
          <a:prstGeom prst="rect">
            <a:avLst/>
          </a:prstGeom>
        </p:spPr>
      </p:pic>
    </p:spTree>
    <p:extLst>
      <p:ext uri="{BB962C8B-B14F-4D97-AF65-F5344CB8AC3E}">
        <p14:creationId xmlns:p14="http://schemas.microsoft.com/office/powerpoint/2010/main" val="3856850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969A95-494C-7A47-F040-D9FEDDBD5829}"/>
              </a:ext>
            </a:extLst>
          </p:cNvPr>
          <p:cNvPicPr>
            <a:picLocks noChangeAspect="1"/>
          </p:cNvPicPr>
          <p:nvPr/>
        </p:nvPicPr>
        <p:blipFill>
          <a:blip r:embed="rId2"/>
          <a:stretch>
            <a:fillRect/>
          </a:stretch>
        </p:blipFill>
        <p:spPr>
          <a:xfrm>
            <a:off x="1330826" y="3792793"/>
            <a:ext cx="9707330" cy="1333686"/>
          </a:xfrm>
          <a:prstGeom prst="rect">
            <a:avLst/>
          </a:prstGeom>
        </p:spPr>
      </p:pic>
      <p:sp>
        <p:nvSpPr>
          <p:cNvPr id="5" name="TextBox 4">
            <a:extLst>
              <a:ext uri="{FF2B5EF4-FFF2-40B4-BE49-F238E27FC236}">
                <a16:creationId xmlns:a16="http://schemas.microsoft.com/office/drawing/2014/main" id="{073E1A73-E7A9-60AE-CF83-7EC9016A6F99}"/>
              </a:ext>
            </a:extLst>
          </p:cNvPr>
          <p:cNvSpPr txBox="1"/>
          <p:nvPr/>
        </p:nvSpPr>
        <p:spPr>
          <a:xfrm>
            <a:off x="1242335" y="1425677"/>
            <a:ext cx="9707330" cy="1477328"/>
          </a:xfrm>
          <a:prstGeom prst="rect">
            <a:avLst/>
          </a:prstGeom>
          <a:noFill/>
        </p:spPr>
        <p:txBody>
          <a:bodyPr wrap="square" rtlCol="0">
            <a:spAutoFit/>
          </a:bodyPr>
          <a:lstStyle/>
          <a:p>
            <a:r>
              <a:rPr lang="en-IN" dirty="0"/>
              <a:t>INPUT: </a:t>
            </a:r>
          </a:p>
          <a:p>
            <a:pPr marL="342900" indent="-342900">
              <a:buAutoNum type="arabicPeriod"/>
            </a:pPr>
            <a:r>
              <a:rPr lang="en-IN" dirty="0"/>
              <a:t>Provide the password .</a:t>
            </a:r>
          </a:p>
          <a:p>
            <a:pPr marL="342900" indent="-342900">
              <a:buAutoNum type="arabicPeriod"/>
            </a:pPr>
            <a:r>
              <a:rPr lang="en-IN" dirty="0"/>
              <a:t>Provide the salt – any random text.</a:t>
            </a:r>
          </a:p>
          <a:p>
            <a:pPr marL="342900" indent="-342900">
              <a:buAutoNum type="arabicPeriod"/>
            </a:pPr>
            <a:r>
              <a:rPr lang="en-IN" dirty="0"/>
              <a:t>For enter the key length provide input as 256, because we use AES-256 in the implementation.</a:t>
            </a:r>
          </a:p>
          <a:p>
            <a:pPr marL="342900" indent="-342900">
              <a:buAutoNum type="arabicPeriod"/>
            </a:pPr>
            <a:endParaRPr lang="en-IN" dirty="0"/>
          </a:p>
        </p:txBody>
      </p:sp>
      <p:sp>
        <p:nvSpPr>
          <p:cNvPr id="6" name="TextBox 5">
            <a:extLst>
              <a:ext uri="{FF2B5EF4-FFF2-40B4-BE49-F238E27FC236}">
                <a16:creationId xmlns:a16="http://schemas.microsoft.com/office/drawing/2014/main" id="{BAB07809-FFEC-85F5-9FEC-7B190B7D30CA}"/>
              </a:ext>
            </a:extLst>
          </p:cNvPr>
          <p:cNvSpPr txBox="1"/>
          <p:nvPr/>
        </p:nvSpPr>
        <p:spPr>
          <a:xfrm>
            <a:off x="1242335" y="3342967"/>
            <a:ext cx="1172156" cy="369332"/>
          </a:xfrm>
          <a:prstGeom prst="rect">
            <a:avLst/>
          </a:prstGeom>
          <a:noFill/>
        </p:spPr>
        <p:txBody>
          <a:bodyPr wrap="square" rtlCol="0">
            <a:spAutoFit/>
          </a:bodyPr>
          <a:lstStyle/>
          <a:p>
            <a:r>
              <a:rPr lang="en-IN" dirty="0"/>
              <a:t>OUTPUT: </a:t>
            </a:r>
          </a:p>
        </p:txBody>
      </p:sp>
    </p:spTree>
    <p:extLst>
      <p:ext uri="{BB962C8B-B14F-4D97-AF65-F5344CB8AC3E}">
        <p14:creationId xmlns:p14="http://schemas.microsoft.com/office/powerpoint/2010/main" val="3063608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872D0-0912-AD47-33A9-1B704A554FCE}"/>
              </a:ext>
            </a:extLst>
          </p:cNvPr>
          <p:cNvSpPr txBox="1"/>
          <p:nvPr/>
        </p:nvSpPr>
        <p:spPr>
          <a:xfrm>
            <a:off x="1435511" y="894736"/>
            <a:ext cx="9773264" cy="5830530"/>
          </a:xfrm>
          <a:prstGeom prst="rect">
            <a:avLst/>
          </a:prstGeom>
          <a:noFill/>
        </p:spPr>
        <p:txBody>
          <a:bodyPr wrap="square" rtlCol="0">
            <a:spAutoFit/>
          </a:bodyPr>
          <a:lstStyle/>
          <a:p>
            <a:r>
              <a:rPr lang="en-US" sz="2500" dirty="0"/>
              <a:t>Working principle of Argon2</a:t>
            </a:r>
          </a:p>
          <a:p>
            <a:endParaRPr lang="en-US" sz="2500" dirty="0"/>
          </a:p>
          <a:p>
            <a:pPr marL="285750" indent="-285750">
              <a:buFont typeface="Arial" panose="020B0604020202020204" pitchFamily="34" charset="0"/>
              <a:buChar char="•"/>
            </a:pPr>
            <a:r>
              <a:rPr lang="en-US" dirty="0"/>
              <a:t>Initialization: The algorithm first creates an initial block using input values received from the user such as password, salt, and optionally provided secret data (associated data). This initial block fills a sequence of blocks using memory.</a:t>
            </a:r>
          </a:p>
          <a:p>
            <a:endParaRPr lang="en-US" dirty="0"/>
          </a:p>
          <a:p>
            <a:pPr marL="285750" indent="-285750">
              <a:buFont typeface="Arial" panose="020B0604020202020204" pitchFamily="34" charset="0"/>
              <a:buChar char="•"/>
            </a:pPr>
            <a:r>
              <a:rPr lang="en-US" dirty="0"/>
              <a:t>Block Filling: The algorithm then populates these memory blocks up to the set memory amount. Each block’s computation depends on previous blocks, making this stage data-dependent. Argon2d and Argon2i take distinct approaches during this block-filling process.</a:t>
            </a:r>
          </a:p>
          <a:p>
            <a:endParaRPr lang="en-US" dirty="0"/>
          </a:p>
          <a:p>
            <a:pPr marL="285750" indent="-285750">
              <a:buFont typeface="Arial" panose="020B0604020202020204" pitchFamily="34" charset="0"/>
              <a:buChar char="•"/>
            </a:pPr>
            <a:r>
              <a:rPr lang="en-US" dirty="0"/>
              <a:t>Final Block Creation: After filling all blocks, the algorithm selects one block as the final block.</a:t>
            </a:r>
          </a:p>
          <a:p>
            <a:endParaRPr lang="en-US" dirty="0"/>
          </a:p>
          <a:p>
            <a:pPr marL="285750" indent="-285750">
              <a:buFont typeface="Arial" panose="020B0604020202020204" pitchFamily="34" charset="0"/>
              <a:buChar char="•"/>
            </a:pPr>
            <a:r>
              <a:rPr lang="en-US" dirty="0"/>
              <a:t>Hash Generation: Finally, the algorithm passes this final block to a hash function to generate the final password hash.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These stages work together to ensure the security and strength of the password hashing process in Argon2. By utilizing memory-hard operations and data dependence, Argon2 aims to make password cracking attempts more computationally expensive and time-consuming.Argon2 strives to maximize data dependence, aiming to make attacks like brute force or GPU-based attacks more difficult. Because of this, Argon2 is widely recognized as a robust password hashing algorithm.</a:t>
            </a:r>
            <a:endParaRPr lang="en-IN" dirty="0"/>
          </a:p>
        </p:txBody>
      </p:sp>
      <p:sp>
        <p:nvSpPr>
          <p:cNvPr id="3" name="TextBox 2">
            <a:extLst>
              <a:ext uri="{FF2B5EF4-FFF2-40B4-BE49-F238E27FC236}">
                <a16:creationId xmlns:a16="http://schemas.microsoft.com/office/drawing/2014/main" id="{1340935D-C400-9C29-EFE5-557F4C546ED2}"/>
              </a:ext>
            </a:extLst>
          </p:cNvPr>
          <p:cNvSpPr txBox="1"/>
          <p:nvPr/>
        </p:nvSpPr>
        <p:spPr>
          <a:xfrm>
            <a:off x="1435511" y="266218"/>
            <a:ext cx="2025319" cy="461665"/>
          </a:xfrm>
          <a:prstGeom prst="rect">
            <a:avLst/>
          </a:prstGeom>
          <a:noFill/>
        </p:spPr>
        <p:txBody>
          <a:bodyPr wrap="square" rtlCol="0">
            <a:spAutoFit/>
          </a:bodyPr>
          <a:lstStyle/>
          <a:p>
            <a:r>
              <a:rPr lang="en-IN" sz="2400" dirty="0"/>
              <a:t>ARGON 2</a:t>
            </a:r>
          </a:p>
        </p:txBody>
      </p:sp>
    </p:spTree>
    <p:extLst>
      <p:ext uri="{BB962C8B-B14F-4D97-AF65-F5344CB8AC3E}">
        <p14:creationId xmlns:p14="http://schemas.microsoft.com/office/powerpoint/2010/main" val="3475894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D384F7-C496-C0D1-D29C-34E464D95A3F}"/>
              </a:ext>
            </a:extLst>
          </p:cNvPr>
          <p:cNvSpPr txBox="1"/>
          <p:nvPr/>
        </p:nvSpPr>
        <p:spPr>
          <a:xfrm>
            <a:off x="1261641" y="243068"/>
            <a:ext cx="10521387" cy="6740307"/>
          </a:xfrm>
          <a:prstGeom prst="rect">
            <a:avLst/>
          </a:prstGeom>
          <a:noFill/>
        </p:spPr>
        <p:txBody>
          <a:bodyPr wrap="square" rtlCol="0">
            <a:spAutoFit/>
          </a:bodyPr>
          <a:lstStyle/>
          <a:p>
            <a:r>
              <a:rPr lang="en-US" dirty="0"/>
              <a:t>Hashing Passwords with Argon2 Algorithm:</a:t>
            </a:r>
          </a:p>
          <a:p>
            <a:pPr marL="342900" indent="-342900">
              <a:buAutoNum type="arabicPeriod"/>
            </a:pPr>
            <a:r>
              <a:rPr lang="en-US" dirty="0"/>
              <a:t>Input: </a:t>
            </a:r>
          </a:p>
          <a:p>
            <a:r>
              <a:rPr lang="en-US" dirty="0"/>
              <a:t>password: The plaintext password to be hashed.</a:t>
            </a:r>
          </a:p>
          <a:p>
            <a:r>
              <a:rPr lang="en-US" dirty="0"/>
              <a:t>2. Choose Parameters:</a:t>
            </a:r>
          </a:p>
          <a:p>
            <a:r>
              <a:rPr lang="en-US" dirty="0" err="1"/>
              <a:t>time_cost</a:t>
            </a:r>
            <a:r>
              <a:rPr lang="en-US" dirty="0"/>
              <a:t>: The number of iterations to adjust the hashing time.</a:t>
            </a:r>
          </a:p>
          <a:p>
            <a:r>
              <a:rPr lang="en-US" dirty="0" err="1"/>
              <a:t>memory_cost</a:t>
            </a:r>
            <a:r>
              <a:rPr lang="en-US" dirty="0"/>
              <a:t>: The memory cost in kibibytes to adjust the hashing memory usage.</a:t>
            </a:r>
          </a:p>
          <a:p>
            <a:r>
              <a:rPr lang="en-US" dirty="0"/>
              <a:t>parallelism: The number of threads to use during hashing.</a:t>
            </a:r>
          </a:p>
          <a:p>
            <a:r>
              <a:rPr lang="en-US" dirty="0"/>
              <a:t>3. Hashing Password:</a:t>
            </a:r>
          </a:p>
          <a:p>
            <a:r>
              <a:rPr lang="en-US" dirty="0"/>
              <a:t>Create an Argon2 </a:t>
            </a:r>
            <a:r>
              <a:rPr lang="en-US" dirty="0" err="1"/>
              <a:t>PasswordHasher</a:t>
            </a:r>
            <a:r>
              <a:rPr lang="en-US" dirty="0"/>
              <a:t> object with the chosen parameters.</a:t>
            </a:r>
          </a:p>
          <a:p>
            <a:r>
              <a:rPr lang="en-US" dirty="0"/>
              <a:t>Hash the plaintext password using the hash() method of the </a:t>
            </a:r>
            <a:r>
              <a:rPr lang="en-US" dirty="0" err="1"/>
              <a:t>PasswordHasher</a:t>
            </a:r>
            <a:r>
              <a:rPr lang="en-US" dirty="0"/>
              <a:t> object.</a:t>
            </a:r>
          </a:p>
          <a:p>
            <a:r>
              <a:rPr lang="en-US" dirty="0"/>
              <a:t>The hash() method returns the hashed password.</a:t>
            </a:r>
          </a:p>
          <a:p>
            <a:r>
              <a:rPr lang="en-US" dirty="0"/>
              <a:t>4. Output:</a:t>
            </a:r>
          </a:p>
          <a:p>
            <a:r>
              <a:rPr lang="en-US" dirty="0" err="1"/>
              <a:t>hashed_password</a:t>
            </a:r>
            <a:r>
              <a:rPr lang="en-US" dirty="0"/>
              <a:t>: The resulting hashed password.</a:t>
            </a:r>
          </a:p>
          <a:p>
            <a:r>
              <a:rPr lang="en-US" dirty="0"/>
              <a:t>Verifying Passwords with Argon2 Algorithm:</a:t>
            </a:r>
          </a:p>
          <a:p>
            <a:r>
              <a:rPr lang="en-US" dirty="0"/>
              <a:t>1. Input:</a:t>
            </a:r>
          </a:p>
          <a:p>
            <a:r>
              <a:rPr lang="en-US" dirty="0" err="1"/>
              <a:t>hashed_password</a:t>
            </a:r>
            <a:r>
              <a:rPr lang="en-US" dirty="0"/>
              <a:t>: The previously hashed password.</a:t>
            </a:r>
          </a:p>
          <a:p>
            <a:r>
              <a:rPr lang="en-US" dirty="0"/>
              <a:t>password: The plaintext password to be verified against the hashed password.</a:t>
            </a:r>
          </a:p>
          <a:p>
            <a:r>
              <a:rPr lang="en-US" dirty="0"/>
              <a:t>2. Verify Password:</a:t>
            </a:r>
          </a:p>
          <a:p>
            <a:r>
              <a:rPr lang="en-US" dirty="0"/>
              <a:t>Try to verify the password using the Argon2 </a:t>
            </a:r>
            <a:r>
              <a:rPr lang="en-US" dirty="0" err="1"/>
              <a:t>PasswordHasher</a:t>
            </a:r>
            <a:r>
              <a:rPr lang="en-US" dirty="0"/>
              <a:t> object's verify() method.</a:t>
            </a:r>
          </a:p>
          <a:p>
            <a:r>
              <a:rPr lang="en-US" dirty="0"/>
              <a:t>If the verification succeeds (i.e., the passwords match), return True.</a:t>
            </a:r>
          </a:p>
          <a:p>
            <a:r>
              <a:rPr lang="en-US" dirty="0"/>
              <a:t>If a </a:t>
            </a:r>
            <a:r>
              <a:rPr lang="en-US" dirty="0" err="1"/>
              <a:t>VerifyMismatchError</a:t>
            </a:r>
            <a:r>
              <a:rPr lang="en-US" dirty="0"/>
              <a:t> exception is raised during verification, catch it and return False.</a:t>
            </a:r>
          </a:p>
          <a:p>
            <a:r>
              <a:rPr lang="en-US" dirty="0"/>
              <a:t>3. Output:</a:t>
            </a:r>
          </a:p>
          <a:p>
            <a:r>
              <a:rPr lang="en-US" dirty="0"/>
              <a:t>True if the password matches the hashed password, False otherwise.</a:t>
            </a:r>
          </a:p>
          <a:p>
            <a:endParaRPr lang="en-IN" dirty="0"/>
          </a:p>
        </p:txBody>
      </p:sp>
    </p:spTree>
    <p:extLst>
      <p:ext uri="{BB962C8B-B14F-4D97-AF65-F5344CB8AC3E}">
        <p14:creationId xmlns:p14="http://schemas.microsoft.com/office/powerpoint/2010/main" val="1783222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8F0A27-6E3C-600A-59A6-26B2F4D46735}"/>
              </a:ext>
            </a:extLst>
          </p:cNvPr>
          <p:cNvPicPr>
            <a:picLocks noChangeAspect="1"/>
          </p:cNvPicPr>
          <p:nvPr/>
        </p:nvPicPr>
        <p:blipFill>
          <a:blip r:embed="rId2"/>
          <a:stretch>
            <a:fillRect/>
          </a:stretch>
        </p:blipFill>
        <p:spPr>
          <a:xfrm>
            <a:off x="1229033" y="615782"/>
            <a:ext cx="10040550" cy="5981028"/>
          </a:xfrm>
          <a:prstGeom prst="rect">
            <a:avLst/>
          </a:prstGeom>
        </p:spPr>
      </p:pic>
      <p:sp>
        <p:nvSpPr>
          <p:cNvPr id="4" name="TextBox 3">
            <a:extLst>
              <a:ext uri="{FF2B5EF4-FFF2-40B4-BE49-F238E27FC236}">
                <a16:creationId xmlns:a16="http://schemas.microsoft.com/office/drawing/2014/main" id="{C392D6E7-62F7-3F61-3D20-34688AC5E9AF}"/>
              </a:ext>
            </a:extLst>
          </p:cNvPr>
          <p:cNvSpPr txBox="1"/>
          <p:nvPr/>
        </p:nvSpPr>
        <p:spPr>
          <a:xfrm>
            <a:off x="1229033" y="167148"/>
            <a:ext cx="793807" cy="369332"/>
          </a:xfrm>
          <a:prstGeom prst="rect">
            <a:avLst/>
          </a:prstGeom>
          <a:noFill/>
        </p:spPr>
        <p:txBody>
          <a:bodyPr wrap="none" rtlCol="0">
            <a:spAutoFit/>
          </a:bodyPr>
          <a:lstStyle/>
          <a:p>
            <a:r>
              <a:rPr lang="en-IN" dirty="0"/>
              <a:t>CODE:</a:t>
            </a:r>
          </a:p>
        </p:txBody>
      </p:sp>
    </p:spTree>
    <p:extLst>
      <p:ext uri="{BB962C8B-B14F-4D97-AF65-F5344CB8AC3E}">
        <p14:creationId xmlns:p14="http://schemas.microsoft.com/office/powerpoint/2010/main" val="3243258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61F756-7DF3-FAC4-83CF-8CE948EB5AEA}"/>
              </a:ext>
            </a:extLst>
          </p:cNvPr>
          <p:cNvPicPr>
            <a:picLocks noChangeAspect="1"/>
          </p:cNvPicPr>
          <p:nvPr/>
        </p:nvPicPr>
        <p:blipFill>
          <a:blip r:embed="rId2"/>
          <a:stretch>
            <a:fillRect/>
          </a:stretch>
        </p:blipFill>
        <p:spPr>
          <a:xfrm>
            <a:off x="961534" y="369600"/>
            <a:ext cx="6430272" cy="2657846"/>
          </a:xfrm>
          <a:prstGeom prst="rect">
            <a:avLst/>
          </a:prstGeom>
        </p:spPr>
      </p:pic>
      <p:sp>
        <p:nvSpPr>
          <p:cNvPr id="4" name="TextBox 3">
            <a:extLst>
              <a:ext uri="{FF2B5EF4-FFF2-40B4-BE49-F238E27FC236}">
                <a16:creationId xmlns:a16="http://schemas.microsoft.com/office/drawing/2014/main" id="{4CFF72D5-35C7-77B9-AEC6-371FDDF9D6B0}"/>
              </a:ext>
            </a:extLst>
          </p:cNvPr>
          <p:cNvSpPr txBox="1"/>
          <p:nvPr/>
        </p:nvSpPr>
        <p:spPr>
          <a:xfrm>
            <a:off x="945936" y="3054485"/>
            <a:ext cx="10300127" cy="1200329"/>
          </a:xfrm>
          <a:prstGeom prst="rect">
            <a:avLst/>
          </a:prstGeom>
          <a:noFill/>
        </p:spPr>
        <p:txBody>
          <a:bodyPr wrap="none" rtlCol="0">
            <a:spAutoFit/>
          </a:bodyPr>
          <a:lstStyle/>
          <a:p>
            <a:r>
              <a:rPr lang="en-IN" dirty="0"/>
              <a:t>INPUT:</a:t>
            </a:r>
          </a:p>
          <a:p>
            <a:pPr marL="342900" indent="-342900">
              <a:buAutoNum type="arabicPeriod"/>
            </a:pPr>
            <a:r>
              <a:rPr lang="en-IN" dirty="0"/>
              <a:t>Just provide the Password as input.</a:t>
            </a:r>
          </a:p>
          <a:p>
            <a:r>
              <a:rPr lang="en-IN" dirty="0"/>
              <a:t>For any password other than Password123, it gives Password is incorrect as output, because in implementation </a:t>
            </a:r>
          </a:p>
          <a:p>
            <a:r>
              <a:rPr lang="en-IN" dirty="0"/>
              <a:t>I have given reference password as Password123.</a:t>
            </a:r>
          </a:p>
        </p:txBody>
      </p:sp>
      <p:pic>
        <p:nvPicPr>
          <p:cNvPr id="5" name="Picture 4">
            <a:extLst>
              <a:ext uri="{FF2B5EF4-FFF2-40B4-BE49-F238E27FC236}">
                <a16:creationId xmlns:a16="http://schemas.microsoft.com/office/drawing/2014/main" id="{EE010444-6575-E719-04B0-885FB7971A60}"/>
              </a:ext>
            </a:extLst>
          </p:cNvPr>
          <p:cNvPicPr>
            <a:picLocks noChangeAspect="1"/>
          </p:cNvPicPr>
          <p:nvPr/>
        </p:nvPicPr>
        <p:blipFill>
          <a:blip r:embed="rId3"/>
          <a:stretch>
            <a:fillRect/>
          </a:stretch>
        </p:blipFill>
        <p:spPr>
          <a:xfrm>
            <a:off x="961534" y="4663287"/>
            <a:ext cx="10894142" cy="840045"/>
          </a:xfrm>
          <a:prstGeom prst="rect">
            <a:avLst/>
          </a:prstGeom>
        </p:spPr>
      </p:pic>
      <p:pic>
        <p:nvPicPr>
          <p:cNvPr id="6" name="Picture 5">
            <a:extLst>
              <a:ext uri="{FF2B5EF4-FFF2-40B4-BE49-F238E27FC236}">
                <a16:creationId xmlns:a16="http://schemas.microsoft.com/office/drawing/2014/main" id="{F3DB89BA-F416-4C3A-64FE-69C1F767EB2C}"/>
              </a:ext>
            </a:extLst>
          </p:cNvPr>
          <p:cNvPicPr>
            <a:picLocks noChangeAspect="1"/>
          </p:cNvPicPr>
          <p:nvPr/>
        </p:nvPicPr>
        <p:blipFill>
          <a:blip r:embed="rId4"/>
          <a:stretch>
            <a:fillRect/>
          </a:stretch>
        </p:blipFill>
        <p:spPr>
          <a:xfrm>
            <a:off x="961534" y="5659902"/>
            <a:ext cx="10894142" cy="828498"/>
          </a:xfrm>
          <a:prstGeom prst="rect">
            <a:avLst/>
          </a:prstGeom>
        </p:spPr>
      </p:pic>
      <p:sp>
        <p:nvSpPr>
          <p:cNvPr id="7" name="TextBox 6">
            <a:extLst>
              <a:ext uri="{FF2B5EF4-FFF2-40B4-BE49-F238E27FC236}">
                <a16:creationId xmlns:a16="http://schemas.microsoft.com/office/drawing/2014/main" id="{B3A5B46E-B5F3-199A-C08D-A6BE1F330225}"/>
              </a:ext>
            </a:extLst>
          </p:cNvPr>
          <p:cNvSpPr txBox="1"/>
          <p:nvPr/>
        </p:nvSpPr>
        <p:spPr>
          <a:xfrm>
            <a:off x="875071" y="4254814"/>
            <a:ext cx="1003352" cy="369332"/>
          </a:xfrm>
          <a:prstGeom prst="rect">
            <a:avLst/>
          </a:prstGeom>
          <a:noFill/>
        </p:spPr>
        <p:txBody>
          <a:bodyPr wrap="none" rtlCol="0">
            <a:spAutoFit/>
          </a:bodyPr>
          <a:lstStyle/>
          <a:p>
            <a:r>
              <a:rPr lang="en-IN" dirty="0"/>
              <a:t>OUTPUT:</a:t>
            </a:r>
          </a:p>
        </p:txBody>
      </p:sp>
    </p:spTree>
    <p:extLst>
      <p:ext uri="{BB962C8B-B14F-4D97-AF65-F5344CB8AC3E}">
        <p14:creationId xmlns:p14="http://schemas.microsoft.com/office/powerpoint/2010/main" val="3108644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B7CB4E-4A65-B9C0-4E27-714CF3BEBE98}"/>
              </a:ext>
            </a:extLst>
          </p:cNvPr>
          <p:cNvSpPr txBox="1"/>
          <p:nvPr/>
        </p:nvSpPr>
        <p:spPr>
          <a:xfrm>
            <a:off x="1376516" y="776748"/>
            <a:ext cx="9792929" cy="477054"/>
          </a:xfrm>
          <a:prstGeom prst="rect">
            <a:avLst/>
          </a:prstGeom>
          <a:noFill/>
        </p:spPr>
        <p:txBody>
          <a:bodyPr wrap="square" rtlCol="0">
            <a:spAutoFit/>
          </a:bodyPr>
          <a:lstStyle/>
          <a:p>
            <a:r>
              <a:rPr lang="en-IN" sz="2500" dirty="0"/>
              <a:t>SCRYPT</a:t>
            </a:r>
          </a:p>
        </p:txBody>
      </p:sp>
      <p:pic>
        <p:nvPicPr>
          <p:cNvPr id="9" name="Picture 8">
            <a:extLst>
              <a:ext uri="{FF2B5EF4-FFF2-40B4-BE49-F238E27FC236}">
                <a16:creationId xmlns:a16="http://schemas.microsoft.com/office/drawing/2014/main" id="{F085C10B-7C3F-A654-1CD2-316D227CB3F4}"/>
              </a:ext>
            </a:extLst>
          </p:cNvPr>
          <p:cNvPicPr>
            <a:picLocks noChangeAspect="1"/>
          </p:cNvPicPr>
          <p:nvPr/>
        </p:nvPicPr>
        <p:blipFill>
          <a:blip r:embed="rId2"/>
          <a:stretch>
            <a:fillRect/>
          </a:stretch>
        </p:blipFill>
        <p:spPr>
          <a:xfrm>
            <a:off x="1484671" y="1253802"/>
            <a:ext cx="5791973" cy="4942154"/>
          </a:xfrm>
          <a:prstGeom prst="rect">
            <a:avLst/>
          </a:prstGeom>
        </p:spPr>
      </p:pic>
      <p:sp>
        <p:nvSpPr>
          <p:cNvPr id="10" name="TextBox 9">
            <a:extLst>
              <a:ext uri="{FF2B5EF4-FFF2-40B4-BE49-F238E27FC236}">
                <a16:creationId xmlns:a16="http://schemas.microsoft.com/office/drawing/2014/main" id="{1C27982D-809B-C3FF-2FBD-60E2D83B0528}"/>
              </a:ext>
            </a:extLst>
          </p:cNvPr>
          <p:cNvSpPr txBox="1"/>
          <p:nvPr/>
        </p:nvSpPr>
        <p:spPr>
          <a:xfrm>
            <a:off x="7728155" y="1524000"/>
            <a:ext cx="3905045" cy="4247317"/>
          </a:xfrm>
          <a:prstGeom prst="rect">
            <a:avLst/>
          </a:prstGeom>
          <a:noFill/>
        </p:spPr>
        <p:txBody>
          <a:bodyPr wrap="square" rtlCol="0">
            <a:spAutoFit/>
          </a:bodyPr>
          <a:lstStyle/>
          <a:p>
            <a:pPr algn="l"/>
            <a:r>
              <a:rPr lang="en-US" b="0" i="0" dirty="0">
                <a:solidFill>
                  <a:srgbClr val="ECECEC"/>
                </a:solidFill>
                <a:effectLst/>
                <a:latin typeface="Söhne"/>
              </a:rPr>
              <a:t>It is memory-hard function, meaning it requires significant memory resources to compute, making it resistant to parallelization attacks.</a:t>
            </a:r>
          </a:p>
          <a:p>
            <a:pPr algn="l"/>
            <a:endParaRPr lang="en-US" b="0" i="0" dirty="0">
              <a:solidFill>
                <a:srgbClr val="ECECEC"/>
              </a:solidFill>
              <a:effectLst/>
              <a:latin typeface="Söhne"/>
            </a:endParaRPr>
          </a:p>
          <a:p>
            <a:pPr algn="l"/>
            <a:r>
              <a:rPr lang="en-US" b="0" i="0" dirty="0" err="1">
                <a:solidFill>
                  <a:srgbClr val="ECECEC"/>
                </a:solidFill>
                <a:effectLst/>
                <a:latin typeface="Söhne"/>
              </a:rPr>
              <a:t>Scrypt</a:t>
            </a:r>
            <a:r>
              <a:rPr lang="en-US" b="0" i="0" dirty="0">
                <a:solidFill>
                  <a:srgbClr val="ECECEC"/>
                </a:solidFill>
                <a:effectLst/>
                <a:latin typeface="Söhne"/>
              </a:rPr>
              <a:t> is designed to be computationally intensive and memory-intensive, providing a strong defense against hardware-based attacks.</a:t>
            </a:r>
          </a:p>
          <a:p>
            <a:pPr algn="l"/>
            <a:endParaRPr lang="en-US" b="0" i="0" dirty="0">
              <a:solidFill>
                <a:srgbClr val="ECECEC"/>
              </a:solidFill>
              <a:effectLst/>
              <a:latin typeface="Söhne"/>
            </a:endParaRPr>
          </a:p>
          <a:p>
            <a:pPr algn="l"/>
            <a:r>
              <a:rPr lang="en-US" b="0" i="0" dirty="0" err="1">
                <a:solidFill>
                  <a:srgbClr val="ECECEC"/>
                </a:solidFill>
                <a:effectLst/>
                <a:latin typeface="Söhne"/>
              </a:rPr>
              <a:t>Scrypt's</a:t>
            </a:r>
            <a:r>
              <a:rPr lang="en-US" b="0" i="0" dirty="0">
                <a:solidFill>
                  <a:srgbClr val="ECECEC"/>
                </a:solidFill>
                <a:effectLst/>
                <a:latin typeface="Söhne"/>
              </a:rPr>
              <a:t> adjustable parameters include memory cost, parallelization factor, and iteration count, allowing users to customize security and performance.</a:t>
            </a:r>
          </a:p>
          <a:p>
            <a:endParaRPr lang="en-IN" dirty="0"/>
          </a:p>
        </p:txBody>
      </p:sp>
    </p:spTree>
    <p:extLst>
      <p:ext uri="{BB962C8B-B14F-4D97-AF65-F5344CB8AC3E}">
        <p14:creationId xmlns:p14="http://schemas.microsoft.com/office/powerpoint/2010/main" val="2622186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EBB74D-F4E0-8E62-C10A-B21CE1546093}"/>
              </a:ext>
            </a:extLst>
          </p:cNvPr>
          <p:cNvPicPr>
            <a:picLocks noChangeAspect="1"/>
          </p:cNvPicPr>
          <p:nvPr/>
        </p:nvPicPr>
        <p:blipFill>
          <a:blip r:embed="rId2"/>
          <a:stretch>
            <a:fillRect/>
          </a:stretch>
        </p:blipFill>
        <p:spPr>
          <a:xfrm>
            <a:off x="2113935" y="371249"/>
            <a:ext cx="7098890" cy="6283419"/>
          </a:xfrm>
          <a:prstGeom prst="rect">
            <a:avLst/>
          </a:prstGeom>
        </p:spPr>
      </p:pic>
      <p:sp>
        <p:nvSpPr>
          <p:cNvPr id="4" name="TextBox 3">
            <a:extLst>
              <a:ext uri="{FF2B5EF4-FFF2-40B4-BE49-F238E27FC236}">
                <a16:creationId xmlns:a16="http://schemas.microsoft.com/office/drawing/2014/main" id="{7E0B9B94-32C3-65D8-6102-402ED00F7559}"/>
              </a:ext>
            </a:extLst>
          </p:cNvPr>
          <p:cNvSpPr txBox="1"/>
          <p:nvPr/>
        </p:nvSpPr>
        <p:spPr>
          <a:xfrm>
            <a:off x="1317523" y="216310"/>
            <a:ext cx="793807" cy="369332"/>
          </a:xfrm>
          <a:prstGeom prst="rect">
            <a:avLst/>
          </a:prstGeom>
          <a:noFill/>
        </p:spPr>
        <p:txBody>
          <a:bodyPr wrap="none" rtlCol="0">
            <a:spAutoFit/>
          </a:bodyPr>
          <a:lstStyle/>
          <a:p>
            <a:r>
              <a:rPr lang="en-IN" dirty="0"/>
              <a:t>CODE:</a:t>
            </a:r>
          </a:p>
        </p:txBody>
      </p:sp>
    </p:spTree>
    <p:extLst>
      <p:ext uri="{BB962C8B-B14F-4D97-AF65-F5344CB8AC3E}">
        <p14:creationId xmlns:p14="http://schemas.microsoft.com/office/powerpoint/2010/main" val="2607486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CC2AF4-C7A8-C6F7-E6D7-5B9735282678}"/>
              </a:ext>
            </a:extLst>
          </p:cNvPr>
          <p:cNvPicPr>
            <a:picLocks noChangeAspect="1"/>
          </p:cNvPicPr>
          <p:nvPr/>
        </p:nvPicPr>
        <p:blipFill>
          <a:blip r:embed="rId2"/>
          <a:stretch>
            <a:fillRect/>
          </a:stretch>
        </p:blipFill>
        <p:spPr>
          <a:xfrm>
            <a:off x="1342361" y="666364"/>
            <a:ext cx="9507277" cy="5525271"/>
          </a:xfrm>
          <a:prstGeom prst="rect">
            <a:avLst/>
          </a:prstGeom>
        </p:spPr>
      </p:pic>
    </p:spTree>
    <p:extLst>
      <p:ext uri="{BB962C8B-B14F-4D97-AF65-F5344CB8AC3E}">
        <p14:creationId xmlns:p14="http://schemas.microsoft.com/office/powerpoint/2010/main" val="4024565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84EE39-405E-32B5-D5F5-A467903D1360}"/>
              </a:ext>
            </a:extLst>
          </p:cNvPr>
          <p:cNvSpPr txBox="1"/>
          <p:nvPr/>
        </p:nvSpPr>
        <p:spPr>
          <a:xfrm>
            <a:off x="1415844" y="865239"/>
            <a:ext cx="2602971" cy="461665"/>
          </a:xfrm>
          <a:prstGeom prst="rect">
            <a:avLst/>
          </a:prstGeom>
          <a:noFill/>
        </p:spPr>
        <p:txBody>
          <a:bodyPr wrap="square" rtlCol="0">
            <a:spAutoFit/>
          </a:bodyPr>
          <a:lstStyle/>
          <a:p>
            <a:r>
              <a:rPr lang="en-IN" sz="2400" dirty="0"/>
              <a:t>INTRODUCTION: </a:t>
            </a:r>
          </a:p>
        </p:txBody>
      </p:sp>
      <p:sp>
        <p:nvSpPr>
          <p:cNvPr id="3" name="TextBox 2">
            <a:extLst>
              <a:ext uri="{FF2B5EF4-FFF2-40B4-BE49-F238E27FC236}">
                <a16:creationId xmlns:a16="http://schemas.microsoft.com/office/drawing/2014/main" id="{85C68722-B616-BC66-8C83-9615F2E0BD69}"/>
              </a:ext>
            </a:extLst>
          </p:cNvPr>
          <p:cNvSpPr txBox="1"/>
          <p:nvPr/>
        </p:nvSpPr>
        <p:spPr>
          <a:xfrm>
            <a:off x="1337187" y="1406012"/>
            <a:ext cx="9832258" cy="5062924"/>
          </a:xfrm>
          <a:prstGeom prst="rect">
            <a:avLst/>
          </a:prstGeom>
          <a:noFill/>
        </p:spPr>
        <p:txBody>
          <a:bodyPr wrap="square" rtlCol="0">
            <a:spAutoFit/>
          </a:bodyPr>
          <a:lstStyle/>
          <a:p>
            <a:r>
              <a:rPr lang="en-US" sz="1900" b="0" i="0" dirty="0">
                <a:solidFill>
                  <a:srgbClr val="ECECEC"/>
                </a:solidFill>
                <a:effectLst/>
                <a:latin typeface="Söhne"/>
              </a:rPr>
              <a:t> In today's digital age, ensuring the security of sensitive information is paramount. KDFs serve as indispensable tools in the realm of cryptography, enabling the generation of secure cryptographic keys from low-entropy input data. In an era where cyber threats are rampant, KDFs play a critical role in fortifying cryptographic systems against brute-force and dictionary attacks. By deriving keys with high entropy from low-entropy input, such as passwords, KDFs ensure that attackers face significant hurdles in compromising data security.</a:t>
            </a:r>
          </a:p>
          <a:p>
            <a:endParaRPr lang="en-US" sz="1900" dirty="0">
              <a:solidFill>
                <a:srgbClr val="ECECEC"/>
              </a:solidFill>
              <a:latin typeface="Söhne"/>
            </a:endParaRPr>
          </a:p>
          <a:p>
            <a:r>
              <a:rPr lang="en-US" sz="1900" dirty="0">
                <a:solidFill>
                  <a:srgbClr val="ECECEC"/>
                </a:solidFill>
                <a:latin typeface="Söhne"/>
              </a:rPr>
              <a:t>What are Key Derivation Functions (KDFs)?</a:t>
            </a:r>
          </a:p>
          <a:p>
            <a:r>
              <a:rPr lang="en-US" sz="1900" b="0" i="0" dirty="0">
                <a:solidFill>
                  <a:srgbClr val="ECECEC"/>
                </a:solidFill>
                <a:effectLst/>
                <a:latin typeface="Söhne"/>
              </a:rPr>
              <a:t>Key Derivation Functions (KDFs) are cryptographic algorithms designed to derive secret keys from input data, such as passwords, passphrases, or other low-entropy secrets. They play a critical role in various cryptographic applications, including secure communication, authentication protocols, key management, and password hashing. When using KDFs, it's crucial to consider factors such as the choice of hash function, parameter selection, and resistance to various attacks. </a:t>
            </a:r>
          </a:p>
          <a:p>
            <a:endParaRPr lang="en-US" sz="1900" dirty="0">
              <a:solidFill>
                <a:srgbClr val="ECECEC"/>
              </a:solidFill>
              <a:latin typeface="Söhne"/>
            </a:endParaRPr>
          </a:p>
          <a:p>
            <a:r>
              <a:rPr lang="en-US" sz="1900" b="0" i="0" dirty="0">
                <a:solidFill>
                  <a:srgbClr val="ECECEC"/>
                </a:solidFill>
                <a:effectLst/>
                <a:latin typeface="Söhne"/>
              </a:rPr>
              <a:t>There are several techniques and algorithms used for password hashing and key derivation, each with its own characteristics and security considerations. The algorithms mainly focused in this project include: PBKDF2, </a:t>
            </a:r>
            <a:r>
              <a:rPr lang="en-US" sz="1900" b="0" i="0" dirty="0" err="1">
                <a:solidFill>
                  <a:srgbClr val="ECECEC"/>
                </a:solidFill>
                <a:effectLst/>
                <a:latin typeface="Söhne"/>
              </a:rPr>
              <a:t>bcrypt</a:t>
            </a:r>
            <a:r>
              <a:rPr lang="en-US" sz="1900" b="0" i="0" dirty="0">
                <a:solidFill>
                  <a:srgbClr val="ECECEC"/>
                </a:solidFill>
                <a:effectLst/>
                <a:latin typeface="Söhne"/>
              </a:rPr>
              <a:t>, </a:t>
            </a:r>
            <a:r>
              <a:rPr lang="en-US" sz="1900" b="0" i="0" dirty="0" err="1">
                <a:solidFill>
                  <a:srgbClr val="ECECEC"/>
                </a:solidFill>
                <a:effectLst/>
                <a:latin typeface="Söhne"/>
              </a:rPr>
              <a:t>scrypt</a:t>
            </a:r>
            <a:r>
              <a:rPr lang="en-US" sz="1900" b="0" i="0" dirty="0">
                <a:solidFill>
                  <a:srgbClr val="ECECEC"/>
                </a:solidFill>
                <a:effectLst/>
                <a:latin typeface="Söhne"/>
              </a:rPr>
              <a:t>, Argon2.</a:t>
            </a:r>
            <a:endParaRPr lang="en-IN" sz="1900" dirty="0"/>
          </a:p>
        </p:txBody>
      </p:sp>
    </p:spTree>
    <p:extLst>
      <p:ext uri="{BB962C8B-B14F-4D97-AF65-F5344CB8AC3E}">
        <p14:creationId xmlns:p14="http://schemas.microsoft.com/office/powerpoint/2010/main" val="4197986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7C8B22-1197-0E83-1E3A-96D924E3C32B}"/>
              </a:ext>
            </a:extLst>
          </p:cNvPr>
          <p:cNvPicPr>
            <a:picLocks noChangeAspect="1"/>
          </p:cNvPicPr>
          <p:nvPr/>
        </p:nvPicPr>
        <p:blipFill>
          <a:blip r:embed="rId2"/>
          <a:stretch>
            <a:fillRect/>
          </a:stretch>
        </p:blipFill>
        <p:spPr>
          <a:xfrm>
            <a:off x="2536724" y="815658"/>
            <a:ext cx="6731544" cy="4942530"/>
          </a:xfrm>
          <a:prstGeom prst="rect">
            <a:avLst/>
          </a:prstGeom>
        </p:spPr>
      </p:pic>
    </p:spTree>
    <p:extLst>
      <p:ext uri="{BB962C8B-B14F-4D97-AF65-F5344CB8AC3E}">
        <p14:creationId xmlns:p14="http://schemas.microsoft.com/office/powerpoint/2010/main" val="3299778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80824A-1934-0E58-3354-48C3861F0D1E}"/>
              </a:ext>
            </a:extLst>
          </p:cNvPr>
          <p:cNvPicPr>
            <a:picLocks noChangeAspect="1"/>
          </p:cNvPicPr>
          <p:nvPr/>
        </p:nvPicPr>
        <p:blipFill>
          <a:blip r:embed="rId2"/>
          <a:stretch>
            <a:fillRect/>
          </a:stretch>
        </p:blipFill>
        <p:spPr>
          <a:xfrm>
            <a:off x="589935" y="3798332"/>
            <a:ext cx="11071123" cy="2362200"/>
          </a:xfrm>
          <a:prstGeom prst="rect">
            <a:avLst/>
          </a:prstGeom>
        </p:spPr>
      </p:pic>
      <p:sp>
        <p:nvSpPr>
          <p:cNvPr id="4" name="TextBox 3">
            <a:extLst>
              <a:ext uri="{FF2B5EF4-FFF2-40B4-BE49-F238E27FC236}">
                <a16:creationId xmlns:a16="http://schemas.microsoft.com/office/drawing/2014/main" id="{346E5DEF-E7C7-AD03-1C9C-F1C30856508A}"/>
              </a:ext>
            </a:extLst>
          </p:cNvPr>
          <p:cNvSpPr txBox="1"/>
          <p:nvPr/>
        </p:nvSpPr>
        <p:spPr>
          <a:xfrm>
            <a:off x="589935" y="3429000"/>
            <a:ext cx="1067472" cy="369332"/>
          </a:xfrm>
          <a:prstGeom prst="rect">
            <a:avLst/>
          </a:prstGeom>
          <a:noFill/>
        </p:spPr>
        <p:txBody>
          <a:bodyPr wrap="none" rtlCol="0">
            <a:spAutoFit/>
          </a:bodyPr>
          <a:lstStyle/>
          <a:p>
            <a:r>
              <a:rPr lang="en-IN" dirty="0"/>
              <a:t>OUTPUT: </a:t>
            </a:r>
          </a:p>
        </p:txBody>
      </p:sp>
      <p:sp>
        <p:nvSpPr>
          <p:cNvPr id="5" name="TextBox 4">
            <a:extLst>
              <a:ext uri="{FF2B5EF4-FFF2-40B4-BE49-F238E27FC236}">
                <a16:creationId xmlns:a16="http://schemas.microsoft.com/office/drawing/2014/main" id="{1DB48DD3-C954-7C02-202A-81E8E7774FE4}"/>
              </a:ext>
            </a:extLst>
          </p:cNvPr>
          <p:cNvSpPr txBox="1"/>
          <p:nvPr/>
        </p:nvSpPr>
        <p:spPr>
          <a:xfrm>
            <a:off x="924232" y="983226"/>
            <a:ext cx="9611688" cy="2308324"/>
          </a:xfrm>
          <a:prstGeom prst="rect">
            <a:avLst/>
          </a:prstGeom>
          <a:noFill/>
        </p:spPr>
        <p:txBody>
          <a:bodyPr wrap="square" rtlCol="0">
            <a:spAutoFit/>
          </a:bodyPr>
          <a:lstStyle/>
          <a:p>
            <a:r>
              <a:rPr lang="en-IN" dirty="0"/>
              <a:t>INPUT: </a:t>
            </a:r>
          </a:p>
          <a:p>
            <a:pPr marL="342900" indent="-342900">
              <a:buAutoNum type="arabicPeriod"/>
            </a:pPr>
            <a:r>
              <a:rPr lang="en-IN" dirty="0"/>
              <a:t>Enter the password for key derivation.</a:t>
            </a:r>
          </a:p>
          <a:p>
            <a:pPr marL="342900" indent="-342900">
              <a:buAutoNum type="arabicPeriod"/>
            </a:pPr>
            <a:r>
              <a:rPr lang="en-IN" dirty="0"/>
              <a:t>Enter the salt.</a:t>
            </a:r>
          </a:p>
          <a:p>
            <a:pPr marL="342900" indent="-342900">
              <a:buAutoNum type="arabicPeriod"/>
            </a:pPr>
            <a:r>
              <a:rPr lang="en-IN" dirty="0"/>
              <a:t>Enter CPU cost parameter. It generally takes large numbers in powers of 2.</a:t>
            </a:r>
          </a:p>
          <a:p>
            <a:pPr marL="342900" indent="-342900">
              <a:buAutoNum type="arabicPeriod"/>
            </a:pPr>
            <a:r>
              <a:rPr lang="en-IN" dirty="0"/>
              <a:t>Enter the number of blocks that the password needs to be broken for key derivation process.</a:t>
            </a:r>
          </a:p>
          <a:p>
            <a:pPr marL="342900" indent="-342900">
              <a:buAutoNum type="arabicPeriod"/>
            </a:pPr>
            <a:r>
              <a:rPr lang="en-IN" dirty="0"/>
              <a:t>Parallelization parameter</a:t>
            </a:r>
            <a:r>
              <a:rPr lang="en-US" dirty="0"/>
              <a:t> determines how much memory and CPU resources are used during the key derivation process. It controls the degree of parallelism.</a:t>
            </a:r>
          </a:p>
          <a:p>
            <a:pPr marL="342900" indent="-342900">
              <a:buAutoNum type="arabicPeriod"/>
            </a:pPr>
            <a:r>
              <a:rPr lang="en-US" dirty="0" err="1"/>
              <a:t>dklen</a:t>
            </a:r>
            <a:r>
              <a:rPr lang="en-US" dirty="0"/>
              <a:t> is derived key length. It can be 64 or 128. </a:t>
            </a:r>
            <a:endParaRPr lang="en-IN" dirty="0"/>
          </a:p>
        </p:txBody>
      </p:sp>
    </p:spTree>
    <p:extLst>
      <p:ext uri="{BB962C8B-B14F-4D97-AF65-F5344CB8AC3E}">
        <p14:creationId xmlns:p14="http://schemas.microsoft.com/office/powerpoint/2010/main" val="1408034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CEB60F-533A-1710-8492-3FDE451C9156}"/>
              </a:ext>
            </a:extLst>
          </p:cNvPr>
          <p:cNvSpPr txBox="1"/>
          <p:nvPr/>
        </p:nvSpPr>
        <p:spPr>
          <a:xfrm>
            <a:off x="1455174" y="953729"/>
            <a:ext cx="1160959" cy="477054"/>
          </a:xfrm>
          <a:prstGeom prst="rect">
            <a:avLst/>
          </a:prstGeom>
          <a:noFill/>
        </p:spPr>
        <p:txBody>
          <a:bodyPr wrap="none" rtlCol="0">
            <a:spAutoFit/>
          </a:bodyPr>
          <a:lstStyle/>
          <a:p>
            <a:r>
              <a:rPr lang="en-IN" sz="2500" dirty="0"/>
              <a:t>BCRYPT</a:t>
            </a:r>
          </a:p>
        </p:txBody>
      </p:sp>
      <p:sp>
        <p:nvSpPr>
          <p:cNvPr id="3" name="TextBox 2">
            <a:extLst>
              <a:ext uri="{FF2B5EF4-FFF2-40B4-BE49-F238E27FC236}">
                <a16:creationId xmlns:a16="http://schemas.microsoft.com/office/drawing/2014/main" id="{73D5C2D1-46AE-6492-80FB-AA79315BDF52}"/>
              </a:ext>
            </a:extLst>
          </p:cNvPr>
          <p:cNvSpPr txBox="1"/>
          <p:nvPr/>
        </p:nvSpPr>
        <p:spPr>
          <a:xfrm>
            <a:off x="1573161" y="1750142"/>
            <a:ext cx="9562199" cy="3416320"/>
          </a:xfrm>
          <a:prstGeom prst="rect">
            <a:avLst/>
          </a:prstGeom>
          <a:noFill/>
        </p:spPr>
        <p:txBody>
          <a:bodyPr wrap="square" rtlCol="0">
            <a:spAutoFit/>
          </a:bodyPr>
          <a:lstStyle/>
          <a:p>
            <a:r>
              <a:rPr lang="en-US" dirty="0"/>
              <a:t>Blowfish is a 64-bit block cipher, structured as a 16-round Feistel network [14]. It uses 18 32-bit subkeys, p1, p2, …, p18 which it derives from the encryption key. The subkeys are known collectively as the P-Array.</a:t>
            </a:r>
          </a:p>
          <a:p>
            <a:endParaRPr lang="en-US" dirty="0"/>
          </a:p>
          <a:p>
            <a:r>
              <a:rPr lang="en-US" dirty="0"/>
              <a:t>Blowfish encrypts by splitting a 64-bit input block into two 32-bit halves, L0 and R0. The most-significant half, L0, is XORed with subkey P0, and used as input for a function F. The result of that function is XORed with the least-significant half, R0. The two halves are then swapped, and the whole process repeated another 15 times for a total of 16 iterations. </a:t>
            </a:r>
          </a:p>
          <a:p>
            <a:endParaRPr lang="en-US" dirty="0"/>
          </a:p>
          <a:p>
            <a:r>
              <a:rPr lang="en-US" dirty="0"/>
              <a:t>After 16 rounds, the two halves are swapped again (undoing the effect of the 16th swap), and each half is XORed with another 32-bit subkey</a:t>
            </a:r>
          </a:p>
          <a:p>
            <a:endParaRPr lang="en-US" dirty="0"/>
          </a:p>
        </p:txBody>
      </p:sp>
    </p:spTree>
    <p:extLst>
      <p:ext uri="{BB962C8B-B14F-4D97-AF65-F5344CB8AC3E}">
        <p14:creationId xmlns:p14="http://schemas.microsoft.com/office/powerpoint/2010/main" val="1687827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144451-5C2F-A4E5-43E3-2D721063B59B}"/>
              </a:ext>
            </a:extLst>
          </p:cNvPr>
          <p:cNvPicPr>
            <a:picLocks noChangeAspect="1"/>
          </p:cNvPicPr>
          <p:nvPr/>
        </p:nvPicPr>
        <p:blipFill>
          <a:blip r:embed="rId2"/>
          <a:stretch>
            <a:fillRect/>
          </a:stretch>
        </p:blipFill>
        <p:spPr>
          <a:xfrm>
            <a:off x="4178711" y="1017305"/>
            <a:ext cx="3620882" cy="4823389"/>
          </a:xfrm>
          <a:prstGeom prst="rect">
            <a:avLst/>
          </a:prstGeom>
        </p:spPr>
      </p:pic>
    </p:spTree>
    <p:extLst>
      <p:ext uri="{BB962C8B-B14F-4D97-AF65-F5344CB8AC3E}">
        <p14:creationId xmlns:p14="http://schemas.microsoft.com/office/powerpoint/2010/main" val="2417248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7CF2D7-EDD3-DD10-DCA3-9B9482BB4F72}"/>
              </a:ext>
            </a:extLst>
          </p:cNvPr>
          <p:cNvSpPr txBox="1"/>
          <p:nvPr/>
        </p:nvSpPr>
        <p:spPr>
          <a:xfrm>
            <a:off x="1573161" y="1366684"/>
            <a:ext cx="9556955" cy="4801314"/>
          </a:xfrm>
          <a:prstGeom prst="rect">
            <a:avLst/>
          </a:prstGeom>
          <a:noFill/>
        </p:spPr>
        <p:txBody>
          <a:bodyPr wrap="square" rtlCol="0">
            <a:spAutoFit/>
          </a:bodyPr>
          <a:lstStyle/>
          <a:p>
            <a:r>
              <a:rPr lang="en-US" dirty="0"/>
              <a:t>Function: </a:t>
            </a:r>
            <a:r>
              <a:rPr lang="en-US" dirty="0" err="1"/>
              <a:t>bcrypt</a:t>
            </a:r>
            <a:r>
              <a:rPr lang="en-US" dirty="0"/>
              <a:t>(password, salt, </a:t>
            </a:r>
            <a:r>
              <a:rPr lang="en-US" dirty="0" err="1"/>
              <a:t>costFactor</a:t>
            </a:r>
            <a:r>
              <a:rPr lang="en-US" dirty="0"/>
              <a:t>)</a:t>
            </a:r>
          </a:p>
          <a:p>
            <a:r>
              <a:rPr lang="en-US" dirty="0"/>
              <a:t>Input:</a:t>
            </a:r>
          </a:p>
          <a:p>
            <a:r>
              <a:rPr lang="en-US" dirty="0"/>
              <a:t>  password: User's password as a string</a:t>
            </a:r>
          </a:p>
          <a:p>
            <a:r>
              <a:rPr lang="en-US" dirty="0"/>
              <a:t>  salt: Random salt value as a string</a:t>
            </a:r>
          </a:p>
          <a:p>
            <a:r>
              <a:rPr lang="en-US" dirty="0"/>
              <a:t>  </a:t>
            </a:r>
            <a:r>
              <a:rPr lang="en-US" dirty="0" err="1"/>
              <a:t>costFactor</a:t>
            </a:r>
            <a:r>
              <a:rPr lang="en-US" dirty="0"/>
              <a:t>: Cost factor (work factor) as an integer</a:t>
            </a:r>
          </a:p>
          <a:p>
            <a:endParaRPr lang="en-US" dirty="0"/>
          </a:p>
          <a:p>
            <a:r>
              <a:rPr lang="en-US" dirty="0"/>
              <a:t>Output:</a:t>
            </a:r>
          </a:p>
          <a:p>
            <a:r>
              <a:rPr lang="en-US" dirty="0"/>
              <a:t>  </a:t>
            </a:r>
            <a:r>
              <a:rPr lang="en-US" dirty="0" err="1"/>
              <a:t>hashedPassword</a:t>
            </a:r>
            <a:r>
              <a:rPr lang="en-US" dirty="0"/>
              <a:t>: Hashed password as a string</a:t>
            </a:r>
          </a:p>
          <a:p>
            <a:r>
              <a:rPr lang="en-US" dirty="0"/>
              <a:t>  </a:t>
            </a:r>
          </a:p>
          <a:p>
            <a:r>
              <a:rPr lang="en-US" dirty="0"/>
              <a:t>Steps:</a:t>
            </a:r>
          </a:p>
          <a:p>
            <a:r>
              <a:rPr lang="en-US" dirty="0"/>
              <a:t>1. Generate a salt value if not provided. The salt should be a random string of sufficient length.</a:t>
            </a:r>
          </a:p>
          <a:p>
            <a:r>
              <a:rPr lang="en-US" dirty="0"/>
              <a:t>2. Generate a cryptographically secure random salt if not provided by the caller.</a:t>
            </a:r>
          </a:p>
          <a:p>
            <a:r>
              <a:rPr lang="en-US" dirty="0"/>
              <a:t>3. Concatenate the password and the salt.</a:t>
            </a:r>
          </a:p>
          <a:p>
            <a:r>
              <a:rPr lang="en-US" dirty="0"/>
              <a:t>4. Hash the concatenated string using the Blowfish cipher in multiple iterations, specified by the </a:t>
            </a:r>
            <a:r>
              <a:rPr lang="en-US" dirty="0" err="1"/>
              <a:t>costFactor</a:t>
            </a:r>
            <a:r>
              <a:rPr lang="en-US" dirty="0"/>
              <a:t> parameter.</a:t>
            </a:r>
          </a:p>
          <a:p>
            <a:r>
              <a:rPr lang="en-US" dirty="0"/>
              <a:t>5. Return the hashed password as a string.</a:t>
            </a:r>
          </a:p>
          <a:p>
            <a:endParaRPr lang="en-IN" dirty="0"/>
          </a:p>
        </p:txBody>
      </p:sp>
      <p:sp>
        <p:nvSpPr>
          <p:cNvPr id="3" name="TextBox 2">
            <a:extLst>
              <a:ext uri="{FF2B5EF4-FFF2-40B4-BE49-F238E27FC236}">
                <a16:creationId xmlns:a16="http://schemas.microsoft.com/office/drawing/2014/main" id="{75C3ABAC-C618-71B3-1BC7-3BFF9508A69B}"/>
              </a:ext>
            </a:extLst>
          </p:cNvPr>
          <p:cNvSpPr txBox="1"/>
          <p:nvPr/>
        </p:nvSpPr>
        <p:spPr>
          <a:xfrm>
            <a:off x="1573161" y="1012723"/>
            <a:ext cx="1348639" cy="369332"/>
          </a:xfrm>
          <a:prstGeom prst="rect">
            <a:avLst/>
          </a:prstGeom>
          <a:noFill/>
        </p:spPr>
        <p:txBody>
          <a:bodyPr wrap="none" rtlCol="0">
            <a:spAutoFit/>
          </a:bodyPr>
          <a:lstStyle/>
          <a:p>
            <a:r>
              <a:rPr lang="en-IN" dirty="0"/>
              <a:t>ALGORITHM</a:t>
            </a:r>
          </a:p>
        </p:txBody>
      </p:sp>
    </p:spTree>
    <p:extLst>
      <p:ext uri="{BB962C8B-B14F-4D97-AF65-F5344CB8AC3E}">
        <p14:creationId xmlns:p14="http://schemas.microsoft.com/office/powerpoint/2010/main" val="2647205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A8DE82-22A6-FBEF-E9DA-67FE4CE25971}"/>
              </a:ext>
            </a:extLst>
          </p:cNvPr>
          <p:cNvPicPr>
            <a:picLocks noChangeAspect="1"/>
          </p:cNvPicPr>
          <p:nvPr/>
        </p:nvPicPr>
        <p:blipFill>
          <a:blip r:embed="rId2"/>
          <a:stretch>
            <a:fillRect/>
          </a:stretch>
        </p:blipFill>
        <p:spPr>
          <a:xfrm>
            <a:off x="2349910" y="118101"/>
            <a:ext cx="7687746" cy="6621798"/>
          </a:xfrm>
          <a:prstGeom prst="rect">
            <a:avLst/>
          </a:prstGeom>
        </p:spPr>
      </p:pic>
      <p:sp>
        <p:nvSpPr>
          <p:cNvPr id="4" name="TextBox 3">
            <a:extLst>
              <a:ext uri="{FF2B5EF4-FFF2-40B4-BE49-F238E27FC236}">
                <a16:creationId xmlns:a16="http://schemas.microsoft.com/office/drawing/2014/main" id="{565540B3-B786-4DF8-2CCA-50DDAD0BFD89}"/>
              </a:ext>
            </a:extLst>
          </p:cNvPr>
          <p:cNvSpPr txBox="1"/>
          <p:nvPr/>
        </p:nvSpPr>
        <p:spPr>
          <a:xfrm>
            <a:off x="1268361" y="275303"/>
            <a:ext cx="793807" cy="369332"/>
          </a:xfrm>
          <a:prstGeom prst="rect">
            <a:avLst/>
          </a:prstGeom>
          <a:noFill/>
        </p:spPr>
        <p:txBody>
          <a:bodyPr wrap="none" rtlCol="0">
            <a:spAutoFit/>
          </a:bodyPr>
          <a:lstStyle/>
          <a:p>
            <a:r>
              <a:rPr lang="en-IN" dirty="0"/>
              <a:t>CODE:</a:t>
            </a:r>
          </a:p>
        </p:txBody>
      </p:sp>
    </p:spTree>
    <p:extLst>
      <p:ext uri="{BB962C8B-B14F-4D97-AF65-F5344CB8AC3E}">
        <p14:creationId xmlns:p14="http://schemas.microsoft.com/office/powerpoint/2010/main" val="4110459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EBBBA9-5238-8444-7D68-0BFBB655FE83}"/>
              </a:ext>
            </a:extLst>
          </p:cNvPr>
          <p:cNvSpPr txBox="1"/>
          <p:nvPr/>
        </p:nvSpPr>
        <p:spPr>
          <a:xfrm>
            <a:off x="993057" y="2894868"/>
            <a:ext cx="1003352" cy="369332"/>
          </a:xfrm>
          <a:prstGeom prst="rect">
            <a:avLst/>
          </a:prstGeom>
          <a:noFill/>
        </p:spPr>
        <p:txBody>
          <a:bodyPr wrap="none" rtlCol="0">
            <a:spAutoFit/>
          </a:bodyPr>
          <a:lstStyle/>
          <a:p>
            <a:r>
              <a:rPr lang="en-IN" dirty="0"/>
              <a:t>OUTPUT:</a:t>
            </a:r>
          </a:p>
        </p:txBody>
      </p:sp>
      <p:sp>
        <p:nvSpPr>
          <p:cNvPr id="5" name="TextBox 4">
            <a:extLst>
              <a:ext uri="{FF2B5EF4-FFF2-40B4-BE49-F238E27FC236}">
                <a16:creationId xmlns:a16="http://schemas.microsoft.com/office/drawing/2014/main" id="{2F5F1D17-DA36-A755-816F-800CF48EC0F8}"/>
              </a:ext>
            </a:extLst>
          </p:cNvPr>
          <p:cNvSpPr txBox="1"/>
          <p:nvPr/>
        </p:nvSpPr>
        <p:spPr>
          <a:xfrm>
            <a:off x="993057" y="1140542"/>
            <a:ext cx="9448801" cy="1754326"/>
          </a:xfrm>
          <a:prstGeom prst="rect">
            <a:avLst/>
          </a:prstGeom>
          <a:noFill/>
        </p:spPr>
        <p:txBody>
          <a:bodyPr wrap="square" rtlCol="0">
            <a:spAutoFit/>
          </a:bodyPr>
          <a:lstStyle/>
          <a:p>
            <a:r>
              <a:rPr lang="en-IN" dirty="0"/>
              <a:t>INPUT:</a:t>
            </a:r>
          </a:p>
          <a:p>
            <a:pPr marL="342900" indent="-342900">
              <a:buAutoNum type="arabicPeriod"/>
            </a:pPr>
            <a:r>
              <a:rPr lang="en-IN" dirty="0"/>
              <a:t>Enter the password.</a:t>
            </a:r>
          </a:p>
          <a:p>
            <a:pPr marL="342900" indent="-342900">
              <a:buAutoNum type="arabicPeriod"/>
            </a:pPr>
            <a:r>
              <a:rPr lang="en-IN" dirty="0"/>
              <a:t>Enter the cost factor- </a:t>
            </a:r>
            <a:r>
              <a:rPr lang="en-US" dirty="0"/>
              <a:t>the cost factor is to make password hashing slow, thereby increasing the time and computational resources required for attackers to perform brute-force attacks. It takes values like 10,12 and 14.</a:t>
            </a:r>
            <a:endParaRPr lang="en-IN" dirty="0"/>
          </a:p>
          <a:p>
            <a:endParaRPr lang="en-IN" dirty="0"/>
          </a:p>
        </p:txBody>
      </p:sp>
      <p:pic>
        <p:nvPicPr>
          <p:cNvPr id="7" name="Picture 6">
            <a:extLst>
              <a:ext uri="{FF2B5EF4-FFF2-40B4-BE49-F238E27FC236}">
                <a16:creationId xmlns:a16="http://schemas.microsoft.com/office/drawing/2014/main" id="{51B54D42-ADB4-CBBA-8270-B4351695B971}"/>
              </a:ext>
            </a:extLst>
          </p:cNvPr>
          <p:cNvPicPr>
            <a:picLocks noChangeAspect="1"/>
          </p:cNvPicPr>
          <p:nvPr/>
        </p:nvPicPr>
        <p:blipFill>
          <a:blip r:embed="rId2"/>
          <a:stretch>
            <a:fillRect/>
          </a:stretch>
        </p:blipFill>
        <p:spPr>
          <a:xfrm>
            <a:off x="993057" y="3446682"/>
            <a:ext cx="6754168" cy="1571844"/>
          </a:xfrm>
          <a:prstGeom prst="rect">
            <a:avLst/>
          </a:prstGeom>
        </p:spPr>
      </p:pic>
    </p:spTree>
    <p:extLst>
      <p:ext uri="{BB962C8B-B14F-4D97-AF65-F5344CB8AC3E}">
        <p14:creationId xmlns:p14="http://schemas.microsoft.com/office/powerpoint/2010/main" val="1410875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D74A0F-D080-FE6C-F36A-D7FD6EF278D6}"/>
              </a:ext>
            </a:extLst>
          </p:cNvPr>
          <p:cNvSpPr txBox="1"/>
          <p:nvPr/>
        </p:nvSpPr>
        <p:spPr>
          <a:xfrm>
            <a:off x="1858297" y="875071"/>
            <a:ext cx="45719"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6EA26764-7CE6-8F08-DC91-3E6ECDC626D8}"/>
              </a:ext>
            </a:extLst>
          </p:cNvPr>
          <p:cNvSpPr txBox="1"/>
          <p:nvPr/>
        </p:nvSpPr>
        <p:spPr>
          <a:xfrm>
            <a:off x="2231923" y="875071"/>
            <a:ext cx="2037802" cy="477054"/>
          </a:xfrm>
          <a:prstGeom prst="rect">
            <a:avLst/>
          </a:prstGeom>
          <a:noFill/>
        </p:spPr>
        <p:txBody>
          <a:bodyPr wrap="none" rtlCol="0">
            <a:spAutoFit/>
          </a:bodyPr>
          <a:lstStyle/>
          <a:p>
            <a:r>
              <a:rPr lang="en-IN" sz="2500" dirty="0"/>
              <a:t>CONCLUSION</a:t>
            </a:r>
          </a:p>
        </p:txBody>
      </p:sp>
      <p:sp>
        <p:nvSpPr>
          <p:cNvPr id="9" name="TextBox 8">
            <a:extLst>
              <a:ext uri="{FF2B5EF4-FFF2-40B4-BE49-F238E27FC236}">
                <a16:creationId xmlns:a16="http://schemas.microsoft.com/office/drawing/2014/main" id="{C7F10C32-49EB-40DF-7004-25AB8858176E}"/>
              </a:ext>
            </a:extLst>
          </p:cNvPr>
          <p:cNvSpPr txBox="1"/>
          <p:nvPr/>
        </p:nvSpPr>
        <p:spPr>
          <a:xfrm>
            <a:off x="1229033" y="1868129"/>
            <a:ext cx="9886008" cy="1754326"/>
          </a:xfrm>
          <a:prstGeom prst="rect">
            <a:avLst/>
          </a:prstGeom>
          <a:noFill/>
        </p:spPr>
        <p:txBody>
          <a:bodyPr wrap="square" rtlCol="0">
            <a:spAutoFit/>
          </a:bodyPr>
          <a:lstStyle/>
          <a:p>
            <a:br>
              <a:rPr lang="en-US" dirty="0"/>
            </a:br>
            <a:r>
              <a:rPr lang="en-US" b="0" i="0" dirty="0">
                <a:solidFill>
                  <a:srgbClr val="ECECEC"/>
                </a:solidFill>
                <a:effectLst/>
                <a:latin typeface="Söhne"/>
              </a:rPr>
              <a:t>In conclusion, the secure storage of passwords is a critical aspect of modern cybersecurity, necessitating the use of robust key derivation functions (KDFs) to safeguard sensitive user credentials. Key derivation functions such as PBKDF2, Argon2, </a:t>
            </a:r>
            <a:r>
              <a:rPr lang="en-US" dirty="0" err="1">
                <a:solidFill>
                  <a:srgbClr val="ECECEC"/>
                </a:solidFill>
                <a:latin typeface="Söhne"/>
              </a:rPr>
              <a:t>s</a:t>
            </a:r>
            <a:r>
              <a:rPr lang="en-US" b="0" i="0" dirty="0" err="1">
                <a:solidFill>
                  <a:srgbClr val="ECECEC"/>
                </a:solidFill>
                <a:effectLst/>
                <a:latin typeface="Söhne"/>
              </a:rPr>
              <a:t>crypt</a:t>
            </a:r>
            <a:r>
              <a:rPr lang="en-US" b="0" i="0" dirty="0">
                <a:solidFill>
                  <a:srgbClr val="ECECEC"/>
                </a:solidFill>
                <a:effectLst/>
                <a:latin typeface="Söhne"/>
              </a:rPr>
              <a:t>, and </a:t>
            </a:r>
            <a:r>
              <a:rPr lang="en-US" b="0" i="0" dirty="0" err="1">
                <a:solidFill>
                  <a:srgbClr val="ECECEC"/>
                </a:solidFill>
                <a:effectLst/>
                <a:latin typeface="Söhne"/>
              </a:rPr>
              <a:t>bcrypt</a:t>
            </a:r>
            <a:r>
              <a:rPr lang="en-US" b="0" i="0" dirty="0">
                <a:solidFill>
                  <a:srgbClr val="ECECEC"/>
                </a:solidFill>
                <a:effectLst/>
                <a:latin typeface="Söhne"/>
              </a:rPr>
              <a:t> offer various levels of security and performance, each with its unique strengths and considerations.</a:t>
            </a:r>
            <a:r>
              <a:rPr lang="en-IN" b="0" i="0" dirty="0">
                <a:solidFill>
                  <a:srgbClr val="ECECEC"/>
                </a:solidFill>
                <a:effectLst/>
                <a:latin typeface="Söhne"/>
              </a:rPr>
              <a:t> Among these four KDFs, </a:t>
            </a:r>
            <a:r>
              <a:rPr lang="en-IN" b="0" i="0" dirty="0" err="1">
                <a:solidFill>
                  <a:srgbClr val="ECECEC"/>
                </a:solidFill>
                <a:effectLst/>
                <a:latin typeface="Söhne"/>
              </a:rPr>
              <a:t>scrypt</a:t>
            </a:r>
            <a:r>
              <a:rPr lang="en-IN" b="0" i="0" dirty="0">
                <a:solidFill>
                  <a:srgbClr val="ECECEC"/>
                </a:solidFill>
                <a:effectLst/>
                <a:latin typeface="Söhne"/>
              </a:rPr>
              <a:t> is found to be best in deriving strong and secure key.</a:t>
            </a:r>
            <a:endParaRPr lang="en-US" b="0" i="0" dirty="0">
              <a:solidFill>
                <a:srgbClr val="ECECEC"/>
              </a:solidFill>
              <a:effectLst/>
              <a:latin typeface="Söhne"/>
            </a:endParaRPr>
          </a:p>
        </p:txBody>
      </p:sp>
    </p:spTree>
    <p:extLst>
      <p:ext uri="{BB962C8B-B14F-4D97-AF65-F5344CB8AC3E}">
        <p14:creationId xmlns:p14="http://schemas.microsoft.com/office/powerpoint/2010/main" val="2909073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665545-A0AD-B29C-F1E7-16853E05C0AF}"/>
              </a:ext>
            </a:extLst>
          </p:cNvPr>
          <p:cNvSpPr txBox="1"/>
          <p:nvPr/>
        </p:nvSpPr>
        <p:spPr>
          <a:xfrm>
            <a:off x="1474839" y="894735"/>
            <a:ext cx="1778051" cy="477054"/>
          </a:xfrm>
          <a:prstGeom prst="rect">
            <a:avLst/>
          </a:prstGeom>
          <a:noFill/>
        </p:spPr>
        <p:txBody>
          <a:bodyPr wrap="none" rtlCol="0">
            <a:spAutoFit/>
          </a:bodyPr>
          <a:lstStyle/>
          <a:p>
            <a:r>
              <a:rPr lang="en-IN" sz="2500" dirty="0"/>
              <a:t>REFERENCES</a:t>
            </a:r>
          </a:p>
        </p:txBody>
      </p:sp>
      <p:sp>
        <p:nvSpPr>
          <p:cNvPr id="3" name="TextBox 2">
            <a:extLst>
              <a:ext uri="{FF2B5EF4-FFF2-40B4-BE49-F238E27FC236}">
                <a16:creationId xmlns:a16="http://schemas.microsoft.com/office/drawing/2014/main" id="{C49C0673-EDB2-3CD0-5558-66B1283CB2BC}"/>
              </a:ext>
            </a:extLst>
          </p:cNvPr>
          <p:cNvSpPr txBox="1"/>
          <p:nvPr/>
        </p:nvSpPr>
        <p:spPr>
          <a:xfrm>
            <a:off x="1622324" y="1769806"/>
            <a:ext cx="8868696" cy="4801314"/>
          </a:xfrm>
          <a:prstGeom prst="rect">
            <a:avLst/>
          </a:prstGeom>
          <a:noFill/>
        </p:spPr>
        <p:txBody>
          <a:bodyPr wrap="square" rtlCol="0">
            <a:spAutoFit/>
          </a:bodyPr>
          <a:lstStyle/>
          <a:p>
            <a:r>
              <a:rPr lang="en-IN" dirty="0"/>
              <a:t>http://www.refworks.com/express/expressimport.asp?vendor=IEEE&amp;filter=RefWorks%20Tagged%20Format&amp;database=&amp;url=https%3A%2F%2Fieeexplore-ieee-org.egateway.chennai.vit.ac.in%2Fxpl%2FrefWorkGen%3Farnumber%3D8981844%26dlSelect%3Dcite%26fileFormat%3DRefWork&amp;encoding=65001</a:t>
            </a:r>
          </a:p>
          <a:p>
            <a:endParaRPr lang="en-IN" dirty="0"/>
          </a:p>
          <a:p>
            <a:r>
              <a:rPr lang="en-IN" dirty="0">
                <a:hlinkClick r:id="rId2"/>
              </a:rPr>
              <a:t>https://en.wikipedia.org/wiki/PBKDF2</a:t>
            </a:r>
            <a:endParaRPr lang="en-IN" dirty="0"/>
          </a:p>
          <a:p>
            <a:endParaRPr lang="en-IN" dirty="0"/>
          </a:p>
          <a:p>
            <a:r>
              <a:rPr lang="en-IN" dirty="0">
                <a:hlinkClick r:id="rId3"/>
              </a:rPr>
              <a:t>http://nvlpubs.nist.gov/nistpubs/Legacy/SP/nistspecialpublication800-132.pdf</a:t>
            </a:r>
            <a:endParaRPr lang="en-IN" dirty="0"/>
          </a:p>
          <a:p>
            <a:endParaRPr lang="en-IN" dirty="0"/>
          </a:p>
          <a:p>
            <a:r>
              <a:rPr lang="en-IN" dirty="0">
                <a:hlinkClick r:id="rId4"/>
              </a:rPr>
              <a:t>https://www.bsdcan.org/2009/schedule/attachments/87_scrypt.pdf</a:t>
            </a:r>
            <a:endParaRPr lang="en-IN" dirty="0"/>
          </a:p>
          <a:p>
            <a:endParaRPr lang="en-IN" dirty="0"/>
          </a:p>
          <a:p>
            <a:r>
              <a:rPr lang="en-IN" dirty="0">
                <a:hlinkClick r:id="rId5"/>
              </a:rPr>
              <a:t>https://www.rfc-editor.org/rfc/rfc7914?trk=public_post_comment-text#page-3</a:t>
            </a:r>
            <a:endParaRPr lang="en-IN" dirty="0"/>
          </a:p>
          <a:p>
            <a:endParaRPr lang="en-IN" dirty="0"/>
          </a:p>
          <a:p>
            <a:r>
              <a:rPr lang="en-IN" dirty="0">
                <a:hlinkClick r:id="rId6"/>
              </a:rPr>
              <a:t>https://www.usenix.org/legacy/events/usenix99/provos/provos_html/node5.html</a:t>
            </a:r>
            <a:endParaRPr lang="en-IN" dirty="0"/>
          </a:p>
          <a:p>
            <a:endParaRPr lang="en-IN" dirty="0"/>
          </a:p>
          <a:p>
            <a:r>
              <a:rPr lang="en-IN" dirty="0">
                <a:hlinkClick r:id="rId7"/>
              </a:rPr>
              <a:t>https://www.mdpi.com/2076-3417/13/16/9295</a:t>
            </a:r>
            <a:endParaRPr lang="en-IN" dirty="0"/>
          </a:p>
          <a:p>
            <a:endParaRPr lang="en-IN" dirty="0"/>
          </a:p>
        </p:txBody>
      </p:sp>
    </p:spTree>
    <p:extLst>
      <p:ext uri="{BB962C8B-B14F-4D97-AF65-F5344CB8AC3E}">
        <p14:creationId xmlns:p14="http://schemas.microsoft.com/office/powerpoint/2010/main" val="2076798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F72812-7FF3-4ADA-A329-FC4B46E68092}"/>
              </a:ext>
            </a:extLst>
          </p:cNvPr>
          <p:cNvSpPr txBox="1"/>
          <p:nvPr/>
        </p:nvSpPr>
        <p:spPr>
          <a:xfrm>
            <a:off x="1602657" y="865239"/>
            <a:ext cx="3057833" cy="477054"/>
          </a:xfrm>
          <a:prstGeom prst="rect">
            <a:avLst/>
          </a:prstGeom>
          <a:noFill/>
        </p:spPr>
        <p:txBody>
          <a:bodyPr wrap="square" rtlCol="0">
            <a:spAutoFit/>
          </a:bodyPr>
          <a:lstStyle/>
          <a:p>
            <a:r>
              <a:rPr lang="en-IN" sz="2500" dirty="0"/>
              <a:t>PROBLEM STATEMENT</a:t>
            </a:r>
          </a:p>
        </p:txBody>
      </p:sp>
      <p:sp>
        <p:nvSpPr>
          <p:cNvPr id="3" name="TextBox 2">
            <a:extLst>
              <a:ext uri="{FF2B5EF4-FFF2-40B4-BE49-F238E27FC236}">
                <a16:creationId xmlns:a16="http://schemas.microsoft.com/office/drawing/2014/main" id="{0C9D97A8-7066-A91A-233A-C1122D6BEE62}"/>
              </a:ext>
            </a:extLst>
          </p:cNvPr>
          <p:cNvSpPr txBox="1"/>
          <p:nvPr/>
        </p:nvSpPr>
        <p:spPr>
          <a:xfrm>
            <a:off x="1740311" y="1641987"/>
            <a:ext cx="9143999" cy="3170099"/>
          </a:xfrm>
          <a:prstGeom prst="rect">
            <a:avLst/>
          </a:prstGeom>
          <a:noFill/>
        </p:spPr>
        <p:txBody>
          <a:bodyPr wrap="square" rtlCol="0">
            <a:spAutoFit/>
          </a:bodyPr>
          <a:lstStyle/>
          <a:p>
            <a:r>
              <a:rPr lang="en-US" sz="2000" b="0" i="0" dirty="0">
                <a:solidFill>
                  <a:srgbClr val="ECECEC"/>
                </a:solidFill>
                <a:effectLst/>
                <a:latin typeface="Söhne"/>
              </a:rPr>
              <a:t>In this digital world, we know passwords are hashed and stored in servers or databases. However, traditional password storage mechanisms, such as plaintext or simple hashing, are no longer sufficient to withstand sophisticated attacks.</a:t>
            </a:r>
          </a:p>
          <a:p>
            <a:r>
              <a:rPr lang="en-US" sz="2000" b="0" i="0" dirty="0">
                <a:solidFill>
                  <a:srgbClr val="ECECEC"/>
                </a:solidFill>
                <a:effectLst/>
                <a:latin typeface="Söhne"/>
              </a:rPr>
              <a:t>Secure password storage requires the use of robust cryptographic techniques, such as Key Derivation Functions (KDFs), to convert user passwords into secure cryptographic keys. KDFs play a crucial role in enhancing password security by iteratively applying cryptographic operations to passwords, effectively increasing their entropy and resistance to brute-force and dictionary attacks. This problem statement seeks to explore and implement secure password storage solutions using KDFs, ensuring the confidentiality and integrity of user credentials in various applications and systems.</a:t>
            </a:r>
            <a:endParaRPr lang="en-IN" sz="2000" dirty="0"/>
          </a:p>
        </p:txBody>
      </p:sp>
      <p:sp>
        <p:nvSpPr>
          <p:cNvPr id="4" name="TextBox 3">
            <a:extLst>
              <a:ext uri="{FF2B5EF4-FFF2-40B4-BE49-F238E27FC236}">
                <a16:creationId xmlns:a16="http://schemas.microsoft.com/office/drawing/2014/main" id="{90F83575-B102-9E41-B8AC-A0F60DE3B663}"/>
              </a:ext>
            </a:extLst>
          </p:cNvPr>
          <p:cNvSpPr txBox="1"/>
          <p:nvPr/>
        </p:nvSpPr>
        <p:spPr>
          <a:xfrm>
            <a:off x="1868129" y="5407742"/>
            <a:ext cx="9575635" cy="646331"/>
          </a:xfrm>
          <a:prstGeom prst="rect">
            <a:avLst/>
          </a:prstGeom>
          <a:noFill/>
        </p:spPr>
        <p:txBody>
          <a:bodyPr wrap="none" rtlCol="0">
            <a:spAutoFit/>
          </a:bodyPr>
          <a:lstStyle/>
          <a:p>
            <a:pPr marL="285750" indent="-285750">
              <a:buFont typeface="Arial" panose="020B0604020202020204" pitchFamily="34" charset="0"/>
              <a:buChar char="•"/>
            </a:pPr>
            <a:r>
              <a:rPr lang="en-US" b="0" i="0" dirty="0">
                <a:solidFill>
                  <a:srgbClr val="ECECEC"/>
                </a:solidFill>
                <a:effectLst/>
                <a:latin typeface="Söhne"/>
              </a:rPr>
              <a:t>NIST Special Publication 800-132. (2010). "Recommendation for Password-Based Key Derivation.“</a:t>
            </a:r>
          </a:p>
          <a:p>
            <a:pPr marL="285750" indent="-285750">
              <a:buFont typeface="Arial" panose="020B0604020202020204" pitchFamily="34" charset="0"/>
              <a:buChar char="•"/>
            </a:pPr>
            <a:r>
              <a:rPr lang="en-US" b="0" i="0" dirty="0">
                <a:solidFill>
                  <a:srgbClr val="ECECEC"/>
                </a:solidFill>
                <a:effectLst/>
                <a:latin typeface="Söhne"/>
              </a:rPr>
              <a:t>Percival, C. (2009). "Stronger Key Derivation via Sequential Memory-Hard Functions."</a:t>
            </a:r>
            <a:endParaRPr lang="en-IN" dirty="0"/>
          </a:p>
        </p:txBody>
      </p:sp>
    </p:spTree>
    <p:extLst>
      <p:ext uri="{BB962C8B-B14F-4D97-AF65-F5344CB8AC3E}">
        <p14:creationId xmlns:p14="http://schemas.microsoft.com/office/powerpoint/2010/main" val="700466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D3A853-3F5A-7CB3-D09B-687E8E010BF5}"/>
              </a:ext>
            </a:extLst>
          </p:cNvPr>
          <p:cNvSpPr txBox="1"/>
          <p:nvPr/>
        </p:nvSpPr>
        <p:spPr>
          <a:xfrm>
            <a:off x="1445342" y="1514168"/>
            <a:ext cx="9425857" cy="452431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ECECEC"/>
                </a:solidFill>
                <a:latin typeface="Söhne"/>
              </a:rPr>
              <a:t>To i</a:t>
            </a:r>
            <a:r>
              <a:rPr lang="en-US" b="0" i="0" dirty="0">
                <a:solidFill>
                  <a:srgbClr val="ECECEC"/>
                </a:solidFill>
                <a:effectLst/>
                <a:latin typeface="Söhne"/>
              </a:rPr>
              <a:t>mplement a secure password storage mechanism that utilizes Key Derivation Functions (KDFs) to convert user passwords into cryptographic keys. This aims to enhance the security of stored passwords by making them resistant to common attacks such as brute-force and dictionary attacks.</a:t>
            </a:r>
          </a:p>
          <a:p>
            <a:pPr marL="285750" indent="-285750">
              <a:buFont typeface="Arial" panose="020B0604020202020204" pitchFamily="34" charset="0"/>
              <a:buChar char="•"/>
            </a:pPr>
            <a:endParaRPr lang="en-US" b="0" i="0" dirty="0">
              <a:solidFill>
                <a:srgbClr val="ECECEC"/>
              </a:solidFill>
              <a:effectLst/>
              <a:latin typeface="Söhne"/>
            </a:endParaRPr>
          </a:p>
          <a:p>
            <a:pPr marL="285750" indent="-285750">
              <a:buFont typeface="Arial" panose="020B0604020202020204" pitchFamily="34" charset="0"/>
              <a:buChar char="•"/>
            </a:pPr>
            <a:r>
              <a:rPr lang="en-US" dirty="0">
                <a:solidFill>
                  <a:srgbClr val="ECECEC"/>
                </a:solidFill>
                <a:latin typeface="Söhne"/>
              </a:rPr>
              <a:t>To e</a:t>
            </a:r>
            <a:r>
              <a:rPr lang="en-US" b="0" i="0" dirty="0">
                <a:solidFill>
                  <a:srgbClr val="ECECEC"/>
                </a:solidFill>
                <a:effectLst/>
                <a:latin typeface="Söhne"/>
              </a:rPr>
              <a:t>nsure the confidentiality and integrity of user credentials by securely storing hashed passwords generated using KDFs. </a:t>
            </a:r>
          </a:p>
          <a:p>
            <a:pPr marL="285750" indent="-285750">
              <a:buFont typeface="Arial" panose="020B0604020202020204" pitchFamily="34" charset="0"/>
              <a:buChar char="•"/>
            </a:pPr>
            <a:endParaRPr lang="en-US" b="0" i="0" dirty="0">
              <a:solidFill>
                <a:srgbClr val="ECECEC"/>
              </a:solidFill>
              <a:effectLst/>
              <a:latin typeface="Söhne"/>
            </a:endParaRPr>
          </a:p>
          <a:p>
            <a:pPr marL="285750" indent="-285750">
              <a:buFont typeface="Arial" panose="020B0604020202020204" pitchFamily="34" charset="0"/>
              <a:buChar char="•"/>
            </a:pPr>
            <a:r>
              <a:rPr lang="en-US" dirty="0">
                <a:solidFill>
                  <a:srgbClr val="ECECEC"/>
                </a:solidFill>
                <a:latin typeface="Söhne"/>
              </a:rPr>
              <a:t>To d</a:t>
            </a:r>
            <a:r>
              <a:rPr lang="en-US" b="0" i="0" dirty="0">
                <a:solidFill>
                  <a:srgbClr val="ECECEC"/>
                </a:solidFill>
                <a:effectLst/>
                <a:latin typeface="Söhne"/>
              </a:rPr>
              <a:t>evelop a robust salting strategy to generate and apply unique salt values to each password before hashing. This prevents identical passwords from producing the same hash values, adding an extra layer of security against precomputed dictionary attacks.</a:t>
            </a:r>
          </a:p>
          <a:p>
            <a:pPr marL="285750" indent="-285750">
              <a:buFont typeface="Arial" panose="020B0604020202020204" pitchFamily="34" charset="0"/>
              <a:buChar char="•"/>
            </a:pPr>
            <a:endParaRPr lang="en-US" b="0" i="0" dirty="0">
              <a:solidFill>
                <a:srgbClr val="ECECEC"/>
              </a:solidFill>
              <a:effectLst/>
              <a:latin typeface="Söhne"/>
            </a:endParaRPr>
          </a:p>
          <a:p>
            <a:pPr marL="285750" indent="-285750">
              <a:buFont typeface="Arial" panose="020B0604020202020204" pitchFamily="34" charset="0"/>
              <a:buChar char="•"/>
            </a:pPr>
            <a:r>
              <a:rPr lang="en-US" b="0" i="0" dirty="0">
                <a:solidFill>
                  <a:srgbClr val="ECECEC"/>
                </a:solidFill>
                <a:effectLst/>
                <a:latin typeface="Söhne"/>
              </a:rPr>
              <a:t>Another objective is to seamlessly integrate the secure password storage mechanism with existing authentication systems or user management frameworks. This ensures compatibility with industry-standard protocols and frameworks, facilitating easy adoption and integration into existing infrastructure.</a:t>
            </a:r>
            <a:endParaRPr lang="en-IN" dirty="0"/>
          </a:p>
        </p:txBody>
      </p:sp>
      <p:sp>
        <p:nvSpPr>
          <p:cNvPr id="3" name="TextBox 2">
            <a:extLst>
              <a:ext uri="{FF2B5EF4-FFF2-40B4-BE49-F238E27FC236}">
                <a16:creationId xmlns:a16="http://schemas.microsoft.com/office/drawing/2014/main" id="{2E181E93-97B8-2963-ABD2-5687315BCD6A}"/>
              </a:ext>
            </a:extLst>
          </p:cNvPr>
          <p:cNvSpPr txBox="1"/>
          <p:nvPr/>
        </p:nvSpPr>
        <p:spPr>
          <a:xfrm>
            <a:off x="1445342" y="924232"/>
            <a:ext cx="1759974" cy="477054"/>
          </a:xfrm>
          <a:prstGeom prst="rect">
            <a:avLst/>
          </a:prstGeom>
          <a:noFill/>
        </p:spPr>
        <p:txBody>
          <a:bodyPr wrap="square" rtlCol="0">
            <a:spAutoFit/>
          </a:bodyPr>
          <a:lstStyle/>
          <a:p>
            <a:r>
              <a:rPr lang="en-IN" sz="2500" dirty="0"/>
              <a:t>OBJECTIVES</a:t>
            </a:r>
          </a:p>
        </p:txBody>
      </p:sp>
    </p:spTree>
    <p:extLst>
      <p:ext uri="{BB962C8B-B14F-4D97-AF65-F5344CB8AC3E}">
        <p14:creationId xmlns:p14="http://schemas.microsoft.com/office/powerpoint/2010/main" val="1269518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5BB1E-76B3-7599-EAE4-B534836C1052}"/>
              </a:ext>
            </a:extLst>
          </p:cNvPr>
          <p:cNvSpPr txBox="1"/>
          <p:nvPr/>
        </p:nvSpPr>
        <p:spPr>
          <a:xfrm>
            <a:off x="1700981" y="1091381"/>
            <a:ext cx="1516762" cy="477054"/>
          </a:xfrm>
          <a:prstGeom prst="rect">
            <a:avLst/>
          </a:prstGeom>
          <a:noFill/>
        </p:spPr>
        <p:txBody>
          <a:bodyPr wrap="none" rtlCol="0">
            <a:spAutoFit/>
          </a:bodyPr>
          <a:lstStyle/>
          <a:p>
            <a:r>
              <a:rPr lang="en-IN" sz="2500" dirty="0"/>
              <a:t>ABSTRACT</a:t>
            </a:r>
          </a:p>
        </p:txBody>
      </p:sp>
      <p:sp>
        <p:nvSpPr>
          <p:cNvPr id="3" name="TextBox 2">
            <a:extLst>
              <a:ext uri="{FF2B5EF4-FFF2-40B4-BE49-F238E27FC236}">
                <a16:creationId xmlns:a16="http://schemas.microsoft.com/office/drawing/2014/main" id="{844366DC-34C6-674B-A3E8-E76D9CC53CBE}"/>
              </a:ext>
            </a:extLst>
          </p:cNvPr>
          <p:cNvSpPr txBox="1"/>
          <p:nvPr/>
        </p:nvSpPr>
        <p:spPr>
          <a:xfrm>
            <a:off x="1700981" y="2045110"/>
            <a:ext cx="9292139" cy="3416320"/>
          </a:xfrm>
          <a:prstGeom prst="rect">
            <a:avLst/>
          </a:prstGeom>
          <a:noFill/>
        </p:spPr>
        <p:txBody>
          <a:bodyPr wrap="square" rtlCol="0">
            <a:spAutoFit/>
          </a:bodyPr>
          <a:lstStyle/>
          <a:p>
            <a:r>
              <a:rPr lang="en-US" b="0" i="0" dirty="0">
                <a:solidFill>
                  <a:srgbClr val="ECECEC"/>
                </a:solidFill>
                <a:effectLst/>
                <a:latin typeface="Söhne"/>
              </a:rPr>
              <a:t>In today's digital landscape, secure password storage is paramount to safeguarding sensitive user information against unauthorized access and data breaches. Traditional approaches to password storage, such as plaintext storage or weak cryptographic hashing, are insufficient to protect passwords from increasingly sophisticated attacks. </a:t>
            </a:r>
          </a:p>
          <a:p>
            <a:r>
              <a:rPr lang="en-US" b="0" i="0" dirty="0">
                <a:solidFill>
                  <a:srgbClr val="ECECEC"/>
                </a:solidFill>
                <a:effectLst/>
                <a:latin typeface="Söhne"/>
              </a:rPr>
              <a:t>To address this challenge, the use of Key Derivation Functions (KDFs) has emerged as a fundamental technique to securely hash and store passwords. This paper explores the problem statement of secure password storage with Key Derivation Functions, emphasizing the importance of adopting robust cryptographic techniques to mitigate common threats like brute-force attacks, dictionary attacks, and rainbow table attacks.</a:t>
            </a:r>
          </a:p>
          <a:p>
            <a:r>
              <a:rPr lang="en-US" b="0" i="0" dirty="0">
                <a:solidFill>
                  <a:srgbClr val="ECECEC"/>
                </a:solidFill>
                <a:effectLst/>
                <a:latin typeface="Söhne"/>
              </a:rPr>
              <a:t>By addressing the problem statement of secure password storage with Key Derivation Functions, organizations can enhance their cybersecurity posture, protect user credentials, and maintain the confidentiality and integrity of sensitive data.</a:t>
            </a:r>
            <a:endParaRPr lang="en-IN" dirty="0"/>
          </a:p>
        </p:txBody>
      </p:sp>
    </p:spTree>
    <p:extLst>
      <p:ext uri="{BB962C8B-B14F-4D97-AF65-F5344CB8AC3E}">
        <p14:creationId xmlns:p14="http://schemas.microsoft.com/office/powerpoint/2010/main" val="3632303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CF72A2-8B8B-CE2A-ADC6-AC91E36E5B5D}"/>
              </a:ext>
            </a:extLst>
          </p:cNvPr>
          <p:cNvSpPr txBox="1"/>
          <p:nvPr/>
        </p:nvSpPr>
        <p:spPr>
          <a:xfrm>
            <a:off x="1789471" y="904568"/>
            <a:ext cx="1192955" cy="477054"/>
          </a:xfrm>
          <a:prstGeom prst="rect">
            <a:avLst/>
          </a:prstGeom>
          <a:noFill/>
        </p:spPr>
        <p:txBody>
          <a:bodyPr wrap="none" rtlCol="0">
            <a:spAutoFit/>
          </a:bodyPr>
          <a:lstStyle/>
          <a:p>
            <a:r>
              <a:rPr lang="en-IN" sz="2500" dirty="0"/>
              <a:t>PBKDF2</a:t>
            </a:r>
          </a:p>
        </p:txBody>
      </p:sp>
      <p:sp>
        <p:nvSpPr>
          <p:cNvPr id="4" name="TextBox 3">
            <a:extLst>
              <a:ext uri="{FF2B5EF4-FFF2-40B4-BE49-F238E27FC236}">
                <a16:creationId xmlns:a16="http://schemas.microsoft.com/office/drawing/2014/main" id="{112852EA-F053-77C8-8ED9-2F080C424144}"/>
              </a:ext>
            </a:extLst>
          </p:cNvPr>
          <p:cNvSpPr txBox="1"/>
          <p:nvPr/>
        </p:nvSpPr>
        <p:spPr>
          <a:xfrm>
            <a:off x="1789471" y="1740310"/>
            <a:ext cx="9020769" cy="2031325"/>
          </a:xfrm>
          <a:prstGeom prst="rect">
            <a:avLst/>
          </a:prstGeom>
          <a:noFill/>
        </p:spPr>
        <p:txBody>
          <a:bodyPr wrap="square" rtlCol="0">
            <a:spAutoFit/>
          </a:bodyPr>
          <a:lstStyle/>
          <a:p>
            <a:r>
              <a:rPr lang="en-US" b="0" i="0" dirty="0">
                <a:solidFill>
                  <a:srgbClr val="ECECEC"/>
                </a:solidFill>
                <a:effectLst/>
                <a:latin typeface="Söhne"/>
              </a:rPr>
              <a:t>PBKDF2, which stands for Password-Based Key Derivation Function 2, is a widely-used cryptographic algorithm designed to securely derive cryptographic keys from passwords. The main purpose of PBKDF2 is to convert low-entropy passwords into high-entropy cryptographic keys suitable for encryption, decryption, or authentication. It achieves this by applying a pseudorandom function iteratively to the input password along with a salt value. The number of iterations determines the computational cost of the algorithm, making it resistant to brute-force attacks.</a:t>
            </a:r>
            <a:endParaRPr lang="en-IN" dirty="0"/>
          </a:p>
        </p:txBody>
      </p:sp>
      <p:pic>
        <p:nvPicPr>
          <p:cNvPr id="6" name="Picture 5">
            <a:extLst>
              <a:ext uri="{FF2B5EF4-FFF2-40B4-BE49-F238E27FC236}">
                <a16:creationId xmlns:a16="http://schemas.microsoft.com/office/drawing/2014/main" id="{C4E5BF50-589F-BA5F-C9AD-988BC7DDA5D6}"/>
              </a:ext>
            </a:extLst>
          </p:cNvPr>
          <p:cNvPicPr>
            <a:picLocks noChangeAspect="1"/>
          </p:cNvPicPr>
          <p:nvPr/>
        </p:nvPicPr>
        <p:blipFill>
          <a:blip r:embed="rId2"/>
          <a:stretch>
            <a:fillRect/>
          </a:stretch>
        </p:blipFill>
        <p:spPr>
          <a:xfrm>
            <a:off x="1789471" y="4389069"/>
            <a:ext cx="5169920" cy="1279311"/>
          </a:xfrm>
          <a:prstGeom prst="rect">
            <a:avLst/>
          </a:prstGeom>
        </p:spPr>
      </p:pic>
    </p:spTree>
    <p:extLst>
      <p:ext uri="{BB962C8B-B14F-4D97-AF65-F5344CB8AC3E}">
        <p14:creationId xmlns:p14="http://schemas.microsoft.com/office/powerpoint/2010/main" val="4137351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FC46F2-153C-EB95-FC01-3B46A8983350}"/>
              </a:ext>
            </a:extLst>
          </p:cNvPr>
          <p:cNvSpPr txBox="1"/>
          <p:nvPr/>
        </p:nvSpPr>
        <p:spPr>
          <a:xfrm>
            <a:off x="1858297" y="668594"/>
            <a:ext cx="4804585" cy="477054"/>
          </a:xfrm>
          <a:prstGeom prst="rect">
            <a:avLst/>
          </a:prstGeom>
          <a:noFill/>
        </p:spPr>
        <p:txBody>
          <a:bodyPr wrap="none" rtlCol="0">
            <a:spAutoFit/>
          </a:bodyPr>
          <a:lstStyle/>
          <a:p>
            <a:r>
              <a:rPr lang="en-IN" sz="2500" dirty="0"/>
              <a:t>A GENERAL DIAGRAM FOR PBKDF2</a:t>
            </a:r>
          </a:p>
        </p:txBody>
      </p:sp>
      <p:pic>
        <p:nvPicPr>
          <p:cNvPr id="4" name="Picture 3">
            <a:extLst>
              <a:ext uri="{FF2B5EF4-FFF2-40B4-BE49-F238E27FC236}">
                <a16:creationId xmlns:a16="http://schemas.microsoft.com/office/drawing/2014/main" id="{A70F3781-5293-B049-01E5-5424B2FF5171}"/>
              </a:ext>
            </a:extLst>
          </p:cNvPr>
          <p:cNvPicPr>
            <a:picLocks noChangeAspect="1"/>
          </p:cNvPicPr>
          <p:nvPr/>
        </p:nvPicPr>
        <p:blipFill>
          <a:blip r:embed="rId2"/>
          <a:stretch>
            <a:fillRect/>
          </a:stretch>
        </p:blipFill>
        <p:spPr>
          <a:xfrm>
            <a:off x="1858297" y="1231325"/>
            <a:ext cx="6809569" cy="4087927"/>
          </a:xfrm>
          <a:prstGeom prst="rect">
            <a:avLst/>
          </a:prstGeom>
        </p:spPr>
      </p:pic>
    </p:spTree>
    <p:extLst>
      <p:ext uri="{BB962C8B-B14F-4D97-AF65-F5344CB8AC3E}">
        <p14:creationId xmlns:p14="http://schemas.microsoft.com/office/powerpoint/2010/main" val="903461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E666A5-8F3D-E384-D27E-0872AC3B2C62}"/>
              </a:ext>
            </a:extLst>
          </p:cNvPr>
          <p:cNvPicPr>
            <a:picLocks noChangeAspect="1"/>
          </p:cNvPicPr>
          <p:nvPr/>
        </p:nvPicPr>
        <p:blipFill>
          <a:blip r:embed="rId2"/>
          <a:stretch>
            <a:fillRect/>
          </a:stretch>
        </p:blipFill>
        <p:spPr>
          <a:xfrm>
            <a:off x="2196004" y="1175144"/>
            <a:ext cx="5991802" cy="5068138"/>
          </a:xfrm>
          <a:prstGeom prst="rect">
            <a:avLst/>
          </a:prstGeom>
        </p:spPr>
      </p:pic>
      <p:sp>
        <p:nvSpPr>
          <p:cNvPr id="4" name="TextBox 3">
            <a:extLst>
              <a:ext uri="{FF2B5EF4-FFF2-40B4-BE49-F238E27FC236}">
                <a16:creationId xmlns:a16="http://schemas.microsoft.com/office/drawing/2014/main" id="{BD794493-D397-42CF-6D08-5015A69385CF}"/>
              </a:ext>
            </a:extLst>
          </p:cNvPr>
          <p:cNvSpPr txBox="1"/>
          <p:nvPr/>
        </p:nvSpPr>
        <p:spPr>
          <a:xfrm>
            <a:off x="2113935" y="698090"/>
            <a:ext cx="1890261" cy="477054"/>
          </a:xfrm>
          <a:prstGeom prst="rect">
            <a:avLst/>
          </a:prstGeom>
          <a:noFill/>
        </p:spPr>
        <p:txBody>
          <a:bodyPr wrap="none" rtlCol="0">
            <a:spAutoFit/>
          </a:bodyPr>
          <a:lstStyle/>
          <a:p>
            <a:r>
              <a:rPr lang="en-IN" sz="2500" dirty="0"/>
              <a:t>ALGORITHM </a:t>
            </a:r>
          </a:p>
        </p:txBody>
      </p:sp>
      <p:sp>
        <p:nvSpPr>
          <p:cNvPr id="5" name="TextBox 4">
            <a:extLst>
              <a:ext uri="{FF2B5EF4-FFF2-40B4-BE49-F238E27FC236}">
                <a16:creationId xmlns:a16="http://schemas.microsoft.com/office/drawing/2014/main" id="{832C8222-8A10-BABC-34DC-024903782993}"/>
              </a:ext>
            </a:extLst>
          </p:cNvPr>
          <p:cNvSpPr txBox="1"/>
          <p:nvPr/>
        </p:nvSpPr>
        <p:spPr>
          <a:xfrm>
            <a:off x="8544232" y="1356852"/>
            <a:ext cx="2926408" cy="2585323"/>
          </a:xfrm>
          <a:prstGeom prst="rect">
            <a:avLst/>
          </a:prstGeom>
          <a:noFill/>
        </p:spPr>
        <p:txBody>
          <a:bodyPr wrap="square" rtlCol="0">
            <a:spAutoFit/>
          </a:bodyPr>
          <a:lstStyle/>
          <a:p>
            <a:r>
              <a:rPr lang="en-US" dirty="0"/>
              <a:t>The following algorithm for the derivation of Master keys from passwords is based on algorithm, where it was specified as PBKDF2 and used HMAC with SHA-1 as a PRF. The digest size of the hash function in bits is denoted as </a:t>
            </a:r>
            <a:r>
              <a:rPr lang="en-US" dirty="0" err="1"/>
              <a:t>hLen</a:t>
            </a:r>
            <a:r>
              <a:rPr lang="en-US" dirty="0"/>
              <a:t>. </a:t>
            </a:r>
            <a:endParaRPr lang="en-IN" dirty="0"/>
          </a:p>
        </p:txBody>
      </p:sp>
    </p:spTree>
    <p:extLst>
      <p:ext uri="{BB962C8B-B14F-4D97-AF65-F5344CB8AC3E}">
        <p14:creationId xmlns:p14="http://schemas.microsoft.com/office/powerpoint/2010/main" val="3181463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F3BE1B-3801-3F2D-ED13-4581C30B7B2E}"/>
              </a:ext>
            </a:extLst>
          </p:cNvPr>
          <p:cNvPicPr>
            <a:picLocks noChangeAspect="1"/>
          </p:cNvPicPr>
          <p:nvPr/>
        </p:nvPicPr>
        <p:blipFill>
          <a:blip r:embed="rId2"/>
          <a:stretch>
            <a:fillRect/>
          </a:stretch>
        </p:blipFill>
        <p:spPr>
          <a:xfrm>
            <a:off x="1268707" y="635583"/>
            <a:ext cx="9418957" cy="5586834"/>
          </a:xfrm>
          <a:prstGeom prst="rect">
            <a:avLst/>
          </a:prstGeom>
        </p:spPr>
      </p:pic>
      <p:sp>
        <p:nvSpPr>
          <p:cNvPr id="4" name="TextBox 3">
            <a:extLst>
              <a:ext uri="{FF2B5EF4-FFF2-40B4-BE49-F238E27FC236}">
                <a16:creationId xmlns:a16="http://schemas.microsoft.com/office/drawing/2014/main" id="{C1C6A7D3-2D3D-0A96-E56F-66A801A2B9EB}"/>
              </a:ext>
            </a:extLst>
          </p:cNvPr>
          <p:cNvSpPr txBox="1"/>
          <p:nvPr/>
        </p:nvSpPr>
        <p:spPr>
          <a:xfrm>
            <a:off x="1199536" y="196645"/>
            <a:ext cx="793807" cy="369332"/>
          </a:xfrm>
          <a:prstGeom prst="rect">
            <a:avLst/>
          </a:prstGeom>
          <a:noFill/>
        </p:spPr>
        <p:txBody>
          <a:bodyPr wrap="none" rtlCol="0">
            <a:spAutoFit/>
          </a:bodyPr>
          <a:lstStyle/>
          <a:p>
            <a:r>
              <a:rPr lang="en-IN" dirty="0"/>
              <a:t>CODE:</a:t>
            </a:r>
          </a:p>
        </p:txBody>
      </p:sp>
    </p:spTree>
    <p:extLst>
      <p:ext uri="{BB962C8B-B14F-4D97-AF65-F5344CB8AC3E}">
        <p14:creationId xmlns:p14="http://schemas.microsoft.com/office/powerpoint/2010/main" val="2551154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1744</TotalTime>
  <Words>2058</Words>
  <Application>Microsoft Office PowerPoint</Application>
  <PresentationFormat>Widescreen</PresentationFormat>
  <Paragraphs>140</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Söhne</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S</dc:creator>
  <cp:lastModifiedBy>Akash S</cp:lastModifiedBy>
  <cp:revision>5</cp:revision>
  <dcterms:created xsi:type="dcterms:W3CDTF">2024-03-20T17:26:37Z</dcterms:created>
  <dcterms:modified xsi:type="dcterms:W3CDTF">2024-05-01T11:46:14Z</dcterms:modified>
</cp:coreProperties>
</file>