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8"/>
  </p:notesMasterIdLst>
  <p:sldIdLst>
    <p:sldId id="269" r:id="rId2"/>
    <p:sldId id="271" r:id="rId3"/>
    <p:sldId id="272" r:id="rId4"/>
    <p:sldId id="273" r:id="rId5"/>
    <p:sldId id="274" r:id="rId6"/>
    <p:sldId id="282" r:id="rId7"/>
    <p:sldId id="283" r:id="rId8"/>
    <p:sldId id="284" r:id="rId9"/>
    <p:sldId id="285" r:id="rId10"/>
    <p:sldId id="275" r:id="rId11"/>
    <p:sldId id="276" r:id="rId12"/>
    <p:sldId id="277" r:id="rId13"/>
    <p:sldId id="278" r:id="rId14"/>
    <p:sldId id="279" r:id="rId15"/>
    <p:sldId id="280"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982" autoAdjust="0"/>
  </p:normalViewPr>
  <p:slideViewPr>
    <p:cSldViewPr>
      <p:cViewPr varScale="1">
        <p:scale>
          <a:sx n="112" d="100"/>
          <a:sy n="112" d="100"/>
        </p:scale>
        <p:origin x="164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9C1E8F-2F59-4CC6-AB01-181E7EA1AC2D}" type="datetimeFigureOut">
              <a:rPr lang="en-US" smtClean="0"/>
              <a:t>11/5/18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EF2F1-4529-4DAB-8352-88D7B3A909DB}" type="slidenum">
              <a:rPr lang="en-US" smtClean="0"/>
              <a:t>‹#›</a:t>
            </a:fld>
            <a:endParaRPr lang="en-US"/>
          </a:p>
        </p:txBody>
      </p:sp>
    </p:spTree>
    <p:extLst>
      <p:ext uri="{BB962C8B-B14F-4D97-AF65-F5344CB8AC3E}">
        <p14:creationId xmlns:p14="http://schemas.microsoft.com/office/powerpoint/2010/main" val="428751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EF2F1-4529-4DAB-8352-88D7B3A909DB}" type="slidenum">
              <a:rPr lang="en-US" smtClean="0"/>
              <a:t>1</a:t>
            </a:fld>
            <a:endParaRPr lang="en-US"/>
          </a:p>
        </p:txBody>
      </p:sp>
    </p:spTree>
    <p:extLst>
      <p:ext uri="{BB962C8B-B14F-4D97-AF65-F5344CB8AC3E}">
        <p14:creationId xmlns:p14="http://schemas.microsoft.com/office/powerpoint/2010/main" val="1055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EF2F1-4529-4DAB-8352-88D7B3A909DB}" type="slidenum">
              <a:rPr lang="en-US" smtClean="0"/>
              <a:t>2</a:t>
            </a:fld>
            <a:endParaRPr lang="en-US"/>
          </a:p>
        </p:txBody>
      </p:sp>
    </p:spTree>
    <p:extLst>
      <p:ext uri="{BB962C8B-B14F-4D97-AF65-F5344CB8AC3E}">
        <p14:creationId xmlns:p14="http://schemas.microsoft.com/office/powerpoint/2010/main" val="1908518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0EF2F1-4529-4DAB-8352-88D7B3A909DB}" type="slidenum">
              <a:rPr lang="en-US" smtClean="0"/>
              <a:t>7</a:t>
            </a:fld>
            <a:endParaRPr lang="en-US"/>
          </a:p>
        </p:txBody>
      </p:sp>
    </p:spTree>
    <p:extLst>
      <p:ext uri="{BB962C8B-B14F-4D97-AF65-F5344CB8AC3E}">
        <p14:creationId xmlns:p14="http://schemas.microsoft.com/office/powerpoint/2010/main" val="163773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1AC6E5-4C15-F141-88AD-2434E2DDDDFA}" type="datetime1">
              <a:rPr lang="en-IN" smtClean="0"/>
              <a:t>05/11/18</a:t>
            </a:fld>
            <a:endParaRPr lang="en-US"/>
          </a:p>
        </p:txBody>
      </p:sp>
      <p:sp>
        <p:nvSpPr>
          <p:cNvPr id="5" name="Footer Placeholder 4"/>
          <p:cNvSpPr>
            <a:spLocks noGrp="1"/>
          </p:cNvSpPr>
          <p:nvPr>
            <p:ph type="ftr" sz="quarter" idx="11"/>
          </p:nvPr>
        </p:nvSpPr>
        <p:spPr/>
        <p:txBody>
          <a:bodyPr/>
          <a:lstStyle/>
          <a:p>
            <a:r>
              <a:rPr lang="en-US"/>
              <a:t>Hand Gesture Recognition For Human Computer Interaction</a:t>
            </a: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20B46DC-49FD-4C93-A4AB-6D5A9677AF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7EE979-963D-F94F-8EED-380412DE9DF0}" type="datetime1">
              <a:rPr lang="en-IN" smtClean="0"/>
              <a:t>05/11/18</a:t>
            </a:fld>
            <a:endParaRPr lang="en-US"/>
          </a:p>
        </p:txBody>
      </p:sp>
      <p:sp>
        <p:nvSpPr>
          <p:cNvPr id="5" name="Footer Placeholder 4"/>
          <p:cNvSpPr>
            <a:spLocks noGrp="1"/>
          </p:cNvSpPr>
          <p:nvPr>
            <p:ph type="ftr" sz="quarter" idx="11"/>
          </p:nvPr>
        </p:nvSpPr>
        <p:spPr/>
        <p:txBody>
          <a:bodyPr/>
          <a:lstStyle/>
          <a:p>
            <a:r>
              <a:rPr lang="en-US"/>
              <a:t>Hand Gesture Recognition For Human Computer Interaction</a:t>
            </a:r>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4E680-4691-B447-BA66-9CDE400924D4}" type="datetime1">
              <a:rPr lang="en-IN" smtClean="0"/>
              <a:t>05/11/18</a:t>
            </a:fld>
            <a:endParaRPr lang="en-US"/>
          </a:p>
        </p:txBody>
      </p:sp>
      <p:sp>
        <p:nvSpPr>
          <p:cNvPr id="5" name="Footer Placeholder 4"/>
          <p:cNvSpPr>
            <a:spLocks noGrp="1"/>
          </p:cNvSpPr>
          <p:nvPr>
            <p:ph type="ftr" sz="quarter" idx="11"/>
          </p:nvPr>
        </p:nvSpPr>
        <p:spPr/>
        <p:txBody>
          <a:bodyPr/>
          <a:lstStyle/>
          <a:p>
            <a:r>
              <a:rPr lang="en-US"/>
              <a:t>Hand Gesture Recognition For Human Computer Interaction</a:t>
            </a:r>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1FEE0-6010-A54C-806E-8D403DBBCC0B}" type="datetime1">
              <a:rPr lang="en-IN" smtClean="0"/>
              <a:t>05/11/18</a:t>
            </a:fld>
            <a:endParaRPr lang="en-US"/>
          </a:p>
        </p:txBody>
      </p:sp>
      <p:sp>
        <p:nvSpPr>
          <p:cNvPr id="5" name="Footer Placeholder 4"/>
          <p:cNvSpPr>
            <a:spLocks noGrp="1"/>
          </p:cNvSpPr>
          <p:nvPr>
            <p:ph type="ftr" sz="quarter" idx="11"/>
          </p:nvPr>
        </p:nvSpPr>
        <p:spPr/>
        <p:txBody>
          <a:bodyPr/>
          <a:lstStyle/>
          <a:p>
            <a:r>
              <a:rPr lang="en-US"/>
              <a:t>Hand Gesture Recognition For Human Computer Interaction</a:t>
            </a:r>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E5F268D-0CDE-8241-AF1A-707FB0AF637C}" type="datetime1">
              <a:rPr lang="en-IN" smtClean="0"/>
              <a:t>05/11/18</a:t>
            </a:fld>
            <a:endParaRPr lang="en-US"/>
          </a:p>
        </p:txBody>
      </p:sp>
      <p:sp>
        <p:nvSpPr>
          <p:cNvPr id="8" name="Slide Number Placeholder 7"/>
          <p:cNvSpPr>
            <a:spLocks noGrp="1"/>
          </p:cNvSpPr>
          <p:nvPr>
            <p:ph type="sldNum" sz="quarter" idx="11"/>
          </p:nvPr>
        </p:nvSpPr>
        <p:spPr/>
        <p:txBody>
          <a:bodyPr/>
          <a:lstStyle/>
          <a:p>
            <a:fld id="{720B46DC-49FD-4C93-A4AB-6D5A9677AF67}" type="slidenum">
              <a:rPr lang="en-US" smtClean="0"/>
              <a:t>‹#›</a:t>
            </a:fld>
            <a:endParaRPr lang="en-US"/>
          </a:p>
        </p:txBody>
      </p:sp>
      <p:sp>
        <p:nvSpPr>
          <p:cNvPr id="9" name="Footer Placeholder 8"/>
          <p:cNvSpPr>
            <a:spLocks noGrp="1"/>
          </p:cNvSpPr>
          <p:nvPr>
            <p:ph type="ftr" sz="quarter" idx="12"/>
          </p:nvPr>
        </p:nvSpPr>
        <p:spPr/>
        <p:txBody>
          <a:bodyPr/>
          <a:lstStyle/>
          <a:p>
            <a:r>
              <a:rPr lang="en-US"/>
              <a:t>Hand Gesture Recognition For Human Computer Interaction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59FF3-1316-E840-B1B1-BB1F2EEC0CC5}" type="datetime1">
              <a:rPr lang="en-IN" smtClean="0"/>
              <a:t>05/11/18</a:t>
            </a:fld>
            <a:endParaRPr lang="en-US"/>
          </a:p>
        </p:txBody>
      </p:sp>
      <p:sp>
        <p:nvSpPr>
          <p:cNvPr id="6" name="Footer Placeholder 5"/>
          <p:cNvSpPr>
            <a:spLocks noGrp="1"/>
          </p:cNvSpPr>
          <p:nvPr>
            <p:ph type="ftr" sz="quarter" idx="11"/>
          </p:nvPr>
        </p:nvSpPr>
        <p:spPr/>
        <p:txBody>
          <a:bodyPr/>
          <a:lstStyle/>
          <a:p>
            <a:r>
              <a:rPr lang="en-US"/>
              <a:t>Hand Gesture Recognition For Human Computer Interaction</a:t>
            </a:r>
          </a:p>
        </p:txBody>
      </p:sp>
      <p:sp>
        <p:nvSpPr>
          <p:cNvPr id="7" name="Slide Number Placeholder 6"/>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FEF1A-EB77-224D-AD12-F53DB2F30ACF}" type="datetime1">
              <a:rPr lang="en-IN" smtClean="0"/>
              <a:t>05/11/18</a:t>
            </a:fld>
            <a:endParaRPr lang="en-US"/>
          </a:p>
        </p:txBody>
      </p:sp>
      <p:sp>
        <p:nvSpPr>
          <p:cNvPr id="8" name="Footer Placeholder 7"/>
          <p:cNvSpPr>
            <a:spLocks noGrp="1"/>
          </p:cNvSpPr>
          <p:nvPr>
            <p:ph type="ftr" sz="quarter" idx="11"/>
          </p:nvPr>
        </p:nvSpPr>
        <p:spPr/>
        <p:txBody>
          <a:bodyPr/>
          <a:lstStyle/>
          <a:p>
            <a:r>
              <a:rPr lang="en-US"/>
              <a:t>Hand Gesture Recognition For Human Computer Interaction</a:t>
            </a:r>
          </a:p>
        </p:txBody>
      </p:sp>
      <p:sp>
        <p:nvSpPr>
          <p:cNvPr id="9" name="Slide Number Placeholder 8"/>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2328FC-CFC8-5440-9B77-B819134A31D2}" type="datetime1">
              <a:rPr lang="en-IN" smtClean="0"/>
              <a:t>05/11/18</a:t>
            </a:fld>
            <a:endParaRPr lang="en-US"/>
          </a:p>
        </p:txBody>
      </p:sp>
      <p:sp>
        <p:nvSpPr>
          <p:cNvPr id="4" name="Footer Placeholder 3"/>
          <p:cNvSpPr>
            <a:spLocks noGrp="1"/>
          </p:cNvSpPr>
          <p:nvPr>
            <p:ph type="ftr" sz="quarter" idx="11"/>
          </p:nvPr>
        </p:nvSpPr>
        <p:spPr/>
        <p:txBody>
          <a:bodyPr/>
          <a:lstStyle/>
          <a:p>
            <a:r>
              <a:rPr lang="en-US"/>
              <a:t>Hand Gesture Recognition For Human Computer Interaction</a:t>
            </a:r>
          </a:p>
        </p:txBody>
      </p:sp>
      <p:sp>
        <p:nvSpPr>
          <p:cNvPr id="5" name="Slide Number Placeholder 4"/>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6C271-438B-7D41-8371-3E654496E882}" type="datetime1">
              <a:rPr lang="en-IN" smtClean="0"/>
              <a:t>05/11/18</a:t>
            </a:fld>
            <a:endParaRPr lang="en-US"/>
          </a:p>
        </p:txBody>
      </p:sp>
      <p:sp>
        <p:nvSpPr>
          <p:cNvPr id="3" name="Footer Placeholder 2"/>
          <p:cNvSpPr>
            <a:spLocks noGrp="1"/>
          </p:cNvSpPr>
          <p:nvPr>
            <p:ph type="ftr" sz="quarter" idx="11"/>
          </p:nvPr>
        </p:nvSpPr>
        <p:spPr/>
        <p:txBody>
          <a:bodyPr/>
          <a:lstStyle/>
          <a:p>
            <a:r>
              <a:rPr lang="en-US"/>
              <a:t>Hand Gesture Recognition For Human Computer Interaction</a:t>
            </a:r>
          </a:p>
        </p:txBody>
      </p:sp>
      <p:sp>
        <p:nvSpPr>
          <p:cNvPr id="4" name="Slide Number Placeholder 3"/>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2ADED-06F1-D540-A6FD-CD06751AF1E4}" type="datetime1">
              <a:rPr lang="en-IN" smtClean="0"/>
              <a:t>05/11/18</a:t>
            </a:fld>
            <a:endParaRPr lang="en-US"/>
          </a:p>
        </p:txBody>
      </p:sp>
      <p:sp>
        <p:nvSpPr>
          <p:cNvPr id="6" name="Footer Placeholder 5"/>
          <p:cNvSpPr>
            <a:spLocks noGrp="1"/>
          </p:cNvSpPr>
          <p:nvPr>
            <p:ph type="ftr" sz="quarter" idx="11"/>
          </p:nvPr>
        </p:nvSpPr>
        <p:spPr/>
        <p:txBody>
          <a:bodyPr/>
          <a:lstStyle/>
          <a:p>
            <a:r>
              <a:rPr lang="en-US"/>
              <a:t>Hand Gesture Recognition For Human Computer Interaction</a:t>
            </a:r>
          </a:p>
        </p:txBody>
      </p:sp>
      <p:sp>
        <p:nvSpPr>
          <p:cNvPr id="7" name="Slide Number Placeholder 6"/>
          <p:cNvSpPr>
            <a:spLocks noGrp="1"/>
          </p:cNvSpPr>
          <p:nvPr>
            <p:ph type="sldNum" sz="quarter" idx="12"/>
          </p:nvPr>
        </p:nvSpPr>
        <p:spPr/>
        <p:txBody>
          <a:bodyPr/>
          <a:lstStyle/>
          <a:p>
            <a:fld id="{720B46DC-49FD-4C93-A4AB-6D5A9677AF67}"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1A158-8159-EF49-84EF-2C1D6527D74B}" type="datetime1">
              <a:rPr lang="en-IN" smtClean="0"/>
              <a:t>05/11/18</a:t>
            </a:fld>
            <a:endParaRPr lang="en-US"/>
          </a:p>
        </p:txBody>
      </p:sp>
      <p:sp>
        <p:nvSpPr>
          <p:cNvPr id="6" name="Footer Placeholder 5"/>
          <p:cNvSpPr>
            <a:spLocks noGrp="1"/>
          </p:cNvSpPr>
          <p:nvPr>
            <p:ph type="ftr" sz="quarter" idx="11"/>
          </p:nvPr>
        </p:nvSpPr>
        <p:spPr/>
        <p:txBody>
          <a:bodyPr/>
          <a:lstStyle/>
          <a:p>
            <a:r>
              <a:rPr lang="en-US"/>
              <a:t>Hand Gesture Recognition For Human Computer Interaction</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20B46DC-49FD-4C93-A4AB-6D5A9677AF6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E2900EF-A660-BF4A-AA35-F3E0273037F0}" type="datetime1">
              <a:rPr lang="en-IN" smtClean="0"/>
              <a:t>05/11/18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Hand Gesture Recognition For Human Computer Interaction</a:t>
            </a: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20B46DC-49FD-4C93-A4AB-6D5A9677AF67}"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93401417"/>
              </p:ext>
            </p:extLst>
          </p:nvPr>
        </p:nvGraphicFramePr>
        <p:xfrm>
          <a:off x="381000" y="457200"/>
          <a:ext cx="8458200" cy="1295400"/>
        </p:xfrm>
        <a:graphic>
          <a:graphicData uri="http://schemas.openxmlformats.org/drawingml/2006/table">
            <a:tbl>
              <a:tblPr firstRow="1" bandRow="1">
                <a:tableStyleId>{5C22544A-7EE6-4342-B048-85BDC9FD1C3A}</a:tableStyleId>
              </a:tblPr>
              <a:tblGrid>
                <a:gridCol w="1566333">
                  <a:extLst>
                    <a:ext uri="{9D8B030D-6E8A-4147-A177-3AD203B41FA5}">
                      <a16:colId xmlns:a16="http://schemas.microsoft.com/office/drawing/2014/main" xmlns="" val="20000"/>
                    </a:ext>
                  </a:extLst>
                </a:gridCol>
                <a:gridCol w="6891867">
                  <a:extLst>
                    <a:ext uri="{9D8B030D-6E8A-4147-A177-3AD203B41FA5}">
                      <a16:colId xmlns:a16="http://schemas.microsoft.com/office/drawing/2014/main" xmlns="" val="20001"/>
                    </a:ext>
                  </a:extLst>
                </a:gridCol>
              </a:tblGrid>
              <a:tr h="1295400">
                <a:tc>
                  <a:txBody>
                    <a:bodyPr/>
                    <a:lstStyle/>
                    <a:p>
                      <a:endParaRPr lang="en-IN" dirty="0">
                        <a:solidFill>
                          <a:schemeClr val="tx1"/>
                        </a:solidFill>
                      </a:endParaRPr>
                    </a:p>
                  </a:txBody>
                  <a:tcPr>
                    <a:noFill/>
                  </a:tcPr>
                </a:tc>
                <a:tc>
                  <a:txBody>
                    <a:bodyPr/>
                    <a:lstStyle/>
                    <a:p>
                      <a:pPr algn="ctr"/>
                      <a:r>
                        <a:rPr lang="en-US" sz="1800" b="1" kern="1200" dirty="0">
                          <a:solidFill>
                            <a:schemeClr val="tx1"/>
                          </a:solidFill>
                          <a:effectLst/>
                          <a:latin typeface="+mn-lt"/>
                          <a:ea typeface="+mn-ea"/>
                          <a:cs typeface="+mn-cs"/>
                        </a:rPr>
                        <a:t>BMS INSTITUTE OF TECHNOLOGY &amp; MANAGEMENT, YELAHANKA, BANGALORE.</a:t>
                      </a:r>
                      <a:endParaRPr lang="en-IN" sz="1800" b="1" kern="1200" dirty="0">
                        <a:solidFill>
                          <a:schemeClr val="tx1"/>
                        </a:solidFill>
                        <a:effectLst/>
                        <a:latin typeface="+mn-lt"/>
                        <a:ea typeface="+mn-ea"/>
                        <a:cs typeface="+mn-cs"/>
                      </a:endParaRPr>
                    </a:p>
                    <a:p>
                      <a:pPr algn="ctr"/>
                      <a:r>
                        <a:rPr lang="en-US" sz="1800" b="1" kern="1200" dirty="0">
                          <a:solidFill>
                            <a:schemeClr val="tx1"/>
                          </a:solidFill>
                          <a:effectLst/>
                          <a:latin typeface="+mn-lt"/>
                          <a:ea typeface="+mn-ea"/>
                          <a:cs typeface="+mn-cs"/>
                        </a:rPr>
                        <a:t>Department of Computer Science &amp; Engineering</a:t>
                      </a:r>
                      <a:endParaRPr lang="en-IN" sz="1800" b="1" kern="1200" dirty="0">
                        <a:solidFill>
                          <a:schemeClr val="tx1"/>
                        </a:solidFill>
                        <a:effectLst/>
                        <a:latin typeface="+mn-lt"/>
                        <a:ea typeface="+mn-ea"/>
                        <a:cs typeface="+mn-cs"/>
                      </a:endParaRPr>
                    </a:p>
                    <a:p>
                      <a:endParaRPr lang="en-IN" dirty="0">
                        <a:solidFill>
                          <a:schemeClr val="tx1"/>
                        </a:solidFill>
                      </a:endParaRPr>
                    </a:p>
                  </a:txBody>
                  <a:tcPr>
                    <a:noFill/>
                  </a:tcPr>
                </a:tc>
                <a:extLst>
                  <a:ext uri="{0D108BD9-81ED-4DB2-BD59-A6C34878D82A}">
                    <a16:rowId xmlns:a16="http://schemas.microsoft.com/office/drawing/2014/main" xmlns="" val="10000"/>
                  </a:ext>
                </a:extLst>
              </a:tr>
            </a:tbl>
          </a:graphicData>
        </a:graphic>
      </p:graphicFrame>
      <p:sp>
        <p:nvSpPr>
          <p:cNvPr id="3" name="Subtitle 2"/>
          <p:cNvSpPr>
            <a:spLocks noGrp="1"/>
          </p:cNvSpPr>
          <p:nvPr>
            <p:ph type="subTitle" idx="1"/>
          </p:nvPr>
        </p:nvSpPr>
        <p:spPr>
          <a:xfrm>
            <a:off x="990600" y="1905000"/>
            <a:ext cx="7315200" cy="4876800"/>
          </a:xfrm>
        </p:spPr>
        <p:txBody>
          <a:bodyPr>
            <a:normAutofit fontScale="25000" lnSpcReduction="20000"/>
          </a:bodyPr>
          <a:lstStyle/>
          <a:p>
            <a:pPr algn="ctr"/>
            <a:r>
              <a:rPr lang="en-US" sz="10400" dirty="0"/>
              <a:t>HAND GESTURE RECOGNITION FOR HUMAN COMPUTER INTERACTION (HCI)</a:t>
            </a:r>
          </a:p>
          <a:p>
            <a:pPr algn="ctr"/>
            <a:endParaRPr lang="en-US" sz="2800" dirty="0"/>
          </a:p>
          <a:p>
            <a:pPr algn="ctr"/>
            <a:endParaRPr lang="en-US" sz="4600" b="1" dirty="0"/>
          </a:p>
          <a:p>
            <a:pPr algn="ctr"/>
            <a:endParaRPr lang="en-US" sz="5600" b="1" dirty="0"/>
          </a:p>
          <a:p>
            <a:pPr algn="ctr"/>
            <a:r>
              <a:rPr lang="en-US" sz="5600" b="1" dirty="0"/>
              <a:t>ABHISHEK B </a:t>
            </a:r>
            <a:r>
              <a:rPr lang="mr-IN" sz="5600" b="1" dirty="0"/>
              <a:t>–</a:t>
            </a:r>
            <a:r>
              <a:rPr lang="en-US" sz="5600" b="1" dirty="0"/>
              <a:t> 1BY15CS005</a:t>
            </a:r>
          </a:p>
          <a:p>
            <a:pPr algn="ctr"/>
            <a:r>
              <a:rPr lang="en-US" sz="5600" b="1" dirty="0" err="1"/>
              <a:t>Kanya</a:t>
            </a:r>
            <a:r>
              <a:rPr lang="en-US" sz="5600" b="1" dirty="0"/>
              <a:t> </a:t>
            </a:r>
            <a:r>
              <a:rPr lang="en-US" sz="5600" b="1" dirty="0" err="1"/>
              <a:t>krishi</a:t>
            </a:r>
            <a:r>
              <a:rPr lang="en-US" sz="5600" b="1" dirty="0"/>
              <a:t> - 1BY15CS035</a:t>
            </a:r>
          </a:p>
          <a:p>
            <a:pPr algn="ctr"/>
            <a:r>
              <a:rPr lang="en-US" sz="5600" b="1" dirty="0"/>
              <a:t>MEGHANA M - 1BY15CS049</a:t>
            </a:r>
          </a:p>
          <a:p>
            <a:pPr algn="ctr"/>
            <a:r>
              <a:rPr lang="en-US" sz="5600" b="1" dirty="0"/>
              <a:t>MOHAMMED </a:t>
            </a:r>
            <a:r>
              <a:rPr lang="en-US" sz="5600" b="1" dirty="0" smtClean="0"/>
              <a:t>DAANIYAAL </a:t>
            </a:r>
            <a:r>
              <a:rPr lang="en-US" sz="5600" b="1" dirty="0"/>
              <a:t>- 1BY15CS051</a:t>
            </a:r>
          </a:p>
          <a:p>
            <a:pPr algn="ctr"/>
            <a:endParaRPr lang="en-US" sz="5600" b="1" dirty="0"/>
          </a:p>
          <a:p>
            <a:pPr algn="ctr"/>
            <a:endParaRPr lang="en-US" sz="5600" b="1" dirty="0"/>
          </a:p>
          <a:p>
            <a:pPr algn="ctr"/>
            <a:r>
              <a:rPr lang="en-US" sz="5600" dirty="0"/>
              <a:t>Under the guidance of:</a:t>
            </a:r>
          </a:p>
          <a:p>
            <a:pPr algn="ctr"/>
            <a:r>
              <a:rPr lang="en-US" sz="5600" dirty="0"/>
              <a:t>DR.ANUPAMA HS</a:t>
            </a:r>
          </a:p>
          <a:p>
            <a:pPr algn="ctr"/>
            <a:r>
              <a:rPr lang="en-US" sz="5600" dirty="0"/>
              <a:t>ASSOCIATE PROFESSOR, CSE</a:t>
            </a:r>
          </a:p>
          <a:p>
            <a:pPr algn="ctr"/>
            <a:r>
              <a:rPr lang="en-US" sz="5600" dirty="0"/>
              <a:t>BMSIT&amp;M</a:t>
            </a:r>
          </a:p>
          <a:p>
            <a:pPr algn="ctr"/>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299085" y="374261"/>
            <a:ext cx="1453515" cy="1302139"/>
          </a:xfrm>
          <a:prstGeom prst="rect">
            <a:avLst/>
          </a:prstGeom>
        </p:spPr>
      </p:pic>
    </p:spTree>
    <p:extLst>
      <p:ext uri="{BB962C8B-B14F-4D97-AF65-F5344CB8AC3E}">
        <p14:creationId xmlns:p14="http://schemas.microsoft.com/office/powerpoint/2010/main" val="405985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128"/>
            <a:ext cx="8534400" cy="990282"/>
          </a:xfrm>
        </p:spPr>
        <p:txBody>
          <a:bodyPr>
            <a:noAutofit/>
          </a:bodyPr>
          <a:lstStyle/>
          <a:p>
            <a:r>
              <a:rPr lang="en-US" dirty="0"/>
              <a:t>LIMITATIONS OF EXISTING</a:t>
            </a:r>
            <a:br>
              <a:rPr lang="en-US" dirty="0"/>
            </a:br>
            <a:r>
              <a:rPr lang="en-US" dirty="0"/>
              <a:t> SYSTEM</a:t>
            </a:r>
          </a:p>
        </p:txBody>
      </p:sp>
      <p:sp>
        <p:nvSpPr>
          <p:cNvPr id="3" name="Content Placeholder 2"/>
          <p:cNvSpPr>
            <a:spLocks noGrp="1"/>
          </p:cNvSpPr>
          <p:nvPr>
            <p:ph idx="1"/>
          </p:nvPr>
        </p:nvSpPr>
        <p:spPr>
          <a:xfrm>
            <a:off x="0" y="1454857"/>
            <a:ext cx="8991600" cy="5038017"/>
          </a:xfrm>
        </p:spPr>
        <p:txBody>
          <a:bodyPr>
            <a:normAutofit lnSpcReduction="10000"/>
          </a:bodyPr>
          <a:lstStyle/>
          <a:p>
            <a:pPr marL="342900" indent="-342900" algn="just">
              <a:buFont typeface="Arial" charset="0"/>
              <a:buChar char="•"/>
            </a:pPr>
            <a:r>
              <a:rPr lang="en-US" sz="2600" b="0" dirty="0">
                <a:latin typeface="Times New Roman" charset="0"/>
                <a:ea typeface="Times New Roman" charset="0"/>
                <a:cs typeface="Times New Roman" charset="0"/>
              </a:rPr>
              <a:t>Many of the existing systems considered in the literature require wearing of special gloves, long-sleeved user arm, etc.</a:t>
            </a:r>
          </a:p>
          <a:p>
            <a:pPr marL="342900" indent="-342900" algn="just">
              <a:buFont typeface="Arial" charset="0"/>
              <a:buChar char="•"/>
            </a:pPr>
            <a:r>
              <a:rPr lang="en-US" sz="2600" b="0" dirty="0">
                <a:latin typeface="Times New Roman" charset="0"/>
                <a:ea typeface="Times New Roman" charset="0"/>
                <a:cs typeface="Times New Roman" charset="0"/>
              </a:rPr>
              <a:t>Few systems require certain lighting conditions, background, use of specified camera parameters.</a:t>
            </a:r>
          </a:p>
          <a:p>
            <a:pPr marL="342900" indent="-342900" algn="just">
              <a:buFont typeface="Arial" charset="0"/>
              <a:buChar char="•"/>
            </a:pPr>
            <a:r>
              <a:rPr lang="en-US" sz="2600" b="0" dirty="0">
                <a:latin typeface="Times New Roman" charset="0"/>
                <a:ea typeface="Times New Roman" charset="0"/>
                <a:cs typeface="Times New Roman" charset="0"/>
              </a:rPr>
              <a:t>Certain systems have implemented gesture recognition in spatial modelling , i.e. detection of gesture and not temporal modelling i.e. detection of motion of gestures. </a:t>
            </a:r>
          </a:p>
          <a:p>
            <a:pPr marL="342900" indent="-342900" algn="just">
              <a:buFont typeface="Arial" charset="0"/>
              <a:buChar char="•"/>
            </a:pPr>
            <a:r>
              <a:rPr lang="en-US" sz="2600" b="0" dirty="0">
                <a:latin typeface="Times New Roman" charset="0"/>
                <a:ea typeface="Times New Roman" charset="0"/>
                <a:cs typeface="Times New Roman" charset="0"/>
              </a:rPr>
              <a:t>Systems that have been implemented are not in real time, they use pre captured gesture images to classify the gesture.</a:t>
            </a:r>
          </a:p>
          <a:p>
            <a:pPr marL="342900" indent="-342900" algn="just">
              <a:buFont typeface="Arial" charset="0"/>
              <a:buChar char="•"/>
            </a:pPr>
            <a:r>
              <a:rPr lang="en-US" sz="2600" b="0" dirty="0">
                <a:latin typeface="Times New Roman" charset="0"/>
                <a:ea typeface="Times New Roman" charset="0"/>
                <a:cs typeface="Times New Roman" charset="0"/>
              </a:rPr>
              <a:t>Few systems take some time (2-4) seconds just to recognize the gesture from spatial modelling, i.e. it is computationally expensive.</a:t>
            </a:r>
          </a:p>
        </p:txBody>
      </p:sp>
      <p:sp>
        <p:nvSpPr>
          <p:cNvPr id="4" name="Footer Placeholder 3"/>
          <p:cNvSpPr>
            <a:spLocks noGrp="1"/>
          </p:cNvSpPr>
          <p:nvPr>
            <p:ph type="ftr" sz="quarter" idx="11"/>
          </p:nvPr>
        </p:nvSpPr>
        <p:spPr>
          <a:xfrm>
            <a:off x="457200" y="6492875"/>
            <a:ext cx="8534400"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534400" y="6506013"/>
            <a:ext cx="1315721" cy="365125"/>
          </a:xfrm>
        </p:spPr>
        <p:txBody>
          <a:bodyPr/>
          <a:lstStyle/>
          <a:p>
            <a:fld id="{720B46DC-49FD-4C93-A4AB-6D5A9677AF67}" type="slidenum">
              <a:rPr lang="en-US" smtClean="0"/>
              <a:t>10</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68330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756" y="192556"/>
            <a:ext cx="8534400" cy="990600"/>
          </a:xfrm>
        </p:spPr>
        <p:txBody>
          <a:bodyPr>
            <a:noAutofit/>
          </a:bodyPr>
          <a:lstStyle/>
          <a:p>
            <a:r>
              <a:rPr lang="en-US" dirty="0"/>
              <a:t>RESEARCH GAP AND </a:t>
            </a:r>
            <a:br>
              <a:rPr lang="en-US" dirty="0"/>
            </a:br>
            <a:r>
              <a:rPr lang="en-US" dirty="0"/>
              <a:t>research CHALLENGES</a:t>
            </a:r>
          </a:p>
        </p:txBody>
      </p:sp>
      <p:sp>
        <p:nvSpPr>
          <p:cNvPr id="3" name="Content Placeholder 2"/>
          <p:cNvSpPr>
            <a:spLocks noGrp="1"/>
          </p:cNvSpPr>
          <p:nvPr>
            <p:ph idx="1"/>
          </p:nvPr>
        </p:nvSpPr>
        <p:spPr>
          <a:xfrm>
            <a:off x="0" y="1378339"/>
            <a:ext cx="8955156" cy="5033255"/>
          </a:xfrm>
        </p:spPr>
        <p:txBody>
          <a:bodyPr>
            <a:noAutofit/>
          </a:bodyPr>
          <a:lstStyle/>
          <a:p>
            <a:pPr marL="457200" indent="-457200" algn="just">
              <a:spcAft>
                <a:spcPts val="0"/>
              </a:spcAft>
              <a:buFont typeface="Arial" charset="0"/>
              <a:buChar char="•"/>
            </a:pPr>
            <a:r>
              <a:rPr lang="en-US" sz="2600" dirty="0">
                <a:latin typeface="Times New Roman" charset="0"/>
                <a:ea typeface="Times New Roman" charset="0"/>
                <a:cs typeface="Times New Roman" charset="0"/>
              </a:rPr>
              <a:t>Variation of illumination conditions : </a:t>
            </a:r>
            <a:r>
              <a:rPr lang="en-US" sz="2600" b="0" dirty="0">
                <a:latin typeface="Times New Roman" charset="0"/>
                <a:ea typeface="Times New Roman" charset="0"/>
                <a:cs typeface="Times New Roman" charset="0"/>
              </a:rPr>
              <a:t>any change in the lighting condition affects badly on the extracted hand skin region.</a:t>
            </a:r>
          </a:p>
          <a:p>
            <a:pPr marL="457200" indent="-457200" algn="just">
              <a:spcAft>
                <a:spcPts val="0"/>
              </a:spcAft>
              <a:buFont typeface="Arial" charset="0"/>
              <a:buChar char="•"/>
            </a:pPr>
            <a:r>
              <a:rPr lang="en-US" sz="2600" dirty="0">
                <a:latin typeface="Times New Roman" charset="0"/>
                <a:ea typeface="Times New Roman" charset="0"/>
                <a:cs typeface="Times New Roman" charset="0"/>
              </a:rPr>
              <a:t>Background problem :</a:t>
            </a:r>
            <a:r>
              <a:rPr lang="en-US" sz="2600" b="0" dirty="0">
                <a:latin typeface="Times New Roman" charset="0"/>
                <a:ea typeface="Times New Roman" charset="0"/>
                <a:cs typeface="Times New Roman" charset="0"/>
              </a:rPr>
              <a:t> refers to the complex background where there is other objects in the scene with the hand objects and these objects might contain skin like color which would contradict and  produce misclassification problem.</a:t>
            </a:r>
          </a:p>
          <a:p>
            <a:pPr marL="457200" indent="-457200" algn="just">
              <a:spcAft>
                <a:spcPts val="0"/>
              </a:spcAft>
              <a:buFont typeface="Arial" charset="0"/>
              <a:buChar char="•"/>
            </a:pPr>
            <a:r>
              <a:rPr lang="en-US" sz="2600" dirty="0">
                <a:latin typeface="Times New Roman" charset="0"/>
                <a:ea typeface="Times New Roman" charset="0"/>
                <a:cs typeface="Times New Roman" charset="0"/>
              </a:rPr>
              <a:t>Translation problem</a:t>
            </a:r>
            <a:r>
              <a:rPr lang="en-US" sz="2600" b="0" dirty="0">
                <a:latin typeface="Times New Roman" charset="0"/>
                <a:ea typeface="Times New Roman" charset="0"/>
                <a:cs typeface="Times New Roman" charset="0"/>
              </a:rPr>
              <a:t> </a:t>
            </a:r>
            <a:r>
              <a:rPr lang="en-US" sz="2600" dirty="0">
                <a:latin typeface="Times New Roman" charset="0"/>
                <a:ea typeface="Times New Roman" charset="0"/>
                <a:cs typeface="Times New Roman" charset="0"/>
              </a:rPr>
              <a:t>:</a:t>
            </a:r>
            <a:r>
              <a:rPr lang="en-US" sz="2600" b="0" dirty="0">
                <a:latin typeface="Times New Roman" charset="0"/>
                <a:ea typeface="Times New Roman" charset="0"/>
                <a:cs typeface="Times New Roman" charset="0"/>
              </a:rPr>
              <a:t> the variation of hand positions in different images also leads to erroneous representation and extraction of the features.</a:t>
            </a:r>
          </a:p>
          <a:p>
            <a:pPr marL="457200" indent="-457200" algn="just">
              <a:spcAft>
                <a:spcPts val="0"/>
              </a:spcAft>
              <a:buFont typeface="Arial" charset="0"/>
              <a:buChar char="•"/>
            </a:pPr>
            <a:r>
              <a:rPr lang="en-US" sz="2600" dirty="0">
                <a:latin typeface="Times New Roman" charset="0"/>
                <a:ea typeface="Times New Roman" charset="0"/>
                <a:cs typeface="Times New Roman" charset="0"/>
              </a:rPr>
              <a:t>Real time motion detection : </a:t>
            </a:r>
            <a:r>
              <a:rPr lang="en-US" sz="2600" b="0" dirty="0">
                <a:latin typeface="Times New Roman" charset="0"/>
                <a:ea typeface="Times New Roman" charset="0"/>
                <a:cs typeface="Times New Roman" charset="0"/>
              </a:rPr>
              <a:t>capturing the motion of gestures in real time and classification of the right action.</a:t>
            </a:r>
          </a:p>
          <a:p>
            <a:pPr marL="457200" indent="-457200" algn="just">
              <a:buFont typeface="Arial" charset="0"/>
              <a:buChar char="•"/>
            </a:pPr>
            <a:endParaRPr lang="en-US" sz="2600" b="0" dirty="0">
              <a:latin typeface="Times New Roman" charset="0"/>
              <a:ea typeface="Times New Roman" charset="0"/>
              <a:cs typeface="Times New Roman" charset="0"/>
            </a:endParaRPr>
          </a:p>
        </p:txBody>
      </p:sp>
      <p:sp>
        <p:nvSpPr>
          <p:cNvPr id="4" name="Footer Placeholder 3"/>
          <p:cNvSpPr>
            <a:spLocks noGrp="1"/>
          </p:cNvSpPr>
          <p:nvPr>
            <p:ph type="ftr" sz="quarter" idx="11"/>
          </p:nvPr>
        </p:nvSpPr>
        <p:spPr>
          <a:xfrm>
            <a:off x="457200" y="6492875"/>
            <a:ext cx="8497956" cy="283845"/>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540456" y="6411595"/>
            <a:ext cx="1315721" cy="365125"/>
          </a:xfrm>
        </p:spPr>
        <p:txBody>
          <a:bodyPr/>
          <a:lstStyle/>
          <a:p>
            <a:fld id="{720B46DC-49FD-4C93-A4AB-6D5A9677AF67}" type="slidenum">
              <a:rPr lang="en-US" smtClean="0"/>
              <a:t>11</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32040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1066482"/>
          </a:xfrm>
        </p:spPr>
        <p:txBody>
          <a:bodyPr>
            <a:normAutofit fontScale="90000"/>
          </a:bodyPr>
          <a:lstStyle/>
          <a:p>
            <a:r>
              <a:rPr lang="en-US" sz="4000" dirty="0"/>
              <a:t>RESEARCH GAP AND </a:t>
            </a:r>
            <a:br>
              <a:rPr lang="en-US" sz="4000" dirty="0"/>
            </a:br>
            <a:r>
              <a:rPr lang="en-US" sz="4000" dirty="0"/>
              <a:t>research CHALLENGES</a:t>
            </a:r>
            <a:r>
              <a:rPr lang="en-US" sz="2200" dirty="0"/>
              <a:t>(Contd</a:t>
            </a:r>
            <a:r>
              <a:rPr lang="en-US" sz="2800" dirty="0"/>
              <a:t>.)</a:t>
            </a:r>
            <a:endParaRPr lang="en-US" dirty="0"/>
          </a:p>
        </p:txBody>
      </p:sp>
      <p:sp>
        <p:nvSpPr>
          <p:cNvPr id="3" name="Content Placeholder 2"/>
          <p:cNvSpPr>
            <a:spLocks noGrp="1"/>
          </p:cNvSpPr>
          <p:nvPr>
            <p:ph idx="1"/>
          </p:nvPr>
        </p:nvSpPr>
        <p:spPr>
          <a:xfrm>
            <a:off x="0" y="1295400"/>
            <a:ext cx="8991600" cy="5116195"/>
          </a:xfrm>
        </p:spPr>
        <p:txBody>
          <a:bodyPr>
            <a:normAutofit/>
          </a:bodyPr>
          <a:lstStyle/>
          <a:p>
            <a:pPr marL="457200" indent="-457200" algn="just">
              <a:spcAft>
                <a:spcPts val="0"/>
              </a:spcAft>
              <a:buFont typeface="Arial" charset="0"/>
              <a:buChar char="•"/>
            </a:pPr>
            <a:r>
              <a:rPr lang="en-US" sz="2600" dirty="0">
                <a:latin typeface="Times New Roman" charset="0"/>
                <a:ea typeface="Times New Roman" charset="0"/>
                <a:cs typeface="Times New Roman" charset="0"/>
              </a:rPr>
              <a:t>Training the Neural Network : </a:t>
            </a:r>
            <a:r>
              <a:rPr lang="en-US" sz="2600" b="0" dirty="0">
                <a:latin typeface="Times New Roman" charset="0"/>
                <a:ea typeface="Times New Roman" charset="0"/>
                <a:cs typeface="Times New Roman" charset="0"/>
              </a:rPr>
              <a:t>building, modelling and training the neural network to produce accurate results is a major challenge as it has to built and trained using a very large dataset and evaluate its results.</a:t>
            </a:r>
            <a:endParaRPr lang="en-US" sz="2600" dirty="0">
              <a:latin typeface="Times New Roman" charset="0"/>
              <a:ea typeface="Times New Roman" charset="0"/>
              <a:cs typeface="Times New Roman" charset="0"/>
            </a:endParaRPr>
          </a:p>
          <a:p>
            <a:pPr marL="457200" indent="-457200" algn="just">
              <a:spcAft>
                <a:spcPts val="0"/>
              </a:spcAft>
              <a:buFont typeface="Arial" charset="0"/>
              <a:buChar char="•"/>
            </a:pPr>
            <a:r>
              <a:rPr lang="en-US" sz="2600" dirty="0">
                <a:latin typeface="Times New Roman" charset="0"/>
                <a:ea typeface="Times New Roman" charset="0"/>
                <a:cs typeface="Times New Roman" charset="0"/>
              </a:rPr>
              <a:t>Datasets : </a:t>
            </a:r>
            <a:r>
              <a:rPr lang="en-US" sz="2600" b="0" dirty="0">
                <a:latin typeface="Times New Roman" charset="0"/>
                <a:ea typeface="Times New Roman" charset="0"/>
                <a:cs typeface="Times New Roman" charset="0"/>
              </a:rPr>
              <a:t>The quality of the available datasets and size of the images / video frames have a great impact on the gesture recognition.</a:t>
            </a:r>
          </a:p>
          <a:p>
            <a:pPr marL="457200" indent="-457200" algn="just">
              <a:spcAft>
                <a:spcPts val="0"/>
              </a:spcAft>
              <a:buFont typeface="Arial" charset="0"/>
              <a:buChar char="•"/>
            </a:pPr>
            <a:r>
              <a:rPr lang="en-US" sz="2600" dirty="0">
                <a:latin typeface="Times New Roman" charset="0"/>
                <a:ea typeface="Times New Roman" charset="0"/>
                <a:cs typeface="Times New Roman" charset="0"/>
              </a:rPr>
              <a:t>Computational Complexity : </a:t>
            </a:r>
            <a:r>
              <a:rPr lang="en-US" sz="2600" b="0" dirty="0">
                <a:latin typeface="Times New Roman" charset="0"/>
                <a:ea typeface="Times New Roman" charset="0"/>
                <a:cs typeface="Times New Roman" charset="0"/>
              </a:rPr>
              <a:t>Training and implementation of the real time gesture recognition system requires a lot of computational capabilities such as use of high end </a:t>
            </a:r>
            <a:r>
              <a:rPr lang="en-US" sz="2600" dirty="0">
                <a:latin typeface="Times New Roman" charset="0"/>
                <a:ea typeface="Times New Roman" charset="0"/>
                <a:cs typeface="Times New Roman" charset="0"/>
              </a:rPr>
              <a:t>Graphical Processing Units (GPU’s) </a:t>
            </a:r>
            <a:r>
              <a:rPr lang="en-US" sz="2600" b="0" dirty="0">
                <a:latin typeface="Times New Roman" charset="0"/>
                <a:ea typeface="Times New Roman" charset="0"/>
                <a:cs typeface="Times New Roman" charset="0"/>
              </a:rPr>
              <a:t>.</a:t>
            </a:r>
            <a:endParaRPr lang="en-US" sz="2600" dirty="0">
              <a:latin typeface="Times New Roman" charset="0"/>
              <a:ea typeface="Times New Roman" charset="0"/>
              <a:cs typeface="Times New Roman" charset="0"/>
            </a:endParaRPr>
          </a:p>
        </p:txBody>
      </p:sp>
      <p:sp>
        <p:nvSpPr>
          <p:cNvPr id="4" name="Footer Placeholder 3"/>
          <p:cNvSpPr>
            <a:spLocks noGrp="1"/>
          </p:cNvSpPr>
          <p:nvPr>
            <p:ph type="ftr" sz="quarter" idx="11"/>
          </p:nvPr>
        </p:nvSpPr>
        <p:spPr>
          <a:xfrm>
            <a:off x="457200" y="6492875"/>
            <a:ext cx="8497956"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610600" y="6492875"/>
            <a:ext cx="1315721" cy="365125"/>
          </a:xfrm>
        </p:spPr>
        <p:txBody>
          <a:bodyPr/>
          <a:lstStyle/>
          <a:p>
            <a:fld id="{720B46DC-49FD-4C93-A4AB-6D5A9677AF67}" type="slidenum">
              <a:rPr lang="en-US" smtClean="0"/>
              <a:t>12</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164580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lstStyle/>
          <a:p>
            <a:r>
              <a:rPr lang="en-US" dirty="0"/>
              <a:t>PROPOSED METHODOLOGY</a:t>
            </a:r>
          </a:p>
        </p:txBody>
      </p:sp>
      <p:sp>
        <p:nvSpPr>
          <p:cNvPr id="3" name="Content Placeholder 2"/>
          <p:cNvSpPr>
            <a:spLocks noGrp="1"/>
          </p:cNvSpPr>
          <p:nvPr>
            <p:ph idx="1"/>
          </p:nvPr>
        </p:nvSpPr>
        <p:spPr>
          <a:xfrm>
            <a:off x="0" y="1378339"/>
            <a:ext cx="8955156" cy="5073895"/>
          </a:xfrm>
        </p:spPr>
        <p:txBody>
          <a:bodyPr>
            <a:noAutofit/>
          </a:bodyPr>
          <a:lstStyle/>
          <a:p>
            <a:pPr marL="342900" indent="-342900" algn="just">
              <a:lnSpc>
                <a:spcPct val="100000"/>
              </a:lnSpc>
              <a:spcAft>
                <a:spcPts val="0"/>
              </a:spcAft>
              <a:buFont typeface="Arial" charset="0"/>
              <a:buChar char="•"/>
            </a:pPr>
            <a:r>
              <a:rPr lang="en-US" sz="2400" b="0" dirty="0">
                <a:latin typeface="Times New Roman" charset="0"/>
                <a:ea typeface="Times New Roman" charset="0"/>
                <a:cs typeface="Times New Roman" charset="0"/>
              </a:rPr>
              <a:t>The system  captures the hand gesture in real time through a web camera.</a:t>
            </a:r>
          </a:p>
          <a:p>
            <a:pPr marL="342900" indent="-342900" algn="just">
              <a:lnSpc>
                <a:spcPct val="100000"/>
              </a:lnSpc>
              <a:spcAft>
                <a:spcPts val="0"/>
              </a:spcAft>
              <a:buFont typeface="Arial" charset="0"/>
              <a:buChar char="•"/>
            </a:pPr>
            <a:r>
              <a:rPr lang="en-US" sz="2400" b="0" dirty="0">
                <a:latin typeface="Times New Roman" charset="0"/>
                <a:ea typeface="Times New Roman" charset="0"/>
                <a:cs typeface="Times New Roman" charset="0"/>
              </a:rPr>
              <a:t>It then recognizes the skeletal structure and skin color is determined by an adaptive algorithm in the first few frames using</a:t>
            </a:r>
            <a:r>
              <a:rPr lang="en-US" sz="2400" dirty="0">
                <a:latin typeface="Times New Roman" charset="0"/>
                <a:ea typeface="Times New Roman" charset="0"/>
                <a:cs typeface="Times New Roman" charset="0"/>
              </a:rPr>
              <a:t> OpenCV</a:t>
            </a:r>
            <a:r>
              <a:rPr lang="en-US" sz="2400" b="0" dirty="0">
                <a:latin typeface="Times New Roman" charset="0"/>
                <a:ea typeface="Times New Roman" charset="0"/>
                <a:cs typeface="Times New Roman" charset="0"/>
              </a:rPr>
              <a:t>.</a:t>
            </a:r>
          </a:p>
          <a:p>
            <a:pPr marL="342900" indent="-342900" algn="just">
              <a:lnSpc>
                <a:spcPct val="100000"/>
              </a:lnSpc>
              <a:spcAft>
                <a:spcPts val="0"/>
              </a:spcAft>
              <a:buFont typeface="Arial" charset="0"/>
              <a:buChar char="•"/>
            </a:pPr>
            <a:r>
              <a:rPr lang="en-US" sz="2400" b="0" dirty="0">
                <a:latin typeface="Times New Roman" charset="0"/>
                <a:ea typeface="Times New Roman" charset="0"/>
                <a:cs typeface="Times New Roman" charset="0"/>
              </a:rPr>
              <a:t>Once the skin color is fixed for the current user, lightning and camera parameter conditions, hand is localized with a histogram clustering method.</a:t>
            </a:r>
          </a:p>
          <a:p>
            <a:pPr marL="342900" indent="-342900" algn="just">
              <a:lnSpc>
                <a:spcPct val="100000"/>
              </a:lnSpc>
              <a:spcAft>
                <a:spcPts val="0"/>
              </a:spcAft>
              <a:buFont typeface="Arial" charset="0"/>
              <a:buChar char="•"/>
            </a:pPr>
            <a:r>
              <a:rPr lang="en-US" sz="2400" b="0" dirty="0">
                <a:latin typeface="Times New Roman" charset="0"/>
                <a:ea typeface="Times New Roman" charset="0"/>
                <a:cs typeface="Times New Roman" charset="0"/>
              </a:rPr>
              <a:t>Then the resultant gesture obtained is fed through a </a:t>
            </a:r>
            <a:r>
              <a:rPr lang="en-US" sz="2400" dirty="0">
                <a:latin typeface="Times New Roman" charset="0"/>
                <a:ea typeface="Times New Roman" charset="0"/>
                <a:cs typeface="Times New Roman" charset="0"/>
              </a:rPr>
              <a:t>3Dimensional Convolutional Neural Network(CNN) </a:t>
            </a:r>
            <a:r>
              <a:rPr lang="en-US" sz="2400" b="0" dirty="0">
                <a:latin typeface="Times New Roman" charset="0"/>
                <a:ea typeface="Times New Roman" charset="0"/>
                <a:cs typeface="Times New Roman" charset="0"/>
              </a:rPr>
              <a:t>consecutively to distinguish the current gesture.</a:t>
            </a:r>
          </a:p>
          <a:p>
            <a:pPr marL="342900" indent="-342900" algn="just">
              <a:spcAft>
                <a:spcPts val="0"/>
              </a:spcAft>
              <a:buFont typeface="Arial" charset="0"/>
              <a:buChar char="•"/>
            </a:pPr>
            <a:r>
              <a:rPr lang="en-US" sz="2400" b="0" dirty="0">
                <a:latin typeface="Times New Roman" charset="0"/>
                <a:ea typeface="Times New Roman" charset="0"/>
                <a:cs typeface="Times New Roman" charset="0"/>
              </a:rPr>
              <a:t>Finally, the recognized gesture is used as an input for </a:t>
            </a:r>
            <a:r>
              <a:rPr lang="en-IN" sz="2400" dirty="0">
                <a:latin typeface="Times New Roman" charset="0"/>
                <a:ea typeface="Times New Roman" charset="0"/>
                <a:cs typeface="Times New Roman" charset="0"/>
              </a:rPr>
              <a:t>switching of pages, scrolling in a page, zooming in or zooming out of pages</a:t>
            </a:r>
            <a:r>
              <a:rPr lang="en-IN" sz="2400" b="0" dirty="0">
                <a:latin typeface="Times New Roman" charset="0"/>
                <a:ea typeface="Times New Roman" charset="0"/>
                <a:cs typeface="Times New Roman" charset="0"/>
              </a:rPr>
              <a:t> as each gesture would do a different task</a:t>
            </a:r>
            <a:r>
              <a:rPr lang="en-US" sz="2400" b="0" dirty="0">
                <a:latin typeface="Times New Roman" charset="0"/>
                <a:ea typeface="Times New Roman" charset="0"/>
                <a:cs typeface="Times New Roman" charset="0"/>
              </a:rPr>
              <a:t>.</a:t>
            </a:r>
          </a:p>
          <a:p>
            <a:pPr marL="342900" indent="-342900" algn="just">
              <a:lnSpc>
                <a:spcPct val="100000"/>
              </a:lnSpc>
              <a:spcAft>
                <a:spcPts val="0"/>
              </a:spcAft>
              <a:buFont typeface="Arial" charset="0"/>
              <a:buChar char="•"/>
            </a:pPr>
            <a:endParaRPr lang="en-US" sz="2400" b="0" dirty="0">
              <a:latin typeface="Times New Roman" charset="0"/>
              <a:ea typeface="Times New Roman" charset="0"/>
              <a:cs typeface="Times New Roman" charset="0"/>
            </a:endParaRPr>
          </a:p>
          <a:p>
            <a:pPr>
              <a:spcAft>
                <a:spcPts val="0"/>
              </a:spcAft>
            </a:pPr>
            <a:endParaRPr lang="en-US" sz="2600" b="0" dirty="0"/>
          </a:p>
        </p:txBody>
      </p:sp>
      <p:sp>
        <p:nvSpPr>
          <p:cNvPr id="4" name="Footer Placeholder 3"/>
          <p:cNvSpPr>
            <a:spLocks noGrp="1"/>
          </p:cNvSpPr>
          <p:nvPr>
            <p:ph type="ftr" sz="quarter" idx="11"/>
          </p:nvPr>
        </p:nvSpPr>
        <p:spPr>
          <a:xfrm>
            <a:off x="457200" y="6629400"/>
            <a:ext cx="8497956" cy="147320"/>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333739" y="6452234"/>
            <a:ext cx="1315721" cy="365125"/>
          </a:xfrm>
        </p:spPr>
        <p:txBody>
          <a:bodyPr/>
          <a:lstStyle/>
          <a:p>
            <a:fld id="{720B46DC-49FD-4C93-A4AB-6D5A9677AF67}" type="slidenum">
              <a:rPr lang="en-US" smtClean="0"/>
              <a:t>13</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14626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90282"/>
          </a:xfrm>
        </p:spPr>
        <p:txBody>
          <a:bodyPr>
            <a:normAutofit fontScale="90000"/>
          </a:bodyPr>
          <a:lstStyle/>
          <a:p>
            <a:r>
              <a:rPr lang="en-US" dirty="0"/>
              <a:t>PROPOSED METHODOLOGY</a:t>
            </a:r>
            <a:br>
              <a:rPr lang="en-US" dirty="0"/>
            </a:br>
            <a:r>
              <a:rPr lang="en-US" dirty="0"/>
              <a:t>(CONTD.)</a:t>
            </a:r>
          </a:p>
        </p:txBody>
      </p:sp>
      <p:sp>
        <p:nvSpPr>
          <p:cNvPr id="4" name="Footer Placeholder 3"/>
          <p:cNvSpPr>
            <a:spLocks noGrp="1"/>
          </p:cNvSpPr>
          <p:nvPr>
            <p:ph type="ftr" sz="quarter" idx="11"/>
          </p:nvPr>
        </p:nvSpPr>
        <p:spPr>
          <a:xfrm>
            <a:off x="457200" y="6492875"/>
            <a:ext cx="8534400"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486139" y="6452234"/>
            <a:ext cx="1315721" cy="365125"/>
          </a:xfrm>
        </p:spPr>
        <p:txBody>
          <a:bodyPr/>
          <a:lstStyle/>
          <a:p>
            <a:fld id="{720B46DC-49FD-4C93-A4AB-6D5A9677AF67}" type="slidenum">
              <a:rPr lang="en-US" smtClean="0"/>
              <a:t>14</a:t>
            </a:fld>
            <a:endParaRPr lang="en-US" dirty="0"/>
          </a:p>
        </p:txBody>
      </p:sp>
      <p:pic>
        <p:nvPicPr>
          <p:cNvPr id="6" name="Content Placeholder 5"/>
          <p:cNvPicPr>
            <a:picLocks noGrp="1" noChangeAspect="1"/>
          </p:cNvPicPr>
          <p:nvPr>
            <p:ph idx="1"/>
          </p:nvPr>
        </p:nvPicPr>
        <p:blipFill>
          <a:blip r:embed="rId2"/>
          <a:stretch>
            <a:fillRect/>
          </a:stretch>
        </p:blipFill>
        <p:spPr>
          <a:xfrm>
            <a:off x="304800" y="1752599"/>
            <a:ext cx="3733800" cy="3081427"/>
          </a:xfrm>
          <a:prstGeom prst="rect">
            <a:avLst/>
          </a:prstGeom>
        </p:spPr>
      </p:pic>
      <p:pic>
        <p:nvPicPr>
          <p:cNvPr id="7" name="Picture 6">
            <a:extLst>
              <a:ext uri="{FF2B5EF4-FFF2-40B4-BE49-F238E27FC236}">
                <a16:creationId xmlns:a16="http://schemas.microsoft.com/office/drawing/2014/main" xmlns="" id="{E670AE33-4034-4829-85FA-BBC671B89BA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pic>
        <p:nvPicPr>
          <p:cNvPr id="8" name="Picture 7"/>
          <p:cNvPicPr>
            <a:picLocks noChangeAspect="1"/>
          </p:cNvPicPr>
          <p:nvPr/>
        </p:nvPicPr>
        <p:blipFill>
          <a:blip r:embed="rId4"/>
          <a:stretch>
            <a:fillRect/>
          </a:stretch>
        </p:blipFill>
        <p:spPr>
          <a:xfrm>
            <a:off x="4724400" y="1719172"/>
            <a:ext cx="3205231" cy="3114855"/>
          </a:xfrm>
          <a:prstGeom prst="rect">
            <a:avLst/>
          </a:prstGeom>
        </p:spPr>
      </p:pic>
      <p:sp>
        <p:nvSpPr>
          <p:cNvPr id="9" name="Rectangle 8"/>
          <p:cNvSpPr/>
          <p:nvPr/>
        </p:nvSpPr>
        <p:spPr>
          <a:xfrm>
            <a:off x="1" y="5425132"/>
            <a:ext cx="4419600" cy="369332"/>
          </a:xfrm>
          <a:prstGeom prst="rect">
            <a:avLst/>
          </a:prstGeom>
        </p:spPr>
        <p:txBody>
          <a:bodyPr wrap="square">
            <a:spAutoFit/>
          </a:bodyPr>
          <a:lstStyle/>
          <a:p>
            <a:r>
              <a:rPr lang="en-US" b="1" dirty="0">
                <a:latin typeface="Times New Roman" charset="0"/>
                <a:ea typeface="Times New Roman" charset="0"/>
                <a:cs typeface="Times New Roman" charset="0"/>
              </a:rPr>
              <a:t>Flow diagram of hand gesture recognition</a:t>
            </a:r>
          </a:p>
        </p:txBody>
      </p:sp>
      <p:sp>
        <p:nvSpPr>
          <p:cNvPr id="10" name="Rectangle 9"/>
          <p:cNvSpPr/>
          <p:nvPr/>
        </p:nvSpPr>
        <p:spPr>
          <a:xfrm>
            <a:off x="4724399" y="5425132"/>
            <a:ext cx="3761739" cy="369332"/>
          </a:xfrm>
          <a:prstGeom prst="rect">
            <a:avLst/>
          </a:prstGeom>
        </p:spPr>
        <p:txBody>
          <a:bodyPr wrap="square">
            <a:spAutoFit/>
          </a:bodyPr>
          <a:lstStyle/>
          <a:p>
            <a:r>
              <a:rPr lang="en-US" b="1" dirty="0">
                <a:latin typeface="Times New Roman" charset="0"/>
                <a:ea typeface="Times New Roman" charset="0"/>
                <a:cs typeface="Times New Roman" charset="0"/>
              </a:rPr>
              <a:t>Gesture fed through a 3D CNN</a:t>
            </a:r>
          </a:p>
        </p:txBody>
      </p:sp>
    </p:spTree>
    <p:extLst>
      <p:ext uri="{BB962C8B-B14F-4D97-AF65-F5344CB8AC3E}">
        <p14:creationId xmlns:p14="http://schemas.microsoft.com/office/powerpoint/2010/main" val="1101354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10600" cy="990282"/>
          </a:xfrm>
        </p:spPr>
        <p:txBody>
          <a:bodyPr/>
          <a:lstStyle/>
          <a:p>
            <a:r>
              <a:rPr lang="en-US" dirty="0"/>
              <a:t>EXPECTED OUTCOMES</a:t>
            </a:r>
          </a:p>
        </p:txBody>
      </p:sp>
      <p:sp>
        <p:nvSpPr>
          <p:cNvPr id="3" name="Content Placeholder 2"/>
          <p:cNvSpPr>
            <a:spLocks noGrp="1"/>
          </p:cNvSpPr>
          <p:nvPr>
            <p:ph idx="1"/>
          </p:nvPr>
        </p:nvSpPr>
        <p:spPr>
          <a:xfrm>
            <a:off x="0" y="1454858"/>
            <a:ext cx="9067800" cy="4983164"/>
          </a:xfrm>
        </p:spPr>
        <p:txBody>
          <a:bodyPr>
            <a:normAutofit/>
          </a:bodyPr>
          <a:lstStyle/>
          <a:p>
            <a:pPr algn="just"/>
            <a:r>
              <a:rPr lang="en-US" sz="2200" b="0" dirty="0">
                <a:latin typeface="Times New Roman" panose="02020603050405020304" pitchFamily="18" charset="0"/>
                <a:cs typeface="Times New Roman" panose="02020603050405020304" pitchFamily="18" charset="0"/>
              </a:rPr>
              <a:t>The expected outcomes of the project are :-</a:t>
            </a:r>
            <a:endParaRPr lang="en-IN" sz="2200" b="0" dirty="0">
              <a:latin typeface="Times New Roman" panose="02020603050405020304" pitchFamily="18" charset="0"/>
              <a:cs typeface="Times New Roman" panose="02020603050405020304" pitchFamily="18" charset="0"/>
            </a:endParaRPr>
          </a:p>
          <a:p>
            <a:pPr lvl="0" algn="just"/>
            <a:r>
              <a:rPr lang="en-US" sz="2200" b="0" dirty="0">
                <a:latin typeface="Times New Roman" panose="02020603050405020304" pitchFamily="18" charset="0"/>
                <a:cs typeface="Times New Roman" panose="02020603050405020304" pitchFamily="18" charset="0"/>
              </a:rPr>
              <a:t>1) A vision based hand gesture recognition system with a high correct detection rate along with a high performance criterion, which can work in real time HCI system without having any of the limitations such as gloves, uniform background, </a:t>
            </a:r>
            <a:r>
              <a:rPr lang="en-US" sz="2200" b="0" dirty="0" err="1">
                <a:latin typeface="Times New Roman" panose="02020603050405020304" pitchFamily="18" charset="0"/>
                <a:cs typeface="Times New Roman" panose="02020603050405020304" pitchFamily="18" charset="0"/>
              </a:rPr>
              <a:t>etc</a:t>
            </a:r>
            <a:r>
              <a:rPr lang="en-US" sz="2200" b="0" dirty="0">
                <a:latin typeface="Times New Roman" panose="02020603050405020304" pitchFamily="18" charset="0"/>
                <a:cs typeface="Times New Roman" panose="02020603050405020304" pitchFamily="18" charset="0"/>
              </a:rPr>
              <a:t> on the user environment.</a:t>
            </a:r>
            <a:endParaRPr lang="en-IN" sz="2200" b="0" dirty="0">
              <a:latin typeface="Times New Roman" panose="02020603050405020304" pitchFamily="18" charset="0"/>
              <a:cs typeface="Times New Roman" panose="02020603050405020304" pitchFamily="18" charset="0"/>
            </a:endParaRPr>
          </a:p>
          <a:p>
            <a:pPr lvl="0" algn="just"/>
            <a:r>
              <a:rPr lang="en-US" sz="2200" b="0" dirty="0">
                <a:latin typeface="Times New Roman" panose="02020603050405020304" pitchFamily="18" charset="0"/>
                <a:cs typeface="Times New Roman" panose="02020603050405020304" pitchFamily="18" charset="0"/>
              </a:rPr>
              <a:t>2) The application to which the system will be put to use is a scenario where the user is reading a book on his/her laptop and he/she can perform various viewing actions such as switching of pages, scrolling the pages, zooming in and zooming out of pages.</a:t>
            </a:r>
            <a:endParaRPr lang="en-IN" sz="2200" b="0" dirty="0">
              <a:latin typeface="Times New Roman" panose="02020603050405020304" pitchFamily="18" charset="0"/>
              <a:cs typeface="Times New Roman" panose="02020603050405020304" pitchFamily="18" charset="0"/>
            </a:endParaRPr>
          </a:p>
          <a:p>
            <a:pPr algn="just"/>
            <a:r>
              <a:rPr lang="en-US" sz="2200" b="0" dirty="0">
                <a:latin typeface="Times New Roman" panose="02020603050405020304" pitchFamily="18" charset="0"/>
                <a:cs typeface="Times New Roman" panose="02020603050405020304" pitchFamily="18" charset="0"/>
              </a:rPr>
              <a:t>3) Performing these actions even with movement of the eye of the user will also be implemented depending on the requirement.</a:t>
            </a:r>
          </a:p>
        </p:txBody>
      </p:sp>
      <p:sp>
        <p:nvSpPr>
          <p:cNvPr id="4" name="Footer Placeholder 3"/>
          <p:cNvSpPr>
            <a:spLocks noGrp="1"/>
          </p:cNvSpPr>
          <p:nvPr>
            <p:ph type="ftr" sz="quarter" idx="11"/>
          </p:nvPr>
        </p:nvSpPr>
        <p:spPr>
          <a:xfrm>
            <a:off x="457200" y="6553200"/>
            <a:ext cx="8497956" cy="172721"/>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409939" y="6438022"/>
            <a:ext cx="1315721" cy="365125"/>
          </a:xfrm>
        </p:spPr>
        <p:txBody>
          <a:bodyPr/>
          <a:lstStyle/>
          <a:p>
            <a:fld id="{720B46DC-49FD-4C93-A4AB-6D5A9677AF67}" type="slidenum">
              <a:rPr lang="en-US" smtClean="0"/>
              <a:t>15</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138386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199"/>
            <a:ext cx="8534400" cy="937017"/>
          </a:xfrm>
        </p:spPr>
        <p:txBody>
          <a:bodyPr/>
          <a:lstStyle/>
          <a:p>
            <a:r>
              <a:rPr lang="en-US" dirty="0"/>
              <a:t>REFERENCES</a:t>
            </a:r>
          </a:p>
        </p:txBody>
      </p:sp>
      <p:sp>
        <p:nvSpPr>
          <p:cNvPr id="3" name="Content Placeholder 2"/>
          <p:cNvSpPr>
            <a:spLocks noGrp="1"/>
          </p:cNvSpPr>
          <p:nvPr>
            <p:ph idx="1"/>
          </p:nvPr>
        </p:nvSpPr>
        <p:spPr>
          <a:xfrm>
            <a:off x="0" y="1378340"/>
            <a:ext cx="8991600" cy="5114536"/>
          </a:xfrm>
        </p:spPr>
        <p:txBody>
          <a:bodyPr>
            <a:noAutofit/>
          </a:bodyPr>
          <a:lstStyle/>
          <a:p>
            <a:pPr>
              <a:spcBef>
                <a:spcPts val="0"/>
              </a:spcBef>
              <a:spcAft>
                <a:spcPts val="0"/>
              </a:spcAft>
              <a:tabLst>
                <a:tab pos="984250" algn="l"/>
              </a:tabLst>
              <a:defRPr/>
            </a:pPr>
            <a:endParaRPr lang="en-US" sz="1500" b="0" dirty="0" smtClean="0">
              <a:latin typeface="Times New Roman" charset="0"/>
              <a:ea typeface="Times New Roman" charset="0"/>
              <a:cs typeface="Times New Roman" charset="0"/>
            </a:endParaRPr>
          </a:p>
          <a:p>
            <a:pPr>
              <a:spcBef>
                <a:spcPts val="0"/>
              </a:spcBef>
              <a:spcAft>
                <a:spcPts val="0"/>
              </a:spcAft>
              <a:tabLst>
                <a:tab pos="984250" algn="l"/>
              </a:tabLst>
              <a:defRPr/>
            </a:pPr>
            <a:r>
              <a:rPr lang="en-US" sz="1500" b="0" dirty="0" smtClean="0">
                <a:latin typeface="Times New Roman" charset="0"/>
                <a:ea typeface="Times New Roman" charset="0"/>
                <a:cs typeface="Times New Roman" charset="0"/>
              </a:rPr>
              <a:t>[1] </a:t>
            </a:r>
            <a:r>
              <a:rPr lang="en-US" sz="1500" b="0" dirty="0" err="1">
                <a:latin typeface="Times New Roman" panose="02020603050405020304" pitchFamily="18" charset="0"/>
                <a:cs typeface="Times New Roman" panose="02020603050405020304" pitchFamily="18" charset="0"/>
              </a:rPr>
              <a:t>Meenakshi</a:t>
            </a:r>
            <a:r>
              <a:rPr lang="en-US" sz="1500" b="0" dirty="0">
                <a:latin typeface="Times New Roman" panose="02020603050405020304" pitchFamily="18" charset="0"/>
                <a:cs typeface="Times New Roman" panose="02020603050405020304" pitchFamily="18" charset="0"/>
              </a:rPr>
              <a:t> Panwar, </a:t>
            </a:r>
            <a:r>
              <a:rPr lang="en-US" sz="1500" b="0" dirty="0" err="1">
                <a:latin typeface="Times New Roman" panose="02020603050405020304" pitchFamily="18" charset="0"/>
                <a:cs typeface="Times New Roman" panose="02020603050405020304" pitchFamily="18" charset="0"/>
              </a:rPr>
              <a:t>Pawan</a:t>
            </a:r>
            <a:r>
              <a:rPr lang="en-US" sz="1500" b="0" dirty="0">
                <a:latin typeface="Times New Roman" panose="02020603050405020304" pitchFamily="18" charset="0"/>
                <a:cs typeface="Times New Roman" panose="02020603050405020304" pitchFamily="18" charset="0"/>
              </a:rPr>
              <a:t> Singh </a:t>
            </a:r>
            <a:r>
              <a:rPr lang="en-US" sz="1500" b="0" dirty="0" err="1" smtClean="0">
                <a:latin typeface="Times New Roman" panose="02020603050405020304" pitchFamily="18" charset="0"/>
                <a:cs typeface="Times New Roman" panose="02020603050405020304" pitchFamily="18" charset="0"/>
              </a:rPr>
              <a:t>Mehra</a:t>
            </a:r>
            <a:r>
              <a:rPr lang="en-US" sz="1500" dirty="0" smtClean="0">
                <a:latin typeface="Times New Roman" panose="02020603050405020304" pitchFamily="18" charset="0"/>
                <a:cs typeface="Times New Roman" panose="02020603050405020304" pitchFamily="18" charset="0"/>
              </a:rPr>
              <a:t>, </a:t>
            </a:r>
            <a:r>
              <a:rPr lang="en-US" sz="1500" dirty="0" smtClean="0">
                <a:solidFill>
                  <a:schemeClr val="dk1"/>
                </a:solidFill>
                <a:latin typeface="Times New Roman" charset="0"/>
                <a:ea typeface="Times New Roman" charset="0"/>
                <a:cs typeface="Times New Roman" charset="0"/>
              </a:rPr>
              <a:t>Hand </a:t>
            </a:r>
            <a:r>
              <a:rPr lang="en-US" sz="1500" dirty="0">
                <a:solidFill>
                  <a:schemeClr val="dk1"/>
                </a:solidFill>
                <a:latin typeface="Times New Roman" charset="0"/>
                <a:ea typeface="Times New Roman" charset="0"/>
                <a:cs typeface="Times New Roman" charset="0"/>
              </a:rPr>
              <a:t>Gesture Recognition for Human </a:t>
            </a:r>
            <a:r>
              <a:rPr lang="en-US" sz="1500" dirty="0" smtClean="0">
                <a:solidFill>
                  <a:schemeClr val="dk1"/>
                </a:solidFill>
                <a:latin typeface="Times New Roman" charset="0"/>
                <a:ea typeface="Times New Roman" charset="0"/>
                <a:cs typeface="Times New Roman" charset="0"/>
              </a:rPr>
              <a:t>Computer Interaction</a:t>
            </a:r>
            <a:r>
              <a:rPr lang="en-US" sz="1500" b="0" dirty="0" smtClean="0">
                <a:latin typeface="Times New Roman" panose="02020603050405020304" pitchFamily="18" charset="0"/>
                <a:cs typeface="Times New Roman" panose="02020603050405020304" pitchFamily="18" charset="0"/>
              </a:rPr>
              <a:t>, </a:t>
            </a:r>
            <a:r>
              <a:rPr lang="en-US" sz="1500" b="0" dirty="0">
                <a:solidFill>
                  <a:schemeClr val="dk1"/>
                </a:solidFill>
                <a:latin typeface="Times New Roman" charset="0"/>
                <a:ea typeface="Times New Roman" charset="0"/>
                <a:cs typeface="Times New Roman" charset="0"/>
              </a:rPr>
              <a:t>International Conference on Image Information </a:t>
            </a:r>
            <a:r>
              <a:rPr lang="en-US" sz="1500" b="0" dirty="0" smtClean="0">
                <a:solidFill>
                  <a:schemeClr val="dk1"/>
                </a:solidFill>
                <a:latin typeface="Times New Roman" charset="0"/>
                <a:ea typeface="Times New Roman" charset="0"/>
                <a:cs typeface="Times New Roman" charset="0"/>
              </a:rPr>
              <a:t>Processing</a:t>
            </a:r>
            <a:r>
              <a:rPr lang="en-US" sz="1500" b="0" dirty="0" smtClean="0">
                <a:latin typeface="Times New Roman" charset="0"/>
                <a:ea typeface="Times New Roman" charset="0"/>
                <a:cs typeface="Times New Roman" charset="0"/>
              </a:rPr>
              <a:t> </a:t>
            </a:r>
            <a:r>
              <a:rPr lang="en-US" sz="1500" b="0" dirty="0" smtClean="0">
                <a:latin typeface="Times New Roman" panose="02020603050405020304" pitchFamily="18" charset="0"/>
                <a:cs typeface="Times New Roman" panose="02020603050405020304" pitchFamily="18" charset="0"/>
              </a:rPr>
              <a:t>India </a:t>
            </a:r>
            <a:r>
              <a:rPr lang="en-US" sz="1500" b="0" dirty="0">
                <a:latin typeface="Times New Roman" panose="02020603050405020304" pitchFamily="18" charset="0"/>
                <a:cs typeface="Times New Roman" panose="02020603050405020304" pitchFamily="18" charset="0"/>
              </a:rPr>
              <a:t>(2011</a:t>
            </a:r>
            <a:r>
              <a:rPr lang="en-US" sz="1500" b="0" dirty="0" smtClean="0">
                <a:latin typeface="Times New Roman" panose="02020603050405020304" pitchFamily="18" charset="0"/>
                <a:cs typeface="Times New Roman" panose="02020603050405020304" pitchFamily="18" charset="0"/>
              </a:rPr>
              <a:t>).</a:t>
            </a:r>
            <a:endParaRPr lang="en-IN" sz="1500" b="0" dirty="0">
              <a:latin typeface="Times New Roman" panose="02020603050405020304" pitchFamily="18" charset="0"/>
              <a:cs typeface="Times New Roman" panose="02020603050405020304" pitchFamily="18" charset="0"/>
            </a:endParaRPr>
          </a:p>
          <a:p>
            <a:pPr algn="just">
              <a:spcAft>
                <a:spcPts val="0"/>
              </a:spcAft>
            </a:pPr>
            <a:r>
              <a:rPr lang="en-US" sz="1500" b="0" dirty="0" smtClean="0">
                <a:latin typeface="Times New Roman" charset="0"/>
                <a:ea typeface="Times New Roman" charset="0"/>
                <a:cs typeface="Times New Roman" charset="0"/>
              </a:rPr>
              <a:t>[2]</a:t>
            </a:r>
            <a:r>
              <a:rPr lang="en-US" sz="150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Rafiqul</a:t>
            </a:r>
            <a:r>
              <a:rPr lang="en-US" sz="1500" b="0" dirty="0">
                <a:latin typeface="Times New Roman" panose="02020603050405020304" pitchFamily="18" charset="0"/>
                <a:cs typeface="Times New Roman" panose="02020603050405020304" pitchFamily="18" charset="0"/>
              </a:rPr>
              <a:t> </a:t>
            </a:r>
            <a:r>
              <a:rPr lang="en-US" sz="1500" b="0" dirty="0" smtClean="0">
                <a:latin typeface="Times New Roman" panose="02020603050405020304" pitchFamily="18" charset="0"/>
                <a:cs typeface="Times New Roman" panose="02020603050405020304" pitchFamily="18" charset="0"/>
              </a:rPr>
              <a:t>Zaman</a:t>
            </a:r>
            <a:r>
              <a:rPr lang="en-IN" sz="1500" b="0" dirty="0" smtClean="0">
                <a:latin typeface="Times New Roman" panose="02020603050405020304" pitchFamily="18" charset="0"/>
                <a:cs typeface="Times New Roman" panose="02020603050405020304" pitchFamily="18" charset="0"/>
              </a:rPr>
              <a:t> </a:t>
            </a:r>
            <a:r>
              <a:rPr lang="en-US" sz="1500" b="0" dirty="0" smtClean="0">
                <a:latin typeface="Times New Roman" panose="02020603050405020304" pitchFamily="18" charset="0"/>
                <a:cs typeface="Times New Roman" panose="02020603050405020304" pitchFamily="18" charset="0"/>
              </a:rPr>
              <a:t>Khan </a:t>
            </a:r>
            <a:r>
              <a:rPr lang="en-US" sz="1500" b="0" dirty="0">
                <a:latin typeface="Times New Roman" panose="02020603050405020304" pitchFamily="18" charset="0"/>
                <a:cs typeface="Times New Roman" panose="02020603050405020304" pitchFamily="18" charset="0"/>
              </a:rPr>
              <a:t>and </a:t>
            </a:r>
            <a:r>
              <a:rPr lang="en-US" sz="1500" b="0" dirty="0" smtClean="0">
                <a:latin typeface="Times New Roman" panose="02020603050405020304" pitchFamily="18" charset="0"/>
                <a:cs typeface="Times New Roman" panose="02020603050405020304" pitchFamily="18" charset="0"/>
              </a:rPr>
              <a:t>Noor</a:t>
            </a:r>
            <a:r>
              <a:rPr lang="en-IN" sz="1500" b="0" dirty="0" smtClean="0">
                <a:latin typeface="Times New Roman" panose="02020603050405020304" pitchFamily="18" charset="0"/>
                <a:cs typeface="Times New Roman" panose="02020603050405020304" pitchFamily="18" charset="0"/>
              </a:rPr>
              <a:t> </a:t>
            </a:r>
            <a:r>
              <a:rPr lang="en-US" sz="1500" b="0" dirty="0" smtClean="0">
                <a:latin typeface="Times New Roman" panose="02020603050405020304" pitchFamily="18" charset="0"/>
                <a:cs typeface="Times New Roman" panose="02020603050405020304" pitchFamily="18" charset="0"/>
              </a:rPr>
              <a:t>Adnan</a:t>
            </a:r>
            <a:r>
              <a:rPr lang="en-IN" sz="1500" b="0" dirty="0" smtClean="0">
                <a:latin typeface="Times New Roman" panose="02020603050405020304" pitchFamily="18" charset="0"/>
                <a:cs typeface="Times New Roman" panose="02020603050405020304" pitchFamily="18" charset="0"/>
              </a:rPr>
              <a:t> </a:t>
            </a:r>
            <a:r>
              <a:rPr lang="en-US" sz="1500" b="0" dirty="0" err="1" smtClean="0">
                <a:latin typeface="Times New Roman" panose="02020603050405020304" pitchFamily="18" charset="0"/>
                <a:cs typeface="Times New Roman" panose="02020603050405020304" pitchFamily="18" charset="0"/>
              </a:rPr>
              <a:t>Ibraheem</a:t>
            </a:r>
            <a:r>
              <a:rPr lang="en-US" sz="1500" b="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Comparitive</a:t>
            </a:r>
            <a:r>
              <a:rPr lang="en-US" sz="1500" dirty="0" smtClean="0">
                <a:latin typeface="Times New Roman" panose="02020603050405020304" pitchFamily="18" charset="0"/>
                <a:cs typeface="Times New Roman" panose="02020603050405020304" pitchFamily="18" charset="0"/>
              </a:rPr>
              <a:t> Study Of Hand Gesture Recognition System</a:t>
            </a:r>
            <a:r>
              <a:rPr lang="en-US" sz="1500" b="0" dirty="0" smtClean="0">
                <a:latin typeface="Times New Roman" panose="02020603050405020304" pitchFamily="18" charset="0"/>
                <a:cs typeface="Times New Roman" panose="02020603050405020304" pitchFamily="18" charset="0"/>
              </a:rPr>
              <a:t>, AIRCC Digital</a:t>
            </a:r>
            <a:r>
              <a:rPr lang="en-IN" sz="1500" b="0" dirty="0" smtClean="0">
                <a:latin typeface="Times New Roman" panose="02020603050405020304" pitchFamily="18" charset="0"/>
                <a:cs typeface="Times New Roman" panose="02020603050405020304" pitchFamily="18" charset="0"/>
              </a:rPr>
              <a:t> </a:t>
            </a:r>
            <a:r>
              <a:rPr lang="en-US" sz="1500" b="0" dirty="0" smtClean="0">
                <a:latin typeface="Times New Roman" panose="02020603050405020304" pitchFamily="18" charset="0"/>
                <a:cs typeface="Times New Roman" panose="02020603050405020304" pitchFamily="18" charset="0"/>
              </a:rPr>
              <a:t>Library </a:t>
            </a:r>
            <a:r>
              <a:rPr lang="mr-IN" sz="1500" b="0" dirty="0" smtClean="0">
                <a:latin typeface="Times New Roman" panose="02020603050405020304" pitchFamily="18" charset="0"/>
                <a:cs typeface="Times New Roman" panose="02020603050405020304" pitchFamily="18" charset="0"/>
              </a:rPr>
              <a:t>–</a:t>
            </a:r>
            <a:r>
              <a:rPr lang="en-US" sz="1500" b="0" dirty="0" smtClean="0">
                <a:latin typeface="Times New Roman" panose="02020603050405020304" pitchFamily="18" charset="0"/>
                <a:cs typeface="Times New Roman" panose="02020603050405020304" pitchFamily="18" charset="0"/>
              </a:rPr>
              <a:t> 2012.</a:t>
            </a:r>
            <a:endParaRPr lang="en-IN" sz="1500" b="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b="0" dirty="0" smtClean="0">
                <a:latin typeface="Times New Roman" charset="0"/>
                <a:ea typeface="Times New Roman" charset="0"/>
                <a:cs typeface="Times New Roman" charset="0"/>
              </a:rPr>
              <a:t>[3]</a:t>
            </a:r>
            <a:r>
              <a:rPr lang="en-IN" sz="1500" dirty="0">
                <a:solidFill>
                  <a:schemeClr val="dk1"/>
                </a:solidFill>
                <a:latin typeface="Times New Roman" panose="02020603050405020304" pitchFamily="18" charset="0"/>
                <a:cs typeface="Times New Roman" panose="02020603050405020304" pitchFamily="18" charset="0"/>
              </a:rPr>
              <a:t> </a:t>
            </a:r>
            <a:r>
              <a:rPr lang="en-IN" sz="1500" b="0" dirty="0" err="1">
                <a:solidFill>
                  <a:schemeClr val="dk1"/>
                </a:solidFill>
                <a:latin typeface="Times New Roman" panose="02020603050405020304" pitchFamily="18" charset="0"/>
                <a:cs typeface="Times New Roman" panose="02020603050405020304" pitchFamily="18" charset="0"/>
              </a:rPr>
              <a:t>Arpita</a:t>
            </a:r>
            <a:r>
              <a:rPr lang="en-IN" sz="1500" b="0" dirty="0">
                <a:solidFill>
                  <a:schemeClr val="dk1"/>
                </a:solidFill>
                <a:latin typeface="Times New Roman" panose="02020603050405020304" pitchFamily="18" charset="0"/>
                <a:cs typeface="Times New Roman" panose="02020603050405020304" pitchFamily="18" charset="0"/>
              </a:rPr>
              <a:t> Ray Sarkar </a:t>
            </a:r>
            <a:r>
              <a:rPr lang="en-IN" sz="1500" b="0" dirty="0" smtClean="0">
                <a:solidFill>
                  <a:schemeClr val="dk1"/>
                </a:solidFill>
                <a:latin typeface="Times New Roman" panose="02020603050405020304" pitchFamily="18" charset="0"/>
                <a:cs typeface="Times New Roman" panose="02020603050405020304" pitchFamily="18" charset="0"/>
              </a:rPr>
              <a:t>,G</a:t>
            </a:r>
            <a:r>
              <a:rPr lang="en-IN" sz="1500" b="0" dirty="0">
                <a:solidFill>
                  <a:schemeClr val="dk1"/>
                </a:solidFill>
                <a:latin typeface="Times New Roman" panose="02020603050405020304" pitchFamily="18" charset="0"/>
                <a:cs typeface="Times New Roman" panose="02020603050405020304" pitchFamily="18" charset="0"/>
              </a:rPr>
              <a:t>. </a:t>
            </a:r>
            <a:r>
              <a:rPr lang="en-IN" sz="1500" b="0" dirty="0" err="1">
                <a:solidFill>
                  <a:schemeClr val="dk1"/>
                </a:solidFill>
                <a:latin typeface="Times New Roman" panose="02020603050405020304" pitchFamily="18" charset="0"/>
                <a:cs typeface="Times New Roman" panose="02020603050405020304" pitchFamily="18" charset="0"/>
              </a:rPr>
              <a:t>Sanyal</a:t>
            </a:r>
            <a:r>
              <a:rPr lang="en-IN" sz="1500" b="0" dirty="0">
                <a:solidFill>
                  <a:schemeClr val="dk1"/>
                </a:solidFill>
                <a:latin typeface="Times New Roman" panose="02020603050405020304" pitchFamily="18" charset="0"/>
                <a:cs typeface="Times New Roman" panose="02020603050405020304" pitchFamily="18" charset="0"/>
              </a:rPr>
              <a:t> </a:t>
            </a:r>
            <a:r>
              <a:rPr lang="en-IN" sz="1500" b="0" dirty="0" smtClean="0">
                <a:solidFill>
                  <a:schemeClr val="dk1"/>
                </a:solidFill>
                <a:latin typeface="Times New Roman" panose="02020603050405020304" pitchFamily="18" charset="0"/>
                <a:cs typeface="Times New Roman" panose="02020603050405020304" pitchFamily="18" charset="0"/>
              </a:rPr>
              <a:t>, </a:t>
            </a:r>
            <a:r>
              <a:rPr lang="en-US" sz="1500" b="0" dirty="0" smtClean="0">
                <a:solidFill>
                  <a:schemeClr val="dk1"/>
                </a:solidFill>
                <a:latin typeface="Times New Roman" panose="02020603050405020304" pitchFamily="18" charset="0"/>
                <a:cs typeface="Times New Roman" panose="02020603050405020304" pitchFamily="18" charset="0"/>
              </a:rPr>
              <a:t>S</a:t>
            </a:r>
            <a:r>
              <a:rPr lang="en-US" sz="1500" b="0" dirty="0">
                <a:solidFill>
                  <a:schemeClr val="dk1"/>
                </a:solidFill>
                <a:latin typeface="Times New Roman" panose="02020603050405020304" pitchFamily="18" charset="0"/>
                <a:cs typeface="Times New Roman" panose="02020603050405020304" pitchFamily="18" charset="0"/>
              </a:rPr>
              <a:t>. </a:t>
            </a:r>
            <a:r>
              <a:rPr lang="en-US" sz="1500" b="0" dirty="0" err="1" smtClean="0">
                <a:solidFill>
                  <a:schemeClr val="dk1"/>
                </a:solidFill>
                <a:latin typeface="Times New Roman" panose="02020603050405020304" pitchFamily="18" charset="0"/>
                <a:cs typeface="Times New Roman" panose="02020603050405020304" pitchFamily="18" charset="0"/>
              </a:rPr>
              <a:t>Majumder</a:t>
            </a:r>
            <a:r>
              <a:rPr lang="en-IN" sz="1500" b="0" dirty="0" smtClean="0">
                <a:solidFill>
                  <a:schemeClr val="dk1"/>
                </a:solidFill>
                <a:latin typeface="Times New Roman" panose="02020603050405020304" pitchFamily="18" charset="0"/>
                <a:cs typeface="Times New Roman" panose="02020603050405020304" pitchFamily="18" charset="0"/>
              </a:rPr>
              <a:t> ,</a:t>
            </a:r>
            <a:r>
              <a:rPr lang="en-US" sz="1500" dirty="0" smtClean="0">
                <a:solidFill>
                  <a:schemeClr val="dk1"/>
                </a:solidFill>
                <a:latin typeface="Times New Roman" panose="02020603050405020304" pitchFamily="18" charset="0"/>
                <a:cs typeface="Times New Roman" panose="02020603050405020304" pitchFamily="18" charset="0"/>
              </a:rPr>
              <a:t>Hand </a:t>
            </a:r>
            <a:r>
              <a:rPr lang="en-US" sz="1500" dirty="0">
                <a:solidFill>
                  <a:schemeClr val="dk1"/>
                </a:solidFill>
                <a:latin typeface="Times New Roman" panose="02020603050405020304" pitchFamily="18" charset="0"/>
                <a:cs typeface="Times New Roman" panose="02020603050405020304" pitchFamily="18" charset="0"/>
              </a:rPr>
              <a:t>Gesture Recognition Systems: A </a:t>
            </a:r>
            <a:r>
              <a:rPr lang="en-US" sz="1500" dirty="0" smtClean="0">
                <a:solidFill>
                  <a:schemeClr val="dk1"/>
                </a:solidFill>
                <a:latin typeface="Times New Roman" panose="02020603050405020304" pitchFamily="18" charset="0"/>
                <a:cs typeface="Times New Roman" panose="02020603050405020304" pitchFamily="18" charset="0"/>
              </a:rPr>
              <a:t>Survey </a:t>
            </a:r>
            <a:r>
              <a:rPr lang="en-US" sz="1500" b="0" dirty="0" smtClean="0">
                <a:solidFill>
                  <a:schemeClr val="dk1"/>
                </a:solidFill>
                <a:latin typeface="Times New Roman" panose="02020603050405020304" pitchFamily="18" charset="0"/>
                <a:cs typeface="Times New Roman" panose="02020603050405020304" pitchFamily="18" charset="0"/>
              </a:rPr>
              <a:t>,International </a:t>
            </a:r>
            <a:r>
              <a:rPr lang="en-US" sz="1500" b="0" dirty="0">
                <a:solidFill>
                  <a:schemeClr val="dk1"/>
                </a:solidFill>
                <a:latin typeface="Times New Roman" panose="02020603050405020304" pitchFamily="18" charset="0"/>
                <a:cs typeface="Times New Roman" panose="02020603050405020304" pitchFamily="18" charset="0"/>
              </a:rPr>
              <a:t>Journal of Computer Applications  Volume 71– No.15, May </a:t>
            </a:r>
            <a:r>
              <a:rPr lang="en-US" sz="1500" b="0" dirty="0" smtClean="0">
                <a:solidFill>
                  <a:schemeClr val="dk1"/>
                </a:solidFill>
                <a:latin typeface="Times New Roman" panose="02020603050405020304" pitchFamily="18" charset="0"/>
                <a:cs typeface="Times New Roman" panose="02020603050405020304" pitchFamily="18" charset="0"/>
              </a:rPr>
              <a:t>2013.</a:t>
            </a:r>
          </a:p>
          <a:p>
            <a:pPr lvl="0">
              <a:spcBef>
                <a:spcPts val="0"/>
              </a:spcBef>
              <a:spcAft>
                <a:spcPts val="0"/>
              </a:spcAft>
              <a:defRPr/>
            </a:pPr>
            <a:r>
              <a:rPr lang="en-US" sz="1500" b="0" dirty="0" smtClean="0">
                <a:solidFill>
                  <a:schemeClr val="dk1"/>
                </a:solidFill>
                <a:latin typeface="Times New Roman" panose="02020603050405020304" pitchFamily="18" charset="0"/>
                <a:cs typeface="Times New Roman" panose="02020603050405020304" pitchFamily="18" charset="0"/>
              </a:rPr>
              <a:t>[4]</a:t>
            </a:r>
            <a:r>
              <a:rPr lang="en-US" sz="1500" dirty="0">
                <a:solidFill>
                  <a:schemeClr val="dk1"/>
                </a:solidFill>
                <a:latin typeface="Times New Roman" panose="02020603050405020304" pitchFamily="18" charset="0"/>
                <a:cs typeface="Times New Roman" panose="02020603050405020304" pitchFamily="18" charset="0"/>
              </a:rPr>
              <a:t> </a:t>
            </a:r>
            <a:r>
              <a:rPr lang="en-US" sz="1500" b="0" dirty="0" err="1">
                <a:solidFill>
                  <a:schemeClr val="dk1"/>
                </a:solidFill>
                <a:latin typeface="Times New Roman" panose="02020603050405020304" pitchFamily="18" charset="0"/>
                <a:cs typeface="Times New Roman" panose="02020603050405020304" pitchFamily="18" charset="0"/>
              </a:rPr>
              <a:t>Manjunath</a:t>
            </a:r>
            <a:r>
              <a:rPr lang="en-US" sz="1500" b="0" dirty="0">
                <a:solidFill>
                  <a:schemeClr val="dk1"/>
                </a:solidFill>
                <a:latin typeface="Times New Roman" panose="02020603050405020304" pitchFamily="18" charset="0"/>
                <a:cs typeface="Times New Roman" panose="02020603050405020304" pitchFamily="18" charset="0"/>
              </a:rPr>
              <a:t> A E ,</a:t>
            </a:r>
            <a:r>
              <a:rPr lang="en-US" sz="1500" b="0" dirty="0" err="1">
                <a:solidFill>
                  <a:schemeClr val="dk1"/>
                </a:solidFill>
                <a:latin typeface="Times New Roman" panose="02020603050405020304" pitchFamily="18" charset="0"/>
                <a:cs typeface="Times New Roman" panose="02020603050405020304" pitchFamily="18" charset="0"/>
              </a:rPr>
              <a:t>Vijaya</a:t>
            </a:r>
            <a:r>
              <a:rPr lang="en-US" sz="1500" b="0" dirty="0">
                <a:solidFill>
                  <a:schemeClr val="dk1"/>
                </a:solidFill>
                <a:latin typeface="Times New Roman" panose="02020603050405020304" pitchFamily="18" charset="0"/>
                <a:cs typeface="Times New Roman" panose="02020603050405020304" pitchFamily="18" charset="0"/>
              </a:rPr>
              <a:t> Kumar B P , Rajesh </a:t>
            </a:r>
            <a:r>
              <a:rPr lang="en-US" sz="1500" b="0" dirty="0" smtClean="0">
                <a:solidFill>
                  <a:schemeClr val="dk1"/>
                </a:solidFill>
                <a:latin typeface="Times New Roman" panose="02020603050405020304" pitchFamily="18" charset="0"/>
                <a:cs typeface="Times New Roman" panose="02020603050405020304" pitchFamily="18" charset="0"/>
              </a:rPr>
              <a:t>H</a:t>
            </a:r>
            <a:r>
              <a:rPr lang="en-IN" sz="1500" b="0" dirty="0" smtClean="0">
                <a:solidFill>
                  <a:schemeClr val="dk1"/>
                </a:solidFill>
                <a:latin typeface="Times New Roman" panose="02020603050405020304" pitchFamily="18" charset="0"/>
                <a:cs typeface="Times New Roman" panose="02020603050405020304" pitchFamily="18" charset="0"/>
              </a:rPr>
              <a:t>,</a:t>
            </a:r>
            <a:r>
              <a:rPr lang="en-IN" sz="1500" dirty="0" smtClean="0">
                <a:solidFill>
                  <a:schemeClr val="dk1"/>
                </a:solidFill>
                <a:latin typeface="Times New Roman" panose="02020603050405020304" pitchFamily="18" charset="0"/>
                <a:cs typeface="Times New Roman" panose="02020603050405020304" pitchFamily="18" charset="0"/>
              </a:rPr>
              <a:t> </a:t>
            </a:r>
            <a:r>
              <a:rPr lang="en-US" sz="1500" dirty="0" smtClean="0">
                <a:solidFill>
                  <a:schemeClr val="dk1"/>
                </a:solidFill>
                <a:latin typeface="Times New Roman" panose="02020603050405020304" pitchFamily="18" charset="0"/>
                <a:cs typeface="Times New Roman" panose="02020603050405020304" pitchFamily="18" charset="0"/>
              </a:rPr>
              <a:t>Comparative </a:t>
            </a:r>
            <a:r>
              <a:rPr lang="en-US" sz="1500" dirty="0">
                <a:solidFill>
                  <a:schemeClr val="dk1"/>
                </a:solidFill>
                <a:latin typeface="Times New Roman" panose="02020603050405020304" pitchFamily="18" charset="0"/>
                <a:cs typeface="Times New Roman" panose="02020603050405020304" pitchFamily="18" charset="0"/>
              </a:rPr>
              <a:t>Study of Hand Gesture Recognition </a:t>
            </a:r>
            <a:r>
              <a:rPr lang="en-US" sz="1500" dirty="0" smtClean="0">
                <a:solidFill>
                  <a:schemeClr val="dk1"/>
                </a:solidFill>
                <a:latin typeface="Times New Roman" panose="02020603050405020304" pitchFamily="18" charset="0"/>
                <a:cs typeface="Times New Roman" panose="02020603050405020304" pitchFamily="18" charset="0"/>
              </a:rPr>
              <a:t>Algorithms</a:t>
            </a:r>
            <a:r>
              <a:rPr lang="en-US" sz="1500" b="0" dirty="0" smtClean="0">
                <a:solidFill>
                  <a:schemeClr val="dk1"/>
                </a:solidFill>
                <a:latin typeface="Times New Roman" panose="02020603050405020304" pitchFamily="18" charset="0"/>
                <a:cs typeface="Times New Roman" panose="02020603050405020304" pitchFamily="18" charset="0"/>
              </a:rPr>
              <a:t>, International </a:t>
            </a:r>
            <a:r>
              <a:rPr lang="en-US" sz="1500" b="0" dirty="0">
                <a:solidFill>
                  <a:schemeClr val="dk1"/>
                </a:solidFill>
                <a:latin typeface="Times New Roman" panose="02020603050405020304" pitchFamily="18" charset="0"/>
                <a:cs typeface="Times New Roman" panose="02020603050405020304" pitchFamily="18" charset="0"/>
              </a:rPr>
              <a:t>Journal of Research in Computer </a:t>
            </a:r>
            <a:r>
              <a:rPr lang="en-US" sz="1500" b="0" dirty="0" smtClean="0">
                <a:solidFill>
                  <a:schemeClr val="dk1"/>
                </a:solidFill>
                <a:latin typeface="Times New Roman" panose="02020603050405020304" pitchFamily="18" charset="0"/>
                <a:cs typeface="Times New Roman" panose="02020603050405020304" pitchFamily="18" charset="0"/>
              </a:rPr>
              <a:t>and</a:t>
            </a:r>
            <a:r>
              <a:rPr lang="en-IN" sz="1500" b="0" dirty="0" smtClean="0">
                <a:solidFill>
                  <a:schemeClr val="dk1"/>
                </a:solidFill>
                <a:latin typeface="Times New Roman" panose="02020603050405020304" pitchFamily="18" charset="0"/>
                <a:cs typeface="Times New Roman" panose="02020603050405020304" pitchFamily="18" charset="0"/>
              </a:rPr>
              <a:t> </a:t>
            </a:r>
            <a:r>
              <a:rPr lang="en-US" sz="1500" b="0" dirty="0" smtClean="0">
                <a:solidFill>
                  <a:schemeClr val="dk1"/>
                </a:solidFill>
                <a:latin typeface="Times New Roman" panose="02020603050405020304" pitchFamily="18" charset="0"/>
                <a:cs typeface="Times New Roman" panose="02020603050405020304" pitchFamily="18" charset="0"/>
              </a:rPr>
              <a:t>Communication </a:t>
            </a:r>
            <a:r>
              <a:rPr lang="en-US" sz="1500" b="0" dirty="0">
                <a:solidFill>
                  <a:schemeClr val="dk1"/>
                </a:solidFill>
                <a:latin typeface="Times New Roman" panose="02020603050405020304" pitchFamily="18" charset="0"/>
                <a:cs typeface="Times New Roman" panose="02020603050405020304" pitchFamily="18" charset="0"/>
              </a:rPr>
              <a:t>Technology, </a:t>
            </a:r>
            <a:r>
              <a:rPr lang="en-US" sz="1500" b="0" dirty="0" err="1">
                <a:solidFill>
                  <a:schemeClr val="dk1"/>
                </a:solidFill>
                <a:latin typeface="Times New Roman" panose="02020603050405020304" pitchFamily="18" charset="0"/>
                <a:cs typeface="Times New Roman" panose="02020603050405020304" pitchFamily="18" charset="0"/>
              </a:rPr>
              <a:t>Vol</a:t>
            </a:r>
            <a:r>
              <a:rPr lang="en-US" sz="1500" b="0" dirty="0">
                <a:solidFill>
                  <a:schemeClr val="dk1"/>
                </a:solidFill>
                <a:latin typeface="Times New Roman" panose="02020603050405020304" pitchFamily="18" charset="0"/>
                <a:cs typeface="Times New Roman" panose="02020603050405020304" pitchFamily="18" charset="0"/>
              </a:rPr>
              <a:t> 3, Issue 4, April- </a:t>
            </a:r>
            <a:r>
              <a:rPr lang="en-US" sz="1500" b="0" dirty="0" smtClean="0">
                <a:solidFill>
                  <a:schemeClr val="dk1"/>
                </a:solidFill>
                <a:latin typeface="Times New Roman" panose="02020603050405020304" pitchFamily="18" charset="0"/>
                <a:cs typeface="Times New Roman" panose="02020603050405020304" pitchFamily="18" charset="0"/>
              </a:rPr>
              <a:t>2014.</a:t>
            </a:r>
            <a:endParaRPr lang="en-IN" sz="1500" b="0" dirty="0" smtClean="0">
              <a:solidFill>
                <a:schemeClr val="dk1"/>
              </a:solidFill>
              <a:latin typeface="Times New Roman" panose="02020603050405020304" pitchFamily="18" charset="0"/>
              <a:cs typeface="Times New Roman" panose="02020603050405020304" pitchFamily="18" charset="0"/>
            </a:endParaRPr>
          </a:p>
          <a:p>
            <a:pPr>
              <a:spcBef>
                <a:spcPts val="0"/>
              </a:spcBef>
            </a:pPr>
            <a:r>
              <a:rPr lang="en-IN" sz="1500" b="0" dirty="0" smtClean="0">
                <a:solidFill>
                  <a:schemeClr val="dk1"/>
                </a:solidFill>
                <a:latin typeface="Times New Roman" panose="02020603050405020304" pitchFamily="18" charset="0"/>
                <a:cs typeface="Times New Roman" panose="02020603050405020304" pitchFamily="18" charset="0"/>
              </a:rPr>
              <a:t>[5] </a:t>
            </a:r>
            <a:r>
              <a:rPr lang="en-US" sz="1500" b="0" dirty="0" err="1">
                <a:solidFill>
                  <a:schemeClr val="dk1"/>
                </a:solidFill>
                <a:latin typeface="Times New Roman" panose="02020603050405020304" pitchFamily="18" charset="0"/>
                <a:cs typeface="Times New Roman" panose="02020603050405020304" pitchFamily="18" charset="0"/>
              </a:rPr>
              <a:t>Dnyanada</a:t>
            </a:r>
            <a:r>
              <a:rPr lang="en-US" sz="1500" b="0" dirty="0">
                <a:solidFill>
                  <a:schemeClr val="dk1"/>
                </a:solidFill>
                <a:latin typeface="Times New Roman" panose="02020603050405020304" pitchFamily="18" charset="0"/>
                <a:cs typeface="Times New Roman" panose="02020603050405020304" pitchFamily="18" charset="0"/>
              </a:rPr>
              <a:t> R </a:t>
            </a:r>
            <a:r>
              <a:rPr lang="en-US" sz="1500" b="0" dirty="0" err="1">
                <a:solidFill>
                  <a:schemeClr val="dk1"/>
                </a:solidFill>
                <a:latin typeface="Times New Roman" panose="02020603050405020304" pitchFamily="18" charset="0"/>
                <a:cs typeface="Times New Roman" panose="02020603050405020304" pitchFamily="18" charset="0"/>
              </a:rPr>
              <a:t>Jadhav</a:t>
            </a:r>
            <a:r>
              <a:rPr lang="en-US" sz="1500" b="0" dirty="0">
                <a:solidFill>
                  <a:schemeClr val="dk1"/>
                </a:solidFill>
                <a:latin typeface="Times New Roman" panose="02020603050405020304" pitchFamily="18" charset="0"/>
                <a:cs typeface="Times New Roman" panose="02020603050405020304" pitchFamily="18" charset="0"/>
              </a:rPr>
              <a:t>, L. M. R. J </a:t>
            </a:r>
            <a:r>
              <a:rPr lang="en-US" sz="1500" b="0" dirty="0" smtClean="0">
                <a:solidFill>
                  <a:schemeClr val="dk1"/>
                </a:solidFill>
                <a:latin typeface="Times New Roman" panose="02020603050405020304" pitchFamily="18" charset="0"/>
                <a:cs typeface="Times New Roman" panose="02020603050405020304" pitchFamily="18" charset="0"/>
              </a:rPr>
              <a:t>Lobo, </a:t>
            </a:r>
            <a:r>
              <a:rPr lang="en-US" sz="1500" dirty="0" smtClean="0">
                <a:solidFill>
                  <a:schemeClr val="dk1"/>
                </a:solidFill>
                <a:latin typeface="Times New Roman" charset="0"/>
                <a:ea typeface="Times New Roman" charset="0"/>
                <a:cs typeface="Times New Roman" charset="0"/>
              </a:rPr>
              <a:t>Navigation </a:t>
            </a:r>
            <a:r>
              <a:rPr lang="en-US" sz="1500" dirty="0">
                <a:solidFill>
                  <a:schemeClr val="dk1"/>
                </a:solidFill>
                <a:latin typeface="Times New Roman" charset="0"/>
                <a:ea typeface="Times New Roman" charset="0"/>
                <a:cs typeface="Times New Roman" charset="0"/>
              </a:rPr>
              <a:t>of PowerPoint Using Hand Gestures </a:t>
            </a:r>
            <a:r>
              <a:rPr lang="en-US" sz="1500" b="0" dirty="0" smtClean="0">
                <a:solidFill>
                  <a:schemeClr val="dk1"/>
                </a:solidFill>
                <a:latin typeface="Times New Roman" charset="0"/>
                <a:ea typeface="Times New Roman" charset="0"/>
                <a:cs typeface="Times New Roman" charset="0"/>
              </a:rPr>
              <a:t>,</a:t>
            </a:r>
            <a:r>
              <a:rPr lang="en-US" sz="1500" b="0" dirty="0" smtClean="0">
                <a:solidFill>
                  <a:schemeClr val="dk1"/>
                </a:solidFill>
                <a:latin typeface="Times New Roman" panose="02020603050405020304" pitchFamily="18" charset="0"/>
                <a:cs typeface="Times New Roman" panose="02020603050405020304" pitchFamily="18" charset="0"/>
              </a:rPr>
              <a:t>International </a:t>
            </a:r>
            <a:r>
              <a:rPr lang="en-US" sz="1500" b="0" dirty="0">
                <a:solidFill>
                  <a:schemeClr val="dk1"/>
                </a:solidFill>
                <a:latin typeface="Times New Roman" panose="02020603050405020304" pitchFamily="18" charset="0"/>
                <a:cs typeface="Times New Roman" panose="02020603050405020304" pitchFamily="18" charset="0"/>
              </a:rPr>
              <a:t>Journal of Science and Research (</a:t>
            </a:r>
            <a:r>
              <a:rPr lang="en-US" sz="1500" b="0" dirty="0" smtClean="0">
                <a:solidFill>
                  <a:schemeClr val="dk1"/>
                </a:solidFill>
                <a:latin typeface="Times New Roman" panose="02020603050405020304" pitchFamily="18" charset="0"/>
                <a:cs typeface="Times New Roman" panose="02020603050405020304" pitchFamily="18" charset="0"/>
              </a:rPr>
              <a:t>IJSR)</a:t>
            </a:r>
            <a:r>
              <a:rPr lang="en-IN" sz="1500" b="0" dirty="0" smtClean="0">
                <a:solidFill>
                  <a:schemeClr val="dk1"/>
                </a:solidFill>
                <a:latin typeface="Times New Roman" panose="02020603050405020304" pitchFamily="18" charset="0"/>
                <a:cs typeface="Times New Roman" panose="02020603050405020304" pitchFamily="18" charset="0"/>
              </a:rPr>
              <a:t> </a:t>
            </a:r>
            <a:r>
              <a:rPr lang="en-US" sz="1500" b="0" dirty="0" smtClean="0">
                <a:solidFill>
                  <a:schemeClr val="dk1"/>
                </a:solidFill>
                <a:latin typeface="Times New Roman" panose="02020603050405020304" pitchFamily="18" charset="0"/>
                <a:cs typeface="Times New Roman" panose="02020603050405020304" pitchFamily="18" charset="0"/>
              </a:rPr>
              <a:t>2015.</a:t>
            </a:r>
          </a:p>
          <a:p>
            <a:pPr>
              <a:spcBef>
                <a:spcPts val="0"/>
              </a:spcBef>
            </a:pPr>
            <a:r>
              <a:rPr lang="en-US" sz="1500" b="0" dirty="0" smtClean="0">
                <a:solidFill>
                  <a:schemeClr val="dk1"/>
                </a:solidFill>
                <a:latin typeface="Times New Roman" panose="02020603050405020304" pitchFamily="18" charset="0"/>
                <a:cs typeface="Times New Roman" panose="02020603050405020304" pitchFamily="18" charset="0"/>
              </a:rPr>
              <a:t>[6] </a:t>
            </a:r>
            <a:r>
              <a:rPr lang="en-US" sz="1500" b="0" dirty="0" err="1">
                <a:latin typeface="Times New Roman" charset="0"/>
                <a:ea typeface="Times New Roman" charset="0"/>
                <a:cs typeface="Times New Roman" charset="0"/>
              </a:rPr>
              <a:t>Ruchi</a:t>
            </a:r>
            <a:r>
              <a:rPr lang="en-US" sz="1500" b="0" dirty="0">
                <a:latin typeface="Times New Roman" charset="0"/>
                <a:ea typeface="Times New Roman" charset="0"/>
                <a:cs typeface="Times New Roman" charset="0"/>
              </a:rPr>
              <a:t> Manish Gurav, </a:t>
            </a:r>
            <a:r>
              <a:rPr lang="en-US" sz="1500" b="0" dirty="0" err="1">
                <a:latin typeface="Times New Roman" charset="0"/>
                <a:ea typeface="Times New Roman" charset="0"/>
                <a:cs typeface="Times New Roman" charset="0"/>
              </a:rPr>
              <a:t>Premanand</a:t>
            </a:r>
            <a:r>
              <a:rPr lang="en-US" sz="1500" b="0" dirty="0">
                <a:latin typeface="Times New Roman" charset="0"/>
                <a:ea typeface="Times New Roman" charset="0"/>
                <a:cs typeface="Times New Roman" charset="0"/>
              </a:rPr>
              <a:t> K. </a:t>
            </a:r>
            <a:r>
              <a:rPr lang="en-US" sz="1500" b="0" dirty="0" err="1">
                <a:latin typeface="Times New Roman" charset="0"/>
                <a:ea typeface="Times New Roman" charset="0"/>
                <a:cs typeface="Times New Roman" charset="0"/>
              </a:rPr>
              <a:t>Kadbe</a:t>
            </a:r>
            <a:r>
              <a:rPr lang="en-US" sz="1500" b="0" dirty="0">
                <a:latin typeface="Times New Roman" charset="0"/>
                <a:ea typeface="Times New Roman" charset="0"/>
                <a:cs typeface="Times New Roman" charset="0"/>
              </a:rPr>
              <a:t>, </a:t>
            </a:r>
            <a:r>
              <a:rPr lang="en-US" sz="1500" dirty="0">
                <a:latin typeface="Times New Roman" charset="0"/>
                <a:ea typeface="Times New Roman" charset="0"/>
                <a:cs typeface="Times New Roman" charset="0"/>
              </a:rPr>
              <a:t>Real time finger tracking and contour detection for gesture recognition using OpenCV</a:t>
            </a:r>
            <a:r>
              <a:rPr lang="en-US" sz="1500" b="0" dirty="0">
                <a:latin typeface="Times New Roman" charset="0"/>
                <a:ea typeface="Times New Roman" charset="0"/>
                <a:cs typeface="Times New Roman" charset="0"/>
              </a:rPr>
              <a:t>,  IEEE Conference May 2015, Pune India</a:t>
            </a:r>
            <a:r>
              <a:rPr lang="en-US" sz="1500" b="0" dirty="0" smtClean="0">
                <a:latin typeface="Times New Roman" charset="0"/>
                <a:ea typeface="Times New Roman" charset="0"/>
                <a:cs typeface="Times New Roman" charset="0"/>
              </a:rPr>
              <a:t>.</a:t>
            </a:r>
          </a:p>
          <a:p>
            <a:pPr>
              <a:spcBef>
                <a:spcPts val="0"/>
              </a:spcBef>
            </a:pPr>
            <a:r>
              <a:rPr lang="en-US" sz="1500" b="0" dirty="0" smtClean="0">
                <a:solidFill>
                  <a:schemeClr val="dk1"/>
                </a:solidFill>
                <a:latin typeface="Times New Roman" charset="0"/>
                <a:ea typeface="Times New Roman" charset="0"/>
                <a:cs typeface="Times New Roman" charset="0"/>
              </a:rPr>
              <a:t>[7] </a:t>
            </a:r>
            <a:r>
              <a:rPr lang="en-US" sz="1500" b="0" dirty="0">
                <a:latin typeface="Times New Roman" charset="0"/>
                <a:ea typeface="Times New Roman" charset="0"/>
                <a:cs typeface="Times New Roman" charset="0"/>
              </a:rPr>
              <a:t>Pei Xu, Department of Electrical and Computer Engineering, University of Minnesota, </a:t>
            </a:r>
            <a:r>
              <a:rPr lang="en-US" sz="1500" dirty="0">
                <a:latin typeface="Times New Roman" charset="0"/>
                <a:ea typeface="Times New Roman" charset="0"/>
                <a:cs typeface="Times New Roman" charset="0"/>
              </a:rPr>
              <a:t>A Real-time Hand Gesture Recognition and Human-Computer Interaction System</a:t>
            </a:r>
            <a:r>
              <a:rPr lang="en-US" sz="1500" b="0" dirty="0">
                <a:latin typeface="Times New Roman" charset="0"/>
                <a:ea typeface="Times New Roman" charset="0"/>
                <a:cs typeface="Times New Roman" charset="0"/>
              </a:rPr>
              <a:t> ,Research Paper April 2017. </a:t>
            </a:r>
            <a:endParaRPr lang="en-US" sz="1500" b="0" dirty="0" smtClean="0">
              <a:latin typeface="Times New Roman" charset="0"/>
              <a:ea typeface="Times New Roman" charset="0"/>
              <a:cs typeface="Times New Roman" charset="0"/>
            </a:endParaRPr>
          </a:p>
          <a:p>
            <a:pPr algn="just"/>
            <a:r>
              <a:rPr lang="en-US" sz="1500" b="0" dirty="0" smtClean="0">
                <a:latin typeface="Times New Roman" charset="0"/>
                <a:ea typeface="Times New Roman" charset="0"/>
                <a:cs typeface="Times New Roman" charset="0"/>
              </a:rPr>
              <a:t>[8] </a:t>
            </a:r>
            <a:r>
              <a:rPr lang="en-US" sz="1500" b="0" dirty="0" err="1">
                <a:latin typeface="Times New Roman" charset="0"/>
                <a:ea typeface="Times New Roman" charset="0"/>
                <a:cs typeface="Times New Roman" charset="0"/>
              </a:rPr>
              <a:t>P.Suganya</a:t>
            </a:r>
            <a:r>
              <a:rPr lang="en-US" sz="1500" b="0" dirty="0">
                <a:latin typeface="Times New Roman" charset="0"/>
                <a:ea typeface="Times New Roman" charset="0"/>
                <a:cs typeface="Times New Roman" charset="0"/>
              </a:rPr>
              <a:t>, </a:t>
            </a:r>
            <a:r>
              <a:rPr lang="en-US" sz="1500" b="0" dirty="0" err="1">
                <a:latin typeface="Times New Roman" charset="0"/>
                <a:ea typeface="Times New Roman" charset="0"/>
                <a:cs typeface="Times New Roman" charset="0"/>
              </a:rPr>
              <a:t>R.Sathya</a:t>
            </a:r>
            <a:r>
              <a:rPr lang="en-US" sz="1500" b="0" dirty="0">
                <a:latin typeface="Times New Roman" charset="0"/>
                <a:ea typeface="Times New Roman" charset="0"/>
                <a:cs typeface="Times New Roman" charset="0"/>
              </a:rPr>
              <a:t>, </a:t>
            </a:r>
            <a:r>
              <a:rPr lang="en-US" sz="1500" b="0" dirty="0" err="1">
                <a:latin typeface="Times New Roman" charset="0"/>
                <a:ea typeface="Times New Roman" charset="0"/>
                <a:cs typeface="Times New Roman" charset="0"/>
              </a:rPr>
              <a:t>K.Vijayalakshmi</a:t>
            </a:r>
            <a:r>
              <a:rPr lang="en-US" sz="1500" b="0" dirty="0">
                <a:latin typeface="Times New Roman" charset="0"/>
                <a:ea typeface="Times New Roman" charset="0"/>
                <a:cs typeface="Times New Roman" charset="0"/>
              </a:rPr>
              <a:t> , </a:t>
            </a:r>
            <a:r>
              <a:rPr lang="en-US" sz="1500" dirty="0">
                <a:latin typeface="Times New Roman" charset="0"/>
                <a:ea typeface="Times New Roman" charset="0"/>
                <a:cs typeface="Times New Roman" charset="0"/>
              </a:rPr>
              <a:t>Detection and Recognition of Gestures To Control The System Applications by Neural Networks</a:t>
            </a:r>
            <a:r>
              <a:rPr lang="en-US" sz="1500" b="0" dirty="0">
                <a:latin typeface="Times New Roman" charset="0"/>
                <a:ea typeface="Times New Roman" charset="0"/>
                <a:cs typeface="Times New Roman" charset="0"/>
              </a:rPr>
              <a:t>, International Journal of Pure and Applied Mathematics 2018.</a:t>
            </a:r>
          </a:p>
          <a:p>
            <a:pPr algn="just"/>
            <a:endParaRPr lang="en-US" sz="1500" b="0" dirty="0">
              <a:latin typeface="Times New Roman" charset="0"/>
              <a:ea typeface="Times New Roman" charset="0"/>
              <a:cs typeface="Times New Roman" charset="0"/>
            </a:endParaRPr>
          </a:p>
          <a:p>
            <a:pPr algn="just"/>
            <a:endParaRPr lang="en-US" sz="1500" b="0" dirty="0">
              <a:latin typeface="Times New Roman" charset="0"/>
              <a:ea typeface="Times New Roman" charset="0"/>
              <a:cs typeface="Times New Roman" charset="0"/>
            </a:endParaRPr>
          </a:p>
          <a:p>
            <a:pPr>
              <a:buFont typeface="Wingdings" charset="2"/>
              <a:buChar char="Ø"/>
            </a:pPr>
            <a:endParaRPr lang="en-US" sz="1500" b="0" dirty="0">
              <a:latin typeface="Times New Roman" charset="0"/>
              <a:ea typeface="Times New Roman" charset="0"/>
              <a:cs typeface="Times New Roman" charset="0"/>
            </a:endParaRPr>
          </a:p>
          <a:p>
            <a:pPr>
              <a:buFont typeface="Wingdings" charset="2"/>
              <a:buChar char="Ø"/>
            </a:pPr>
            <a:endParaRPr lang="en-US" sz="1500" b="0" dirty="0">
              <a:latin typeface="Times New Roman" charset="0"/>
              <a:ea typeface="Times New Roman" charset="0"/>
              <a:cs typeface="Times New Roman" charset="0"/>
            </a:endParaRPr>
          </a:p>
          <a:p>
            <a:pPr>
              <a:buFont typeface="Wingdings" charset="2"/>
              <a:buChar char="Ø"/>
            </a:pPr>
            <a:endParaRPr lang="en-US" sz="1500" b="0" dirty="0">
              <a:latin typeface="Times New Roman" charset="0"/>
              <a:ea typeface="Times New Roman" charset="0"/>
              <a:cs typeface="Times New Roman" charset="0"/>
            </a:endParaRPr>
          </a:p>
          <a:p>
            <a:pPr>
              <a:buFont typeface="Wingdings" charset="2"/>
              <a:buChar char="Ø"/>
            </a:pPr>
            <a:endParaRPr lang="en-US" sz="1500" b="0" dirty="0">
              <a:latin typeface="Times New Roman" charset="0"/>
              <a:ea typeface="Times New Roman" charset="0"/>
              <a:cs typeface="Times New Roman" charset="0"/>
            </a:endParaRPr>
          </a:p>
          <a:p>
            <a:endParaRPr lang="en-US" sz="1500" b="0" dirty="0">
              <a:latin typeface="Times New Roman" charset="0"/>
              <a:ea typeface="Times New Roman" charset="0"/>
              <a:cs typeface="Times New Roman" charset="0"/>
            </a:endParaRPr>
          </a:p>
        </p:txBody>
      </p:sp>
      <p:sp>
        <p:nvSpPr>
          <p:cNvPr id="4" name="Footer Placeholder 3"/>
          <p:cNvSpPr>
            <a:spLocks noGrp="1"/>
          </p:cNvSpPr>
          <p:nvPr>
            <p:ph type="ftr" sz="quarter" idx="11"/>
          </p:nvPr>
        </p:nvSpPr>
        <p:spPr>
          <a:xfrm>
            <a:off x="457200" y="6621528"/>
            <a:ext cx="5053263" cy="236472"/>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407091" y="6470724"/>
            <a:ext cx="1096129" cy="538079"/>
          </a:xfrm>
        </p:spPr>
        <p:txBody>
          <a:bodyPr/>
          <a:lstStyle/>
          <a:p>
            <a:fld id="{720B46DC-49FD-4C93-A4AB-6D5A9677AF67}" type="slidenum">
              <a:rPr lang="en-US" smtClean="0"/>
              <a:t>16</a:t>
            </a:fld>
            <a:endParaRPr lang="en-US" dirty="0"/>
          </a:p>
        </p:txBody>
      </p:sp>
      <p:pic>
        <p:nvPicPr>
          <p:cNvPr id="11" name="Picture 10">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214017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914082"/>
          </a:xfrm>
        </p:spPr>
        <p:txBody>
          <a:bodyPr/>
          <a:lstStyle/>
          <a:p>
            <a:r>
              <a:rPr lang="en-US" dirty="0"/>
              <a:t>ABSTRACT</a:t>
            </a:r>
          </a:p>
        </p:txBody>
      </p:sp>
      <p:sp>
        <p:nvSpPr>
          <p:cNvPr id="3" name="Content Placeholder 2"/>
          <p:cNvSpPr>
            <a:spLocks noGrp="1"/>
          </p:cNvSpPr>
          <p:nvPr>
            <p:ph idx="1"/>
          </p:nvPr>
        </p:nvSpPr>
        <p:spPr>
          <a:xfrm>
            <a:off x="76200" y="1295400"/>
            <a:ext cx="8878956" cy="5197475"/>
          </a:xfrm>
        </p:spPr>
        <p:txBody>
          <a:bodyPr>
            <a:noAutofit/>
          </a:bodyPr>
          <a:lstStyle/>
          <a:p>
            <a:pPr marL="342900" indent="-342900" algn="just">
              <a:buFont typeface="Arial" charset="0"/>
              <a:buChar char="•"/>
            </a:pPr>
            <a:r>
              <a:rPr lang="en-US" sz="2600" dirty="0">
                <a:latin typeface="Times New Roman" charset="0"/>
                <a:ea typeface="Times New Roman" charset="0"/>
                <a:cs typeface="Times New Roman" charset="0"/>
              </a:rPr>
              <a:t>Gesture Recognition </a:t>
            </a:r>
            <a:r>
              <a:rPr lang="en-US" sz="2600" b="0" dirty="0">
                <a:latin typeface="Times New Roman" charset="0"/>
                <a:ea typeface="Times New Roman" charset="0"/>
                <a:cs typeface="Times New Roman" charset="0"/>
              </a:rPr>
              <a:t>is a topic in computer science with the goal of interpreting human gestures via mathematical algorithms. </a:t>
            </a:r>
          </a:p>
          <a:p>
            <a:pPr marL="342900" indent="-342900" algn="just">
              <a:buFont typeface="Arial" charset="0"/>
              <a:buChar char="•"/>
            </a:pPr>
            <a:r>
              <a:rPr lang="en-US" sz="2600" b="0" dirty="0">
                <a:latin typeface="Times New Roman" charset="0"/>
                <a:ea typeface="Times New Roman" charset="0"/>
                <a:cs typeface="Times New Roman" charset="0"/>
              </a:rPr>
              <a:t>Gestures can originate from any bodily motion or state but commonly originate from the face or hand.</a:t>
            </a:r>
          </a:p>
          <a:p>
            <a:pPr marL="342900" indent="-342900" algn="just">
              <a:buFont typeface="Arial" charset="0"/>
              <a:buChar char="•"/>
            </a:pPr>
            <a:r>
              <a:rPr lang="en-US" sz="2600" b="0" dirty="0">
                <a:latin typeface="Times New Roman" charset="0"/>
                <a:ea typeface="Times New Roman" charset="0"/>
                <a:cs typeface="Times New Roman" charset="0"/>
              </a:rPr>
              <a:t>Gesture recognition enables humans to communicate with the machine and interact naturally without any mechanical devices, like controlling the cursor by pointing a finer at the screen without the use of a mouse.</a:t>
            </a:r>
          </a:p>
          <a:p>
            <a:pPr marL="342900" indent="-342900" algn="just">
              <a:buFont typeface="Arial" charset="0"/>
              <a:buChar char="•"/>
            </a:pPr>
            <a:r>
              <a:rPr lang="en-US" sz="2600" b="0" dirty="0">
                <a:latin typeface="Times New Roman" charset="0"/>
                <a:ea typeface="Times New Roman" charset="0"/>
                <a:cs typeface="Times New Roman" charset="0"/>
              </a:rPr>
              <a:t>The whole system consists of three components: </a:t>
            </a:r>
            <a:r>
              <a:rPr lang="en-US" sz="2600" dirty="0">
                <a:latin typeface="Times New Roman" charset="0"/>
                <a:ea typeface="Times New Roman" charset="0"/>
                <a:cs typeface="Times New Roman" charset="0"/>
              </a:rPr>
              <a:t>Hand Detection</a:t>
            </a:r>
            <a:r>
              <a:rPr lang="en-US" sz="2600" b="0" dirty="0">
                <a:latin typeface="Times New Roman" charset="0"/>
                <a:ea typeface="Times New Roman" charset="0"/>
                <a:cs typeface="Times New Roman" charset="0"/>
              </a:rPr>
              <a:t>, </a:t>
            </a:r>
            <a:r>
              <a:rPr lang="en-US" sz="2600" dirty="0">
                <a:latin typeface="Times New Roman" charset="0"/>
                <a:ea typeface="Times New Roman" charset="0"/>
                <a:cs typeface="Times New Roman" charset="0"/>
              </a:rPr>
              <a:t>Gesture Recognition</a:t>
            </a:r>
            <a:r>
              <a:rPr lang="en-US" sz="2600" b="0" dirty="0">
                <a:latin typeface="Times New Roman" charset="0"/>
                <a:ea typeface="Times New Roman" charset="0"/>
                <a:cs typeface="Times New Roman" charset="0"/>
              </a:rPr>
              <a:t> and </a:t>
            </a:r>
            <a:r>
              <a:rPr lang="en-US" sz="2600" dirty="0">
                <a:latin typeface="Times New Roman" charset="0"/>
                <a:ea typeface="Times New Roman" charset="0"/>
                <a:cs typeface="Times New Roman" charset="0"/>
              </a:rPr>
              <a:t>Human-Computer Interaction (HCI)</a:t>
            </a:r>
            <a:r>
              <a:rPr lang="en-US" sz="2600" b="0" dirty="0">
                <a:latin typeface="Times New Roman" charset="0"/>
                <a:ea typeface="Times New Roman" charset="0"/>
                <a:cs typeface="Times New Roman" charset="0"/>
              </a:rPr>
              <a:t> based on the gesture recognized.</a:t>
            </a:r>
          </a:p>
          <a:p>
            <a:pPr marL="342900" indent="-342900">
              <a:buFont typeface="Arial" charset="0"/>
              <a:buChar char="•"/>
            </a:pPr>
            <a:endParaRPr lang="en-US" sz="2600" dirty="0"/>
          </a:p>
          <a:p>
            <a:pPr marL="342900" indent="-342900">
              <a:buFont typeface="Arial" charset="0"/>
              <a:buChar char="•"/>
            </a:pPr>
            <a:endParaRPr lang="en-US" sz="2600" dirty="0"/>
          </a:p>
        </p:txBody>
      </p:sp>
      <p:pic>
        <p:nvPicPr>
          <p:cNvPr id="4" name="Picture 3">
            <a:extLst>
              <a:ext uri="{FF2B5EF4-FFF2-40B4-BE49-F238E27FC236}">
                <a16:creationId xmlns:a16="http://schemas.microsoft.com/office/drawing/2014/main" xmlns="" id="{E670AE33-4034-4829-85FA-BBC671B89BA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
        <p:nvSpPr>
          <p:cNvPr id="5" name="Slide Number Placeholder 4"/>
          <p:cNvSpPr>
            <a:spLocks noGrp="1"/>
          </p:cNvSpPr>
          <p:nvPr>
            <p:ph type="sldNum" sz="quarter" idx="12"/>
          </p:nvPr>
        </p:nvSpPr>
        <p:spPr>
          <a:xfrm>
            <a:off x="8486139" y="6472139"/>
            <a:ext cx="1315721" cy="365125"/>
          </a:xfrm>
        </p:spPr>
        <p:txBody>
          <a:bodyPr/>
          <a:lstStyle/>
          <a:p>
            <a:fld id="{720B46DC-49FD-4C93-A4AB-6D5A9677AF67}" type="slidenum">
              <a:rPr lang="en-US" smtClean="0"/>
              <a:t>2</a:t>
            </a:fld>
            <a:endParaRPr lang="en-US" dirty="0"/>
          </a:p>
        </p:txBody>
      </p:sp>
      <p:sp>
        <p:nvSpPr>
          <p:cNvPr id="6" name="Footer Placeholder 5"/>
          <p:cNvSpPr>
            <a:spLocks noGrp="1"/>
          </p:cNvSpPr>
          <p:nvPr>
            <p:ph type="ftr" sz="quarter" idx="11"/>
          </p:nvPr>
        </p:nvSpPr>
        <p:spPr>
          <a:xfrm>
            <a:off x="457199" y="6492875"/>
            <a:ext cx="8497957" cy="283845"/>
          </a:xfrm>
        </p:spPr>
        <p:txBody>
          <a:bodyPr/>
          <a:lstStyle/>
          <a:p>
            <a:r>
              <a:rPr lang="en-US" dirty="0"/>
              <a:t>Hand Gesture Recognition For Human Computer Interaction</a:t>
            </a:r>
          </a:p>
        </p:txBody>
      </p:sp>
    </p:spTree>
    <p:extLst>
      <p:ext uri="{BB962C8B-B14F-4D97-AF65-F5344CB8AC3E}">
        <p14:creationId xmlns:p14="http://schemas.microsoft.com/office/powerpoint/2010/main" val="19574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1066482"/>
          </a:xfrm>
        </p:spPr>
        <p:txBody>
          <a:bodyPr/>
          <a:lstStyle/>
          <a:p>
            <a:r>
              <a:rPr lang="en-US" dirty="0"/>
              <a:t>INTRODUCTION</a:t>
            </a:r>
          </a:p>
        </p:txBody>
      </p:sp>
      <p:sp>
        <p:nvSpPr>
          <p:cNvPr id="3" name="Content Placeholder 2"/>
          <p:cNvSpPr>
            <a:spLocks noGrp="1"/>
          </p:cNvSpPr>
          <p:nvPr>
            <p:ph idx="1"/>
          </p:nvPr>
        </p:nvSpPr>
        <p:spPr>
          <a:xfrm>
            <a:off x="0" y="1378339"/>
            <a:ext cx="8991600" cy="5114535"/>
          </a:xfrm>
        </p:spPr>
        <p:txBody>
          <a:bodyPr>
            <a:normAutofit/>
          </a:bodyPr>
          <a:lstStyle/>
          <a:p>
            <a:pPr marL="342900" indent="-342900" algn="just">
              <a:buFont typeface="Arial" charset="0"/>
              <a:buChar char="•"/>
            </a:pPr>
            <a:r>
              <a:rPr lang="en-IN" sz="2600" b="0" dirty="0">
                <a:latin typeface="Times New Roman" charset="0"/>
                <a:ea typeface="Times New Roman" charset="0"/>
                <a:cs typeface="Times New Roman" charset="0"/>
              </a:rPr>
              <a:t>A gesture is a form of non verbal communication in which visible body actions communicate particular messages, in place of speech, during an interaction.</a:t>
            </a:r>
          </a:p>
          <a:p>
            <a:pPr marL="342900" indent="-342900" algn="just">
              <a:buFont typeface="Arial" charset="0"/>
              <a:buChar char="•"/>
            </a:pPr>
            <a:r>
              <a:rPr lang="en-IN" sz="2600" b="0" dirty="0">
                <a:latin typeface="Times New Roman" charset="0"/>
                <a:ea typeface="Times New Roman" charset="0"/>
                <a:cs typeface="Times New Roman" charset="0"/>
              </a:rPr>
              <a:t>Hand gesture recognition for human computer interaction is an area of active research in computer vision and machine learning.</a:t>
            </a:r>
          </a:p>
          <a:p>
            <a:pPr marL="342900" indent="-342900" algn="just">
              <a:buFont typeface="Arial" charset="0"/>
              <a:buChar char="•"/>
            </a:pPr>
            <a:r>
              <a:rPr lang="en-IN" sz="2600" b="0" dirty="0">
                <a:latin typeface="Times New Roman" charset="0"/>
                <a:ea typeface="Times New Roman" charset="0"/>
                <a:cs typeface="Times New Roman" charset="0"/>
              </a:rPr>
              <a:t>The primary goal of gesture recognition is to create a system, which can identify specific human gestures and use them to convey information or for device control.</a:t>
            </a:r>
          </a:p>
          <a:p>
            <a:pPr marL="342900" indent="-342900" algn="just">
              <a:buFont typeface="Arial" charset="0"/>
              <a:buChar char="•"/>
            </a:pPr>
            <a:r>
              <a:rPr lang="en-US" sz="2600" b="0" dirty="0">
                <a:latin typeface="Times New Roman" charset="0"/>
                <a:ea typeface="Times New Roman" charset="0"/>
                <a:cs typeface="Times New Roman" charset="0"/>
              </a:rPr>
              <a:t>In this project, we design a real-time human computer interaction system based on hand gesture</a:t>
            </a:r>
            <a:r>
              <a:rPr lang="en-US" sz="2800" b="0" dirty="0">
                <a:latin typeface="Times New Roman" charset="0"/>
                <a:ea typeface="Times New Roman" charset="0"/>
                <a:cs typeface="Times New Roman" charset="0"/>
              </a:rPr>
              <a:t>.</a:t>
            </a:r>
          </a:p>
          <a:p>
            <a:pPr marL="342900" indent="-342900">
              <a:buFont typeface="Arial" charset="0"/>
              <a:buChar char="•"/>
            </a:pPr>
            <a:endParaRPr lang="en-US" sz="2600" b="0" dirty="0">
              <a:latin typeface="TimesNewRomanPS" charset="0"/>
              <a:ea typeface="TimesNewRomanPS" charset="0"/>
              <a:cs typeface="TimesNewRomanPS" charset="0"/>
            </a:endParaRPr>
          </a:p>
        </p:txBody>
      </p:sp>
      <p:sp>
        <p:nvSpPr>
          <p:cNvPr id="4" name="Footer Placeholder 3"/>
          <p:cNvSpPr>
            <a:spLocks noGrp="1"/>
          </p:cNvSpPr>
          <p:nvPr>
            <p:ph type="ftr" sz="quarter" idx="11"/>
          </p:nvPr>
        </p:nvSpPr>
        <p:spPr>
          <a:xfrm>
            <a:off x="457200" y="6492875"/>
            <a:ext cx="8534400" cy="283845"/>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484880" y="6492875"/>
            <a:ext cx="535623" cy="365125"/>
          </a:xfrm>
        </p:spPr>
        <p:txBody>
          <a:bodyPr/>
          <a:lstStyle/>
          <a:p>
            <a:fld id="{720B46DC-49FD-4C93-A4AB-6D5A9677AF67}" type="slidenum">
              <a:rPr lang="en-US" smtClean="0"/>
              <a:t>3</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77297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10600" cy="990282"/>
          </a:xfrm>
        </p:spPr>
        <p:txBody>
          <a:bodyPr/>
          <a:lstStyle/>
          <a:p>
            <a:r>
              <a:rPr lang="en-US" dirty="0"/>
              <a:t>PROBLEM STATEMENT</a:t>
            </a:r>
          </a:p>
        </p:txBody>
      </p:sp>
      <p:sp>
        <p:nvSpPr>
          <p:cNvPr id="3" name="Content Placeholder 2"/>
          <p:cNvSpPr>
            <a:spLocks noGrp="1"/>
          </p:cNvSpPr>
          <p:nvPr>
            <p:ph idx="1"/>
          </p:nvPr>
        </p:nvSpPr>
        <p:spPr>
          <a:xfrm>
            <a:off x="0" y="1378340"/>
            <a:ext cx="8955156" cy="5174860"/>
          </a:xfrm>
        </p:spPr>
        <p:txBody>
          <a:bodyPr>
            <a:normAutofit/>
          </a:bodyPr>
          <a:lstStyle/>
          <a:p>
            <a:pPr marL="457200" indent="-457200" algn="just">
              <a:spcAft>
                <a:spcPts val="0"/>
              </a:spcAft>
              <a:buFont typeface="Arial" charset="0"/>
              <a:buChar char="•"/>
            </a:pPr>
            <a:r>
              <a:rPr lang="en-US" sz="2600" b="0" dirty="0">
                <a:latin typeface="Times New Roman" panose="02020603050405020304" pitchFamily="18" charset="0"/>
                <a:cs typeface="Times New Roman" panose="02020603050405020304" pitchFamily="18" charset="0"/>
              </a:rPr>
              <a:t>A hand gesture recognition system was developed to capture the hand gesture being performed by the user and to control a computer system by that incoming information.</a:t>
            </a:r>
          </a:p>
          <a:p>
            <a:pPr marL="457200" indent="-457200" algn="just">
              <a:buFont typeface="Arial" charset="0"/>
              <a:buChar char="•"/>
            </a:pPr>
            <a:r>
              <a:rPr lang="en-US" sz="2600" b="0" dirty="0">
                <a:latin typeface="Times New Roman" panose="02020603050405020304" pitchFamily="18" charset="0"/>
                <a:cs typeface="Times New Roman" panose="02020603050405020304" pitchFamily="18" charset="0"/>
              </a:rPr>
              <a:t>A hand gesture recognition system was developed to capture the hand gesture being performed by the user and to control a computer system by that incoming information.</a:t>
            </a:r>
          </a:p>
          <a:p>
            <a:pPr marL="457200" indent="-457200" algn="just">
              <a:buFont typeface="Arial" charset="0"/>
              <a:buChar char="•"/>
            </a:pPr>
            <a:r>
              <a:rPr lang="en-IN" sz="2600" b="0" dirty="0">
                <a:latin typeface="Times New Roman" panose="02020603050405020304" pitchFamily="18" charset="0"/>
                <a:cs typeface="Times New Roman" panose="02020603050405020304" pitchFamily="18" charset="0"/>
              </a:rPr>
              <a:t>This system eliminates some of the above constraints by just detecting the natural movement of the hand using a web camera and enabling the system to correctly determine the gesture that is being made and to perform the desired action.</a:t>
            </a:r>
          </a:p>
          <a:p>
            <a:pPr marL="457200" indent="-457200" algn="just">
              <a:buFont typeface="Arial" charset="0"/>
              <a:buChar char="•"/>
            </a:pPr>
            <a:endParaRPr lang="en-US" sz="2600" b="0" dirty="0">
              <a:latin typeface="Times New Roman" charset="0"/>
              <a:ea typeface="Times New Roman" charset="0"/>
              <a:cs typeface="Times New Roman" charset="0"/>
            </a:endParaRPr>
          </a:p>
        </p:txBody>
      </p:sp>
      <p:sp>
        <p:nvSpPr>
          <p:cNvPr id="4" name="Footer Placeholder 3"/>
          <p:cNvSpPr>
            <a:spLocks noGrp="1"/>
          </p:cNvSpPr>
          <p:nvPr>
            <p:ph type="ftr" sz="quarter" idx="11"/>
          </p:nvPr>
        </p:nvSpPr>
        <p:spPr>
          <a:xfrm>
            <a:off x="457200" y="6492875"/>
            <a:ext cx="8497956" cy="283845"/>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486139" y="6492875"/>
            <a:ext cx="1315721" cy="365125"/>
          </a:xfrm>
        </p:spPr>
        <p:txBody>
          <a:bodyPr/>
          <a:lstStyle/>
          <a:p>
            <a:fld id="{720B46DC-49FD-4C93-A4AB-6D5A9677AF67}" type="slidenum">
              <a:rPr lang="en-US" smtClean="0"/>
              <a:t>4</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189125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lstStyle/>
          <a:p>
            <a:r>
              <a:rPr lang="en-US" dirty="0"/>
              <a:t>OBJECTIVE</a:t>
            </a:r>
          </a:p>
        </p:txBody>
      </p:sp>
      <p:sp>
        <p:nvSpPr>
          <p:cNvPr id="3" name="Content Placeholder 2"/>
          <p:cNvSpPr>
            <a:spLocks noGrp="1"/>
          </p:cNvSpPr>
          <p:nvPr>
            <p:ph idx="1"/>
          </p:nvPr>
        </p:nvSpPr>
        <p:spPr>
          <a:xfrm>
            <a:off x="0" y="1378339"/>
            <a:ext cx="8955155" cy="5114535"/>
          </a:xfrm>
        </p:spPr>
        <p:txBody>
          <a:bodyPr>
            <a:noAutofit/>
          </a:bodyPr>
          <a:lstStyle/>
          <a:p>
            <a:pPr marL="457200" indent="-457200" algn="just">
              <a:buFont typeface="Arial" charset="0"/>
              <a:buChar char="•"/>
            </a:pPr>
            <a:r>
              <a:rPr lang="en-US" sz="2600" b="0" dirty="0">
                <a:latin typeface="Times New Roman" charset="0"/>
                <a:ea typeface="Times New Roman" charset="0"/>
                <a:cs typeface="Times New Roman" charset="0"/>
              </a:rPr>
              <a:t>The main objective of our proposed system is to detect hand movements / gestures and perform different actions such as switching of pages, scrolling up or down in a page, zooming in or zooming out of pages based on different gestures detected.</a:t>
            </a:r>
          </a:p>
          <a:p>
            <a:pPr marL="457200" indent="-457200" algn="just">
              <a:buFont typeface="Arial" charset="0"/>
              <a:buChar char="•"/>
            </a:pPr>
            <a:r>
              <a:rPr lang="en-US" sz="2600" b="0" dirty="0">
                <a:latin typeface="Times New Roman" charset="0"/>
                <a:ea typeface="Times New Roman" charset="0"/>
                <a:cs typeface="Times New Roman" charset="0"/>
              </a:rPr>
              <a:t>The proposed system will help the deaf, dumb and the paralyzed people to communicate / interact with machines in an effective way.</a:t>
            </a:r>
          </a:p>
          <a:p>
            <a:pPr marL="457200" indent="-457200" algn="just">
              <a:buFont typeface="Arial" charset="0"/>
              <a:buChar char="•"/>
            </a:pPr>
            <a:r>
              <a:rPr lang="en-US" sz="2600" b="0" dirty="0">
                <a:latin typeface="Times New Roman" charset="0"/>
                <a:ea typeface="Times New Roman" charset="0"/>
                <a:cs typeface="Times New Roman" charset="0"/>
              </a:rPr>
              <a:t>The hand gesture is detected by capturing the motion of the hand through a web camera and recognizing the gesture by using </a:t>
            </a:r>
            <a:r>
              <a:rPr lang="en-US" sz="2600" dirty="0">
                <a:latin typeface="Times New Roman" charset="0"/>
                <a:ea typeface="Times New Roman" charset="0"/>
                <a:cs typeface="Times New Roman" charset="0"/>
              </a:rPr>
              <a:t>machine learning algorithms</a:t>
            </a:r>
            <a:r>
              <a:rPr lang="en-US" sz="2600" b="0" dirty="0">
                <a:latin typeface="Times New Roman" charset="0"/>
                <a:ea typeface="Times New Roman" charset="0"/>
                <a:cs typeface="Times New Roman" charset="0"/>
              </a:rPr>
              <a:t> on a </a:t>
            </a:r>
            <a:r>
              <a:rPr lang="en-US" sz="2600" dirty="0">
                <a:latin typeface="Times New Roman" charset="0"/>
                <a:ea typeface="Times New Roman" charset="0"/>
                <a:cs typeface="Times New Roman" charset="0"/>
              </a:rPr>
              <a:t>trained dataset of gestures</a:t>
            </a:r>
            <a:r>
              <a:rPr lang="en-US" sz="2600" b="0" dirty="0">
                <a:latin typeface="Times New Roman" charset="0"/>
                <a:ea typeface="Times New Roman" charset="0"/>
                <a:cs typeface="Times New Roman" charset="0"/>
              </a:rPr>
              <a:t>.</a:t>
            </a:r>
          </a:p>
        </p:txBody>
      </p:sp>
      <p:sp>
        <p:nvSpPr>
          <p:cNvPr id="4" name="Footer Placeholder 3"/>
          <p:cNvSpPr>
            <a:spLocks noGrp="1"/>
          </p:cNvSpPr>
          <p:nvPr>
            <p:ph type="ftr" sz="quarter" idx="11"/>
          </p:nvPr>
        </p:nvSpPr>
        <p:spPr>
          <a:xfrm>
            <a:off x="457200" y="6492875"/>
            <a:ext cx="8497956"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534400" y="6452234"/>
            <a:ext cx="1315721" cy="365125"/>
          </a:xfrm>
        </p:spPr>
        <p:txBody>
          <a:bodyPr/>
          <a:lstStyle/>
          <a:p>
            <a:fld id="{720B46DC-49FD-4C93-A4AB-6D5A9677AF67}" type="slidenum">
              <a:rPr lang="en-US" smtClean="0"/>
              <a:t>5</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39519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57200" y="6492875"/>
            <a:ext cx="4724400"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455975" y="6251575"/>
            <a:ext cx="916623" cy="383222"/>
          </a:xfrm>
        </p:spPr>
        <p:txBody>
          <a:bodyPr/>
          <a:lstStyle/>
          <a:p>
            <a:fld id="{720B46DC-49FD-4C93-A4AB-6D5A9677AF67}" type="slidenum">
              <a:rPr lang="en-US" smtClean="0"/>
              <a:t>6</a:t>
            </a:fld>
            <a:endParaRPr lang="en-US" dirty="0"/>
          </a:p>
        </p:txBody>
      </p:sp>
      <p:sp>
        <p:nvSpPr>
          <p:cNvPr id="2" name="Title 1"/>
          <p:cNvSpPr>
            <a:spLocks noGrp="1"/>
          </p:cNvSpPr>
          <p:nvPr>
            <p:ph type="title" idx="4294967295"/>
          </p:nvPr>
        </p:nvSpPr>
        <p:spPr>
          <a:xfrm>
            <a:off x="0" y="-4763"/>
            <a:ext cx="8534400" cy="625476"/>
          </a:xfrm>
        </p:spPr>
        <p:txBody>
          <a:bodyPr>
            <a:normAutofit fontScale="90000"/>
          </a:bodyPr>
          <a:lstStyle/>
          <a:p>
            <a:pPr algn="ctr"/>
            <a:r>
              <a:rPr lang="en-US" dirty="0"/>
              <a:t>LITERATURE SURVEY</a:t>
            </a:r>
          </a:p>
        </p:txBody>
      </p:sp>
      <p:graphicFrame>
        <p:nvGraphicFramePr>
          <p:cNvPr id="9" name="Content Placeholder 8">
            <a:extLst>
              <a:ext uri="{FF2B5EF4-FFF2-40B4-BE49-F238E27FC236}">
                <a16:creationId xmlns:a16="http://schemas.microsoft.com/office/drawing/2014/main" xmlns="" id="{104F8010-59DD-4F37-82CC-93BBD8337B4C}"/>
              </a:ext>
            </a:extLst>
          </p:cNvPr>
          <p:cNvGraphicFramePr>
            <a:graphicFrameLocks noGrp="1"/>
          </p:cNvGraphicFramePr>
          <p:nvPr>
            <p:ph idx="4294967295"/>
            <p:extLst>
              <p:ext uri="{D42A27DB-BD31-4B8C-83A1-F6EECF244321}">
                <p14:modId xmlns:p14="http://schemas.microsoft.com/office/powerpoint/2010/main" val="1666459389"/>
              </p:ext>
            </p:extLst>
          </p:nvPr>
        </p:nvGraphicFramePr>
        <p:xfrm>
          <a:off x="495300" y="621665"/>
          <a:ext cx="7543799" cy="6627866"/>
        </p:xfrm>
        <a:graphic>
          <a:graphicData uri="http://schemas.openxmlformats.org/drawingml/2006/table">
            <a:tbl>
              <a:tblPr firstRow="1" firstCol="1" bandRow="1">
                <a:tableStyleId>{5C22544A-7EE6-4342-B048-85BDC9FD1C3A}</a:tableStyleId>
              </a:tblPr>
              <a:tblGrid>
                <a:gridCol w="531753">
                  <a:extLst>
                    <a:ext uri="{9D8B030D-6E8A-4147-A177-3AD203B41FA5}">
                      <a16:colId xmlns:a16="http://schemas.microsoft.com/office/drawing/2014/main" xmlns="" val="3050316693"/>
                    </a:ext>
                  </a:extLst>
                </a:gridCol>
                <a:gridCol w="1563747">
                  <a:extLst>
                    <a:ext uri="{9D8B030D-6E8A-4147-A177-3AD203B41FA5}">
                      <a16:colId xmlns:a16="http://schemas.microsoft.com/office/drawing/2014/main" xmlns="" val="1121939825"/>
                    </a:ext>
                  </a:extLst>
                </a:gridCol>
                <a:gridCol w="1898553">
                  <a:extLst>
                    <a:ext uri="{9D8B030D-6E8A-4147-A177-3AD203B41FA5}">
                      <a16:colId xmlns:a16="http://schemas.microsoft.com/office/drawing/2014/main" xmlns="" val="242587384"/>
                    </a:ext>
                  </a:extLst>
                </a:gridCol>
                <a:gridCol w="1674826">
                  <a:extLst>
                    <a:ext uri="{9D8B030D-6E8A-4147-A177-3AD203B41FA5}">
                      <a16:colId xmlns:a16="http://schemas.microsoft.com/office/drawing/2014/main" xmlns="" val="225148504"/>
                    </a:ext>
                  </a:extLst>
                </a:gridCol>
                <a:gridCol w="1874920">
                  <a:extLst>
                    <a:ext uri="{9D8B030D-6E8A-4147-A177-3AD203B41FA5}">
                      <a16:colId xmlns:a16="http://schemas.microsoft.com/office/drawing/2014/main" xmlns="" val="1493862293"/>
                    </a:ext>
                  </a:extLst>
                </a:gridCol>
              </a:tblGrid>
              <a:tr h="296889">
                <a:tc>
                  <a:txBody>
                    <a:bodyPr/>
                    <a:lstStyle/>
                    <a:p>
                      <a:pPr algn="ctr">
                        <a:lnSpc>
                          <a:spcPct val="115000"/>
                        </a:lnSpc>
                        <a:spcAft>
                          <a:spcPts val="0"/>
                        </a:spcAft>
                      </a:pPr>
                      <a:r>
                        <a:rPr lang="en-US" sz="1100" dirty="0">
                          <a:effectLst/>
                        </a:rPr>
                        <a:t>SL.NO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r>
                        <a:rPr lang="en-US" sz="1000" dirty="0">
                          <a:effectLst/>
                        </a:rPr>
                        <a:t>AUTHOR AND YEAR OF PUBLICATION</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r>
                        <a:rPr lang="en-US" sz="1100" dirty="0">
                          <a:effectLst/>
                        </a:rPr>
                        <a:t>METHODOLOGY</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r>
                        <a:rPr lang="en-US" sz="1100" dirty="0">
                          <a:effectLst/>
                        </a:rPr>
                        <a:t>ADVANTAGES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r>
                        <a:rPr lang="en-US" sz="1100" dirty="0">
                          <a:effectLst/>
                        </a:rPr>
                        <a:t>LIMITATIONS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866270970"/>
                  </a:ext>
                </a:extLst>
              </a:tr>
              <a:tr h="1490900">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tab pos="984250" algn="l"/>
                        </a:tabLst>
                        <a:defRPr/>
                      </a:pPr>
                      <a:r>
                        <a:rPr lang="en-US" sz="1100" dirty="0">
                          <a:effectLst/>
                          <a:latin typeface="Times New Roman" panose="02020603050405020304" pitchFamily="18" charset="0"/>
                          <a:cs typeface="Times New Roman" panose="02020603050405020304" pitchFamily="18" charset="0"/>
                        </a:rPr>
                        <a:t>Meenakshi Panwar, Pawan Singh </a:t>
                      </a:r>
                      <a:r>
                        <a:rPr lang="en-US" sz="1100" dirty="0" err="1" smtClean="0">
                          <a:effectLst/>
                          <a:latin typeface="Times New Roman" panose="02020603050405020304" pitchFamily="18" charset="0"/>
                          <a:cs typeface="Times New Roman" panose="02020603050405020304" pitchFamily="18" charset="0"/>
                        </a:rPr>
                        <a:t>Mehra</a:t>
                      </a:r>
                      <a:r>
                        <a:rPr lang="en-US" sz="1100" dirty="0" smtClean="0">
                          <a:effectLst/>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50000"/>
                        </a:lnSpc>
                        <a:spcBef>
                          <a:spcPts val="0"/>
                        </a:spcBef>
                        <a:spcAft>
                          <a:spcPts val="0"/>
                        </a:spcAft>
                        <a:buClrTx/>
                        <a:buSzTx/>
                        <a:buFontTx/>
                        <a:buNone/>
                        <a:tabLst>
                          <a:tab pos="984250" algn="l"/>
                        </a:tabLst>
                        <a:defRPr/>
                      </a:pPr>
                      <a:r>
                        <a:rPr lang="en-US" sz="1100" b="1" kern="1200" dirty="0" smtClean="0">
                          <a:solidFill>
                            <a:schemeClr val="dk1"/>
                          </a:solidFill>
                          <a:effectLst/>
                          <a:latin typeface="Times New Roman" charset="0"/>
                          <a:ea typeface="Times New Roman" charset="0"/>
                          <a:cs typeface="Times New Roman" charset="0"/>
                        </a:rPr>
                        <a:t>Hand Gesture Recognition for Human Computer Interaction </a:t>
                      </a:r>
                      <a:endParaRPr lang="en-US" sz="1100" b="1" dirty="0" smtClean="0">
                        <a:latin typeface="Times New Roman" charset="0"/>
                        <a:ea typeface="Times New Roman" charset="0"/>
                        <a:cs typeface="Times New Roman" charset="0"/>
                      </a:endParaRPr>
                    </a:p>
                    <a:p>
                      <a:pPr marL="0" marR="0" indent="0" algn="l" defTabSz="914400" rtl="0" eaLnBrk="1" fontAlgn="auto" latinLnBrk="0" hangingPunct="1">
                        <a:lnSpc>
                          <a:spcPct val="150000"/>
                        </a:lnSpc>
                        <a:spcBef>
                          <a:spcPts val="0"/>
                        </a:spcBef>
                        <a:spcAft>
                          <a:spcPts val="0"/>
                        </a:spcAft>
                        <a:buClrTx/>
                        <a:buSzTx/>
                        <a:buFontTx/>
                        <a:buNone/>
                        <a:tabLst>
                          <a:tab pos="984250" algn="l"/>
                        </a:tabLst>
                        <a:defRPr/>
                      </a:pPr>
                      <a:r>
                        <a:rPr lang="en-US" sz="1100" dirty="0" smtClean="0">
                          <a:effectLst/>
                          <a:latin typeface="Times New Roman" panose="02020603050405020304" pitchFamily="18" charset="0"/>
                          <a:cs typeface="Times New Roman" panose="02020603050405020304" pitchFamily="18" charset="0"/>
                        </a:rPr>
                        <a:t>, </a:t>
                      </a:r>
                      <a:r>
                        <a:rPr lang="en-US" sz="1100" kern="1200" dirty="0" smtClean="0">
                          <a:solidFill>
                            <a:schemeClr val="dk1"/>
                          </a:solidFill>
                          <a:effectLst/>
                          <a:latin typeface="Times New Roman" charset="0"/>
                          <a:ea typeface="Times New Roman" charset="0"/>
                          <a:cs typeface="Times New Roman" charset="0"/>
                        </a:rPr>
                        <a:t>International Conference on Image Information Processing</a:t>
                      </a:r>
                      <a:endParaRPr lang="en-US" sz="1100" dirty="0" smtClean="0">
                        <a:latin typeface="Times New Roman" charset="0"/>
                        <a:ea typeface="Times New Roman" charset="0"/>
                        <a:cs typeface="Times New Roman" charset="0"/>
                      </a:endParaRPr>
                    </a:p>
                    <a:p>
                      <a:pPr>
                        <a:lnSpc>
                          <a:spcPct val="150000"/>
                        </a:lnSpc>
                        <a:spcAft>
                          <a:spcPts val="0"/>
                        </a:spcAft>
                        <a:tabLst>
                          <a:tab pos="984250" algn="l"/>
                        </a:tabLst>
                      </a:pPr>
                      <a:r>
                        <a:rPr lang="en-US" sz="1100" dirty="0" smtClean="0">
                          <a:effectLst/>
                          <a:latin typeface="Times New Roman" panose="02020603050405020304" pitchFamily="18" charset="0"/>
                          <a:cs typeface="Times New Roman" panose="02020603050405020304" pitchFamily="18" charset="0"/>
                        </a:rPr>
                        <a:t>India </a:t>
                      </a:r>
                      <a:r>
                        <a:rPr lang="en-US" sz="1100" dirty="0">
                          <a:effectLst/>
                          <a:latin typeface="Times New Roman" panose="02020603050405020304" pitchFamily="18" charset="0"/>
                          <a:cs typeface="Times New Roman" panose="02020603050405020304" pitchFamily="18" charset="0"/>
                        </a:rPr>
                        <a:t>(2011)</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The implementation is divided into four main steps:</a:t>
                      </a:r>
                      <a:endParaRPr lang="en-IN" sz="1100" dirty="0">
                        <a:effectLst/>
                        <a:latin typeface="Times New Roman" panose="02020603050405020304" pitchFamily="18" charset="0"/>
                        <a:cs typeface="Times New Roman" panose="02020603050405020304" pitchFamily="18" charset="0"/>
                      </a:endParaRPr>
                    </a:p>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1)Image Enhancement and Segmentation</a:t>
                      </a:r>
                      <a:endParaRPr lang="en-IN" sz="1100" dirty="0">
                        <a:effectLst/>
                        <a:latin typeface="Times New Roman" panose="02020603050405020304" pitchFamily="18" charset="0"/>
                        <a:cs typeface="Times New Roman" panose="02020603050405020304" pitchFamily="18" charset="0"/>
                      </a:endParaRPr>
                    </a:p>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2)Orientation Detection</a:t>
                      </a:r>
                      <a:endParaRPr lang="en-IN" sz="1100" dirty="0">
                        <a:effectLst/>
                        <a:latin typeface="Times New Roman" panose="02020603050405020304" pitchFamily="18" charset="0"/>
                        <a:cs typeface="Times New Roman" panose="02020603050405020304" pitchFamily="18" charset="0"/>
                      </a:endParaRPr>
                    </a:p>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3)Feature Extraction</a:t>
                      </a:r>
                      <a:endParaRPr lang="en-IN" sz="1100" dirty="0">
                        <a:effectLst/>
                        <a:latin typeface="Times New Roman" panose="02020603050405020304" pitchFamily="18" charset="0"/>
                        <a:cs typeface="Times New Roman" panose="02020603050405020304" pitchFamily="18" charset="0"/>
                      </a:endParaRPr>
                    </a:p>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4)Classification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The proposed and implemented algorithm does not require any kind of</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training of sample data.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It takes a less computation time as compare to other approaches.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Its main limitation is that different light condition leads to change of colors very rapidly, which may cause error or even failures. </a:t>
                      </a: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013729398"/>
                  </a:ext>
                </a:extLst>
              </a:tr>
              <a:tr h="3762746">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15000"/>
                        </a:lnSpc>
                        <a:spcAft>
                          <a:spcPts val="0"/>
                        </a:spcAft>
                      </a:pPr>
                      <a:r>
                        <a:rPr lang="en-US" sz="1100" dirty="0">
                          <a:effectLst/>
                          <a:latin typeface="Times New Roman" panose="02020603050405020304" pitchFamily="18" charset="0"/>
                          <a:cs typeface="Times New Roman" panose="02020603050405020304" pitchFamily="18" charset="0"/>
                        </a:rPr>
                        <a:t>Rafiqul Zaman</a:t>
                      </a:r>
                      <a:endParaRPr lang="en-IN" sz="1100"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dirty="0">
                          <a:effectLst/>
                          <a:latin typeface="Times New Roman" panose="02020603050405020304" pitchFamily="18" charset="0"/>
                          <a:cs typeface="Times New Roman" panose="02020603050405020304" pitchFamily="18" charset="0"/>
                        </a:rPr>
                        <a:t>Khan and Noor</a:t>
                      </a:r>
                      <a:endParaRPr lang="en-IN" sz="11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US" sz="1100" dirty="0">
                          <a:effectLst/>
                          <a:latin typeface="Times New Roman" panose="02020603050405020304" pitchFamily="18" charset="0"/>
                          <a:cs typeface="Times New Roman" panose="02020603050405020304" pitchFamily="18" charset="0"/>
                        </a:rPr>
                        <a:t>Adnan</a:t>
                      </a:r>
                      <a:endParaRPr lang="en-IN" sz="1100"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dirty="0" err="1">
                          <a:effectLst/>
                          <a:latin typeface="Times New Roman" panose="02020603050405020304" pitchFamily="18" charset="0"/>
                          <a:cs typeface="Times New Roman" panose="02020603050405020304" pitchFamily="18" charset="0"/>
                        </a:rPr>
                        <a:t>Ibraheem</a:t>
                      </a:r>
                      <a:r>
                        <a:rPr lang="en-US" sz="1100" dirty="0">
                          <a:effectLst/>
                          <a:latin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COMPARATI</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VE STUDY OF</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HAND</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GESTURE</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RECOGNITIO</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N SYSTEM,</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dirty="0">
                          <a:effectLst/>
                          <a:latin typeface="Times New Roman" panose="02020603050405020304" pitchFamily="18" charset="0"/>
                          <a:cs typeface="Times New Roman" panose="02020603050405020304" pitchFamily="18" charset="0"/>
                        </a:rPr>
                        <a:t>AIRCC Digital</a:t>
                      </a:r>
                      <a:endParaRPr lang="en-IN" sz="1100"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dirty="0">
                          <a:effectLst/>
                          <a:latin typeface="Times New Roman" panose="02020603050405020304" pitchFamily="18" charset="0"/>
                          <a:cs typeface="Times New Roman" panose="02020603050405020304" pitchFamily="18" charset="0"/>
                        </a:rPr>
                        <a:t>Library - 2012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Three main steps for</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hand gesture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recognition system:</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1. Segmentation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2. Feature</a:t>
                      </a:r>
                      <a:r>
                        <a:rPr lang="en-IN" sz="110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Representation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3. Recognition</a:t>
                      </a:r>
                      <a:r>
                        <a:rPr lang="en-IN" sz="110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Techniques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Hand gesture recognition by modeling of the hand in spatial domain.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It has used Fuzzy c-</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Means clustering</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algorithm which</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resulted in an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accuracy of 85.83%.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1. </a:t>
                      </a:r>
                      <a:r>
                        <a:rPr lang="en-US" sz="1100" dirty="0" err="1">
                          <a:effectLst/>
                          <a:latin typeface="Times New Roman" panose="02020603050405020304" pitchFamily="18" charset="0"/>
                          <a:cs typeface="Times New Roman" panose="02020603050405020304" pitchFamily="18" charset="0"/>
                        </a:rPr>
                        <a:t>Recognises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gestures from</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both 2D and 3D</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images.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2. Different groups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of features are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examined to</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decide the good</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performance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group.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1.The main drawback of the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system is it does not consider</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gesture recognition of</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temporal space, </a:t>
                      </a:r>
                      <a:r>
                        <a:rPr lang="en-US" sz="1100" dirty="0" err="1">
                          <a:effectLst/>
                          <a:latin typeface="Times New Roman" panose="02020603050405020304" pitchFamily="18" charset="0"/>
                          <a:cs typeface="Times New Roman" panose="02020603050405020304" pitchFamily="18" charset="0"/>
                        </a:rPr>
                        <a:t>i.e</a:t>
                      </a:r>
                      <a:r>
                        <a:rPr lang="en-US" sz="1100" dirty="0">
                          <a:effectLst/>
                          <a:latin typeface="Times New Roman" panose="02020603050405020304" pitchFamily="18" charset="0"/>
                          <a:cs typeface="Times New Roman" panose="02020603050405020304" pitchFamily="18" charset="0"/>
                        </a:rPr>
                        <a:t>; motion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of gestures.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2.It uses images to classify the gesture and is not in real time.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3. Classification of same gesture in two different images with variation of hand position gives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contradicting outputs.</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endParaRPr lang="en-IN" sz="1100" dirty="0">
                        <a:effectLst/>
                      </a:endParaRPr>
                    </a:p>
                  </a:txBody>
                  <a:tcPr marL="22292" marR="22292" marT="0" marB="0"/>
                </a:tc>
                <a:extLst>
                  <a:ext uri="{0D108BD9-81ED-4DB2-BD59-A6C34878D82A}">
                    <a16:rowId xmlns:a16="http://schemas.microsoft.com/office/drawing/2014/main" xmlns="" val="2676729774"/>
                  </a:ext>
                </a:extLst>
              </a:tr>
            </a:tbl>
          </a:graphicData>
        </a:graphic>
      </p:graphicFrame>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01000" y="76201"/>
            <a:ext cx="954156" cy="762000"/>
          </a:xfrm>
          <a:prstGeom prst="rect">
            <a:avLst/>
          </a:prstGeom>
        </p:spPr>
      </p:pic>
    </p:spTree>
    <p:extLst>
      <p:ext uri="{BB962C8B-B14F-4D97-AF65-F5344CB8AC3E}">
        <p14:creationId xmlns:p14="http://schemas.microsoft.com/office/powerpoint/2010/main" val="81154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7C02D46-7446-4F1E-9F63-73E8892EBCE0}"/>
              </a:ext>
            </a:extLst>
          </p:cNvPr>
          <p:cNvSpPr>
            <a:spLocks noGrp="1"/>
          </p:cNvSpPr>
          <p:nvPr>
            <p:ph type="ftr" sz="quarter" idx="11"/>
          </p:nvPr>
        </p:nvSpPr>
        <p:spPr/>
        <p:txBody>
          <a:bodyPr/>
          <a:lstStyle/>
          <a:p>
            <a:r>
              <a:rPr lang="en-US"/>
              <a:t>Hand Gesture Recognition For Human Computer Interaction</a:t>
            </a:r>
          </a:p>
        </p:txBody>
      </p:sp>
      <p:sp>
        <p:nvSpPr>
          <p:cNvPr id="3" name="Slide Number Placeholder 2">
            <a:extLst>
              <a:ext uri="{FF2B5EF4-FFF2-40B4-BE49-F238E27FC236}">
                <a16:creationId xmlns:a16="http://schemas.microsoft.com/office/drawing/2014/main" xmlns="" id="{6509642A-3A59-4684-A03F-A3023EBBCA0B}"/>
              </a:ext>
            </a:extLst>
          </p:cNvPr>
          <p:cNvSpPr>
            <a:spLocks noGrp="1"/>
          </p:cNvSpPr>
          <p:nvPr>
            <p:ph type="sldNum" sz="quarter" idx="12"/>
          </p:nvPr>
        </p:nvSpPr>
        <p:spPr>
          <a:xfrm>
            <a:off x="8297295" y="6269672"/>
            <a:ext cx="1315721" cy="365125"/>
          </a:xfrm>
        </p:spPr>
        <p:txBody>
          <a:bodyPr/>
          <a:lstStyle/>
          <a:p>
            <a:fld id="{720B46DC-49FD-4C93-A4AB-6D5A9677AF67}" type="slidenum">
              <a:rPr lang="en-US" smtClean="0"/>
              <a:t>7</a:t>
            </a:fld>
            <a:endParaRPr lang="en-US"/>
          </a:p>
        </p:txBody>
      </p:sp>
      <p:graphicFrame>
        <p:nvGraphicFramePr>
          <p:cNvPr id="4" name="Table 3">
            <a:extLst>
              <a:ext uri="{FF2B5EF4-FFF2-40B4-BE49-F238E27FC236}">
                <a16:creationId xmlns:a16="http://schemas.microsoft.com/office/drawing/2014/main" xmlns="" id="{72D3D0FD-4631-45C7-B55A-A554C8972BC7}"/>
              </a:ext>
            </a:extLst>
          </p:cNvPr>
          <p:cNvGraphicFramePr>
            <a:graphicFrameLocks noGrp="1"/>
          </p:cNvGraphicFramePr>
          <p:nvPr>
            <p:extLst>
              <p:ext uri="{D42A27DB-BD31-4B8C-83A1-F6EECF244321}">
                <p14:modId xmlns:p14="http://schemas.microsoft.com/office/powerpoint/2010/main" val="1543260053"/>
              </p:ext>
            </p:extLst>
          </p:nvPr>
        </p:nvGraphicFramePr>
        <p:xfrm>
          <a:off x="188844" y="76201"/>
          <a:ext cx="7812156" cy="7292340"/>
        </p:xfrm>
        <a:graphic>
          <a:graphicData uri="http://schemas.openxmlformats.org/drawingml/2006/table">
            <a:tbl>
              <a:tblPr firstRow="1" firstCol="1" bandRow="1">
                <a:tableStyleId>{5C22544A-7EE6-4342-B048-85BDC9FD1C3A}</a:tableStyleId>
              </a:tblPr>
              <a:tblGrid>
                <a:gridCol w="550670">
                  <a:extLst>
                    <a:ext uri="{9D8B030D-6E8A-4147-A177-3AD203B41FA5}">
                      <a16:colId xmlns:a16="http://schemas.microsoft.com/office/drawing/2014/main" xmlns="" val="3362961417"/>
                    </a:ext>
                  </a:extLst>
                </a:gridCol>
                <a:gridCol w="1619374">
                  <a:extLst>
                    <a:ext uri="{9D8B030D-6E8A-4147-A177-3AD203B41FA5}">
                      <a16:colId xmlns:a16="http://schemas.microsoft.com/office/drawing/2014/main" xmlns="" val="2013304629"/>
                    </a:ext>
                  </a:extLst>
                </a:gridCol>
                <a:gridCol w="1966090">
                  <a:extLst>
                    <a:ext uri="{9D8B030D-6E8A-4147-A177-3AD203B41FA5}">
                      <a16:colId xmlns:a16="http://schemas.microsoft.com/office/drawing/2014/main" xmlns="" val="230735958"/>
                    </a:ext>
                  </a:extLst>
                </a:gridCol>
                <a:gridCol w="1734405">
                  <a:extLst>
                    <a:ext uri="{9D8B030D-6E8A-4147-A177-3AD203B41FA5}">
                      <a16:colId xmlns:a16="http://schemas.microsoft.com/office/drawing/2014/main" xmlns="" val="2002067200"/>
                    </a:ext>
                  </a:extLst>
                </a:gridCol>
                <a:gridCol w="1941617">
                  <a:extLst>
                    <a:ext uri="{9D8B030D-6E8A-4147-A177-3AD203B41FA5}">
                      <a16:colId xmlns:a16="http://schemas.microsoft.com/office/drawing/2014/main" xmlns="" val="3745099848"/>
                    </a:ext>
                  </a:extLst>
                </a:gridCol>
              </a:tblGrid>
              <a:tr h="217107">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50000"/>
                        </a:lnSpc>
                        <a:spcAft>
                          <a:spcPts val="0"/>
                        </a:spcAft>
                        <a:tabLst>
                          <a:tab pos="984250" algn="l"/>
                        </a:tabLs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899029374"/>
                  </a:ext>
                </a:extLst>
              </a:tr>
              <a:tr h="1991561">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Arpita</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Ray Sarkar </a:t>
                      </a:r>
                    </a:p>
                    <a:p>
                      <a:r>
                        <a:rPr lang="en-IN" sz="1100" kern="1200" dirty="0">
                          <a:solidFill>
                            <a:schemeClr val="dk1"/>
                          </a:solidFill>
                          <a:effectLst/>
                          <a:latin typeface="Times New Roman" panose="02020603050405020304" pitchFamily="18" charset="0"/>
                          <a:ea typeface="+mn-ea"/>
                          <a:cs typeface="Times New Roman" panose="02020603050405020304" pitchFamily="18" charset="0"/>
                        </a:rPr>
                        <a:t> G. </a:t>
                      </a:r>
                      <a:r>
                        <a:rPr lang="en-IN" sz="1100" kern="1200" dirty="0" err="1">
                          <a:solidFill>
                            <a:schemeClr val="dk1"/>
                          </a:solidFill>
                          <a:effectLst/>
                          <a:latin typeface="Times New Roman" panose="02020603050405020304" pitchFamily="18" charset="0"/>
                          <a:ea typeface="+mn-ea"/>
                          <a:cs typeface="Times New Roman" panose="02020603050405020304" pitchFamily="18" charset="0"/>
                        </a:rPr>
                        <a:t>Sanyal</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a:t>
                      </a: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S.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Majumder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Hand Gesture Recognition Systems: A Survey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(International Journal of Computer Applications  Volume 71– No.15, May 2013)</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just"/>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Handgesture</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recognition system has four different phases to find out the gesture. They are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data acquisition,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 hand segmentation and pre-processing,</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 feature extraction and finally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 the recognition.</a:t>
                      </a:r>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pPr algn="just">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00000"/>
                        </a:lnSpc>
                        <a:spcAft>
                          <a:spcPts val="0"/>
                        </a:spcAft>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paper proves to be advantageous as it provides a brief description of all the gesture modelling algorithms that can be used to recognize a hand gesture. It displays all the 4 phases of gesture recognition in a detailed and easy to understand manner.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paper presents some of the limitations regarding all the previously implemented systems:-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indent="-228600" algn="just">
                        <a:lnSpc>
                          <a:spcPct val="100000"/>
                        </a:lnSpc>
                        <a:spcAft>
                          <a:spcPts val="0"/>
                        </a:spcAft>
                        <a:buAutoNum type="arabicParenR"/>
                      </a:pPr>
                      <a:r>
                        <a:rPr lang="en-US" sz="1100" i="0" kern="1200" dirty="0">
                          <a:solidFill>
                            <a:schemeClr val="dk1"/>
                          </a:solidFill>
                          <a:effectLst/>
                          <a:latin typeface="Times New Roman" panose="02020603050405020304" pitchFamily="18" charset="0"/>
                          <a:ea typeface="+mn-ea"/>
                          <a:cs typeface="Times New Roman" panose="02020603050405020304" pitchFamily="18" charset="0"/>
                        </a:rPr>
                        <a:t>Change in illumination</a:t>
                      </a:r>
                    </a:p>
                    <a:p>
                      <a:pPr marL="228600" indent="-228600" algn="just">
                        <a:lnSpc>
                          <a:spcPct val="100000"/>
                        </a:lnSpc>
                        <a:spcAft>
                          <a:spcPts val="0"/>
                        </a:spcAft>
                        <a:buAutoNum type="arabicParenR"/>
                      </a:pPr>
                      <a:r>
                        <a:rPr lang="en-US" sz="1100" i="0" kern="1200" dirty="0">
                          <a:solidFill>
                            <a:schemeClr val="dk1"/>
                          </a:solidFill>
                          <a:effectLst/>
                          <a:latin typeface="Times New Roman" panose="02020603050405020304" pitchFamily="18" charset="0"/>
                          <a:ea typeface="+mn-ea"/>
                          <a:cs typeface="Times New Roman" panose="02020603050405020304" pitchFamily="18" charset="0"/>
                        </a:rPr>
                        <a:t>Rotation or orientation limitation</a:t>
                      </a:r>
                    </a:p>
                    <a:p>
                      <a:pPr marL="228600" indent="-228600" algn="just">
                        <a:lnSpc>
                          <a:spcPct val="100000"/>
                        </a:lnSpc>
                        <a:spcAft>
                          <a:spcPts val="0"/>
                        </a:spcAft>
                        <a:buAutoNum type="arabicParenR"/>
                      </a:pPr>
                      <a:r>
                        <a:rPr lang="en-US" sz="1100" i="0" kern="1200" dirty="0">
                          <a:solidFill>
                            <a:schemeClr val="dk1"/>
                          </a:solidFill>
                          <a:effectLst/>
                          <a:latin typeface="Times New Roman" panose="02020603050405020304" pitchFamily="18" charset="0"/>
                          <a:ea typeface="+mn-ea"/>
                          <a:cs typeface="Times New Roman" panose="02020603050405020304" pitchFamily="18" charset="0"/>
                        </a:rPr>
                        <a:t>Scaling problem</a:t>
                      </a:r>
                    </a:p>
                    <a:p>
                      <a:pPr marL="228600" indent="-228600" algn="just">
                        <a:lnSpc>
                          <a:spcPct val="100000"/>
                        </a:lnSpc>
                        <a:spcAft>
                          <a:spcPts val="0"/>
                        </a:spcAft>
                        <a:buAutoNum type="arabicParenR"/>
                      </a:pPr>
                      <a:r>
                        <a:rPr lang="en-US" sz="1100" i="0" kern="1200" dirty="0">
                          <a:solidFill>
                            <a:schemeClr val="dk1"/>
                          </a:solidFill>
                          <a:effectLst/>
                          <a:latin typeface="Times New Roman" panose="02020603050405020304" pitchFamily="18" charset="0"/>
                          <a:ea typeface="+mn-ea"/>
                          <a:cs typeface="Times New Roman" panose="02020603050405020304" pitchFamily="18" charset="0"/>
                        </a:rPr>
                        <a:t>Special hardware</a:t>
                      </a:r>
                      <a:endParaRPr lang="en-IN" sz="11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066794369"/>
                  </a:ext>
                </a:extLst>
              </a:tr>
              <a:tr h="4896913">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a:t>
                      </a: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Manjunath A E ,Vijaya Kumar B P , Rajesh H</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Comparative Study of Hand Gesture Recognition Algorithms</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(International Journal of Research in Computer and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Communication Technology, Vol 3, Issue 4, April- 2014)</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15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pPr>
                        <a:spcBef>
                          <a:spcPts val="0"/>
                        </a:spcBef>
                      </a:pP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Dnyanada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R Jadhav, L. M. R. J </a:t>
                      </a:r>
                      <a:r>
                        <a:rPr lang="en-US" sz="1100" kern="1200" dirty="0" smtClean="0">
                          <a:solidFill>
                            <a:schemeClr val="dk1"/>
                          </a:solidFill>
                          <a:effectLst/>
                          <a:latin typeface="Times New Roman" panose="02020603050405020304" pitchFamily="18" charset="0"/>
                          <a:ea typeface="+mn-ea"/>
                          <a:cs typeface="Times New Roman" panose="02020603050405020304" pitchFamily="18" charset="0"/>
                        </a:rPr>
                        <a:t>Lobo,</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dk1"/>
                          </a:solidFill>
                          <a:effectLst/>
                          <a:latin typeface="Times New Roman" charset="0"/>
                          <a:ea typeface="Times New Roman" charset="0"/>
                          <a:cs typeface="Times New Roman" charset="0"/>
                        </a:rPr>
                        <a:t>Navigation of PowerPoint Using Hand Gestures ,</a:t>
                      </a:r>
                      <a:endParaRPr lang="en-US" sz="1100" b="1" dirty="0" smtClean="0">
                        <a:latin typeface="Times New Roman" charset="0"/>
                        <a:ea typeface="Times New Roman" charset="0"/>
                        <a:cs typeface="Times New Roman" charset="0"/>
                      </a:endParaRPr>
                    </a:p>
                    <a:p>
                      <a:pPr>
                        <a:spcBef>
                          <a:spcPts val="0"/>
                        </a:spcBef>
                      </a:pPr>
                      <a:r>
                        <a:rPr lang="en-US" sz="1100" kern="1200" dirty="0" smtClean="0">
                          <a:solidFill>
                            <a:schemeClr val="dk1"/>
                          </a:solidFill>
                          <a:effectLst/>
                          <a:latin typeface="Times New Roman" panose="02020603050405020304" pitchFamily="18" charset="0"/>
                          <a:ea typeface="+mn-ea"/>
                          <a:cs typeface="Times New Roman" panose="02020603050405020304" pitchFamily="18" charset="0"/>
                        </a:rPr>
                        <a:t>International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Journal of Science and Research (IJSR)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2015</a:t>
                      </a:r>
                    </a:p>
                  </a:txBody>
                  <a:tcPr marL="22292" marR="2229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project is divided into 3 phases :-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b="0" kern="1200" dirty="0">
                          <a:solidFill>
                            <a:schemeClr val="dk1"/>
                          </a:solidFill>
                          <a:effectLst/>
                          <a:latin typeface="Times New Roman" panose="02020603050405020304" pitchFamily="18" charset="0"/>
                          <a:ea typeface="+mn-ea"/>
                          <a:cs typeface="Times New Roman" panose="02020603050405020304" pitchFamily="18" charset="0"/>
                        </a:rPr>
                        <a:t>Hand gesture recognition using </a:t>
                      </a:r>
                      <a:r>
                        <a:rPr lang="en-US" sz="1100" b="0" kern="1200" dirty="0" err="1">
                          <a:solidFill>
                            <a:schemeClr val="dk1"/>
                          </a:solidFill>
                          <a:effectLst/>
                          <a:latin typeface="Times New Roman" panose="02020603050405020304" pitchFamily="18" charset="0"/>
                          <a:ea typeface="+mn-ea"/>
                          <a:cs typeface="Times New Roman" panose="02020603050405020304" pitchFamily="18" charset="0"/>
                        </a:rPr>
                        <a:t>kinect</a:t>
                      </a:r>
                      <a:r>
                        <a:rPr lang="en-US" sz="1100" b="0" kern="1200" dirty="0">
                          <a:solidFill>
                            <a:schemeClr val="dk1"/>
                          </a:solidFill>
                          <a:effectLst/>
                          <a:latin typeface="Times New Roman" panose="02020603050405020304" pitchFamily="18" charset="0"/>
                          <a:ea typeface="+mn-ea"/>
                          <a:cs typeface="Times New Roman" panose="02020603050405020304" pitchFamily="18" charset="0"/>
                        </a:rPr>
                        <a:t> camera</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b="0" kern="1200" dirty="0">
                          <a:solidFill>
                            <a:schemeClr val="dk1"/>
                          </a:solidFill>
                          <a:effectLst/>
                          <a:latin typeface="Times New Roman" panose="02020603050405020304" pitchFamily="18" charset="0"/>
                          <a:ea typeface="+mn-ea"/>
                          <a:cs typeface="Times New Roman" panose="02020603050405020304" pitchFamily="18" charset="0"/>
                        </a:rPr>
                        <a:t>Algorithms for Hand Detection Recognition :- Edge Detection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b="0" kern="1200" dirty="0">
                          <a:solidFill>
                            <a:schemeClr val="dk1"/>
                          </a:solidFill>
                          <a:effectLst/>
                          <a:latin typeface="Times New Roman" panose="02020603050405020304" pitchFamily="18" charset="0"/>
                          <a:ea typeface="+mn-ea"/>
                          <a:cs typeface="Times New Roman" panose="02020603050405020304" pitchFamily="18" charset="0"/>
                        </a:rPr>
                        <a:t>Hand Gesture recognition</a:t>
                      </a:r>
                      <a:endParaRPr lang="en-IN" sz="1100" b="0" kern="1200" dirty="0">
                        <a:solidFill>
                          <a:schemeClr val="dk1"/>
                        </a:solidFill>
                        <a:effectLst/>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IN" sz="11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effectLst/>
                          <a:latin typeface="Times New Roman" panose="02020603050405020304" pitchFamily="18" charset="0"/>
                          <a:ea typeface="+mn-ea"/>
                          <a:cs typeface="Times New Roman" panose="02020603050405020304" pitchFamily="18" charset="0"/>
                        </a:rPr>
                        <a:t>          </a:t>
                      </a: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System architecture consists of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1.Image acquisition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2.Segmentation of hand region.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3.Distance transform method for gesture recognition.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system captures the gestured image and compares it with the predefined images in the database. On finding a match, it outputs the number which the gesture signifying. For example, if the gesture is just a forefinger, then the generated output is 1,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etc</a:t>
                      </a:r>
                      <a:endParaRPr lang="en-IN" sz="1800" kern="1200" dirty="0">
                        <a:solidFill>
                          <a:schemeClr val="dk1"/>
                        </a:solidFill>
                        <a:effectLst/>
                        <a:latin typeface="+mn-lt"/>
                        <a:ea typeface="+mn-ea"/>
                        <a:cs typeface="+mn-cs"/>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Distance transform method is better in performance than circular profiling method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presented gesture recognition system recognizes both static and dynamic gestures.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edge detection and segmentation algorithms used here are not very efficient when compared to neural networks. The dataset being considered here is very small and can be used to detect very few sign gestures. The histogram matching method is not very reliable and can give false output at times.</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p>
                    <a:p>
                      <a:pPr>
                        <a:lnSpc>
                          <a:spcPct val="150000"/>
                        </a:lnSpc>
                        <a:spcAft>
                          <a:spcPts val="0"/>
                        </a:spcAft>
                      </a:pPr>
                      <a:endParaRPr lang="en-US" sz="1100" dirty="0">
                        <a:effectLst/>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limitations are: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1)The number of gestures that are recognized are less.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2)The gestures where not used to control any applications.</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988755289"/>
                  </a:ext>
                </a:extLst>
              </a:tr>
            </a:tbl>
          </a:graphicData>
        </a:graphic>
      </p:graphicFrame>
      <p:pic>
        <p:nvPicPr>
          <p:cNvPr id="5" name="Picture 4">
            <a:extLst>
              <a:ext uri="{FF2B5EF4-FFF2-40B4-BE49-F238E27FC236}">
                <a16:creationId xmlns:a16="http://schemas.microsoft.com/office/drawing/2014/main" xmlns="" id="{5DBA1406-058A-406C-AB5B-C67B52E5B8D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001000" y="76201"/>
            <a:ext cx="954156" cy="762000"/>
          </a:xfrm>
          <a:prstGeom prst="rect">
            <a:avLst/>
          </a:prstGeom>
        </p:spPr>
      </p:pic>
      <p:cxnSp>
        <p:nvCxnSpPr>
          <p:cNvPr id="7" name="Straight Connector 6">
            <a:extLst>
              <a:ext uri="{FF2B5EF4-FFF2-40B4-BE49-F238E27FC236}">
                <a16:creationId xmlns:a16="http://schemas.microsoft.com/office/drawing/2014/main" xmlns="" id="{12D16261-7965-4BDD-8568-039211D13214}"/>
              </a:ext>
            </a:extLst>
          </p:cNvPr>
          <p:cNvCxnSpPr/>
          <p:nvPr/>
        </p:nvCxnSpPr>
        <p:spPr>
          <a:xfrm>
            <a:off x="188844" y="4572000"/>
            <a:ext cx="7812156" cy="0"/>
          </a:xfrm>
          <a:prstGeom prst="line">
            <a:avLst/>
          </a:prstGeom>
          <a:ln>
            <a:solidFill>
              <a:schemeClr val="bg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2140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15ECCC4-340C-49FA-8D14-5E6F89007A7A}"/>
              </a:ext>
            </a:extLst>
          </p:cNvPr>
          <p:cNvSpPr>
            <a:spLocks noGrp="1"/>
          </p:cNvSpPr>
          <p:nvPr>
            <p:ph type="ftr" sz="quarter" idx="11"/>
          </p:nvPr>
        </p:nvSpPr>
        <p:spPr/>
        <p:txBody>
          <a:bodyPr/>
          <a:lstStyle/>
          <a:p>
            <a:r>
              <a:rPr lang="en-US"/>
              <a:t>Hand Gesture Recognition For Human Computer Interaction</a:t>
            </a:r>
          </a:p>
        </p:txBody>
      </p:sp>
      <p:sp>
        <p:nvSpPr>
          <p:cNvPr id="3" name="Slide Number Placeholder 2">
            <a:extLst>
              <a:ext uri="{FF2B5EF4-FFF2-40B4-BE49-F238E27FC236}">
                <a16:creationId xmlns:a16="http://schemas.microsoft.com/office/drawing/2014/main" xmlns="" id="{437439E4-AAC7-43C8-A20C-DAE3B40B3B1D}"/>
              </a:ext>
            </a:extLst>
          </p:cNvPr>
          <p:cNvSpPr>
            <a:spLocks noGrp="1"/>
          </p:cNvSpPr>
          <p:nvPr>
            <p:ph type="sldNum" sz="quarter" idx="12"/>
          </p:nvPr>
        </p:nvSpPr>
        <p:spPr>
          <a:xfrm>
            <a:off x="8486139" y="6211569"/>
            <a:ext cx="1315721" cy="365125"/>
          </a:xfrm>
        </p:spPr>
        <p:txBody>
          <a:bodyPr/>
          <a:lstStyle/>
          <a:p>
            <a:fld id="{720B46DC-49FD-4C93-A4AB-6D5A9677AF67}" type="slidenum">
              <a:rPr lang="en-US" smtClean="0"/>
              <a:t>8</a:t>
            </a:fld>
            <a:endParaRPr lang="en-US" dirty="0"/>
          </a:p>
        </p:txBody>
      </p:sp>
      <p:graphicFrame>
        <p:nvGraphicFramePr>
          <p:cNvPr id="4" name="Table 3">
            <a:extLst>
              <a:ext uri="{FF2B5EF4-FFF2-40B4-BE49-F238E27FC236}">
                <a16:creationId xmlns:a16="http://schemas.microsoft.com/office/drawing/2014/main" xmlns="" id="{D605FDF3-BCFA-4B8E-BE41-50CB5A14045A}"/>
              </a:ext>
            </a:extLst>
          </p:cNvPr>
          <p:cNvGraphicFramePr>
            <a:graphicFrameLocks noGrp="1"/>
          </p:cNvGraphicFramePr>
          <p:nvPr>
            <p:extLst>
              <p:ext uri="{D42A27DB-BD31-4B8C-83A1-F6EECF244321}">
                <p14:modId xmlns:p14="http://schemas.microsoft.com/office/powerpoint/2010/main" val="607165449"/>
              </p:ext>
            </p:extLst>
          </p:nvPr>
        </p:nvGraphicFramePr>
        <p:xfrm>
          <a:off x="609600" y="228600"/>
          <a:ext cx="7238999" cy="6479286"/>
        </p:xfrm>
        <a:graphic>
          <a:graphicData uri="http://schemas.openxmlformats.org/drawingml/2006/table">
            <a:tbl>
              <a:tblPr firstRow="1" firstCol="1" bandRow="1">
                <a:tableStyleId>{5C22544A-7EE6-4342-B048-85BDC9FD1C3A}</a:tableStyleId>
              </a:tblPr>
              <a:tblGrid>
                <a:gridCol w="510268">
                  <a:extLst>
                    <a:ext uri="{9D8B030D-6E8A-4147-A177-3AD203B41FA5}">
                      <a16:colId xmlns:a16="http://schemas.microsoft.com/office/drawing/2014/main" xmlns="" val="3357687790"/>
                    </a:ext>
                  </a:extLst>
                </a:gridCol>
                <a:gridCol w="1500565">
                  <a:extLst>
                    <a:ext uri="{9D8B030D-6E8A-4147-A177-3AD203B41FA5}">
                      <a16:colId xmlns:a16="http://schemas.microsoft.com/office/drawing/2014/main" xmlns="" val="1356362920"/>
                    </a:ext>
                  </a:extLst>
                </a:gridCol>
                <a:gridCol w="1821844">
                  <a:extLst>
                    <a:ext uri="{9D8B030D-6E8A-4147-A177-3AD203B41FA5}">
                      <a16:colId xmlns:a16="http://schemas.microsoft.com/office/drawing/2014/main" xmlns="" val="337265448"/>
                    </a:ext>
                  </a:extLst>
                </a:gridCol>
                <a:gridCol w="1607156">
                  <a:extLst>
                    <a:ext uri="{9D8B030D-6E8A-4147-A177-3AD203B41FA5}">
                      <a16:colId xmlns:a16="http://schemas.microsoft.com/office/drawing/2014/main" xmlns="" val="3010530204"/>
                    </a:ext>
                  </a:extLst>
                </a:gridCol>
                <a:gridCol w="1799166">
                  <a:extLst>
                    <a:ext uri="{9D8B030D-6E8A-4147-A177-3AD203B41FA5}">
                      <a16:colId xmlns:a16="http://schemas.microsoft.com/office/drawing/2014/main" xmlns="" val="53284274"/>
                    </a:ext>
                  </a:extLst>
                </a:gridCol>
              </a:tblGrid>
              <a:tr h="177110">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4112848949"/>
                  </a:ext>
                </a:extLst>
              </a:tr>
              <a:tr h="1814208">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dirty="0">
                          <a:effectLst/>
                        </a:rPr>
                        <a:t>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Ruchi Manish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Gurav</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Premanand</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K.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Kadbe</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smtClean="0">
                          <a:solidFill>
                            <a:schemeClr val="dk1"/>
                          </a:solidFill>
                          <a:effectLst/>
                          <a:latin typeface="Times New Roman" panose="02020603050405020304" pitchFamily="18" charset="0"/>
                          <a:ea typeface="+mn-ea"/>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dk1"/>
                          </a:solidFill>
                          <a:effectLst/>
                          <a:latin typeface="Times New Roman" charset="0"/>
                          <a:ea typeface="Times New Roman" charset="0"/>
                          <a:cs typeface="Times New Roman" charset="0"/>
                        </a:rPr>
                        <a:t>Real time Finger Tracking and Contour Detection for Gesture Recognition using OpenCV </a:t>
                      </a:r>
                      <a:r>
                        <a:rPr lang="en-US" sz="1100" kern="1200" dirty="0" smtClean="0">
                          <a:solidFill>
                            <a:schemeClr val="dk1"/>
                          </a:solidFill>
                          <a:effectLst/>
                          <a:latin typeface="Times New Roman" charset="0"/>
                          <a:ea typeface="Times New Roman" charset="0"/>
                          <a:cs typeface="Times New Roman" charset="0"/>
                        </a:rPr>
                        <a:t>,</a:t>
                      </a:r>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Industrial Instrumentation and Control (ICIC</a:t>
                      </a:r>
                      <a:r>
                        <a:rPr lang="en-US" sz="1100" kern="1200" dirty="0" smtClean="0">
                          <a:solidFill>
                            <a:schemeClr val="dk1"/>
                          </a:solidFill>
                          <a:effectLst/>
                          <a:latin typeface="Times New Roman" panose="02020603050405020304" pitchFamily="18" charset="0"/>
                          <a:ea typeface="+mn-ea"/>
                          <a:cs typeface="Times New Roman" panose="02020603050405020304" pitchFamily="18" charset="0"/>
                        </a:rPr>
                        <a:t>) - 2015</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There are three main algorithms that are used: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1.Viola and jones Algorithm.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2.Convex Hull Algorithm.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3. The AdaBoost based learning Algorithm.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The work was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accomplished by training a set of feature set which is local contour sequence.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The main advantage of Local contour sequence is that it is invariant to rotation, translation and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scaling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limitations of this system are that it requires two sets of images for classification.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One is the positive set that contains the required images.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other is the negative set that contains contradicting images.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3202846206"/>
                  </a:ext>
                </a:extLst>
              </a:tr>
              <a:tr h="4180607">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Pei Xu,</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b="1" kern="1200" dirty="0">
                          <a:solidFill>
                            <a:schemeClr val="dk1"/>
                          </a:solidFill>
                          <a:effectLst/>
                          <a:latin typeface="Times New Roman" panose="02020603050405020304" pitchFamily="18" charset="0"/>
                          <a:ea typeface="+mn-ea"/>
                          <a:cs typeface="Times New Roman" panose="02020603050405020304" pitchFamily="18" charset="0"/>
                        </a:rPr>
                        <a:t>A REAL-TIME</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b="1" kern="1200" dirty="0">
                          <a:solidFill>
                            <a:schemeClr val="dk1"/>
                          </a:solidFill>
                          <a:effectLst/>
                          <a:latin typeface="Times New Roman" panose="02020603050405020304" pitchFamily="18" charset="0"/>
                          <a:ea typeface="+mn-ea"/>
                          <a:cs typeface="Times New Roman" panose="02020603050405020304" pitchFamily="18" charset="0"/>
                        </a:rPr>
                        <a:t>HAND</a:t>
                      </a:r>
                      <a:r>
                        <a:rPr lang="en-IN" sz="1100" b="1"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b="1" kern="1200" dirty="0">
                          <a:solidFill>
                            <a:schemeClr val="dk1"/>
                          </a:solidFill>
                          <a:effectLst/>
                          <a:latin typeface="Times New Roman" panose="02020603050405020304" pitchFamily="18" charset="0"/>
                          <a:ea typeface="+mn-ea"/>
                          <a:cs typeface="Times New Roman" panose="02020603050405020304" pitchFamily="18" charset="0"/>
                        </a:rPr>
                        <a:t>GESTURE</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b="1" kern="1200" dirty="0">
                          <a:solidFill>
                            <a:schemeClr val="dk1"/>
                          </a:solidFill>
                          <a:effectLst/>
                          <a:latin typeface="Times New Roman" panose="02020603050405020304" pitchFamily="18" charset="0"/>
                          <a:ea typeface="+mn-ea"/>
                          <a:cs typeface="Times New Roman" panose="02020603050405020304" pitchFamily="18" charset="0"/>
                        </a:rPr>
                        <a:t>RECOGNITION AND</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b="1" kern="1200" dirty="0">
                          <a:solidFill>
                            <a:schemeClr val="dk1"/>
                          </a:solidFill>
                          <a:effectLst/>
                          <a:latin typeface="Times New Roman" panose="02020603050405020304" pitchFamily="18" charset="0"/>
                          <a:ea typeface="+mn-ea"/>
                          <a:cs typeface="Times New Roman" panose="02020603050405020304" pitchFamily="18" charset="0"/>
                        </a:rPr>
                        <a:t>HUMAN-COMPUTER</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b="1" kern="1200" dirty="0">
                          <a:solidFill>
                            <a:schemeClr val="dk1"/>
                          </a:solidFill>
                          <a:effectLst/>
                          <a:latin typeface="Times New Roman" panose="02020603050405020304" pitchFamily="18" charset="0"/>
                          <a:ea typeface="+mn-ea"/>
                          <a:cs typeface="Times New Roman" panose="02020603050405020304" pitchFamily="18" charset="0"/>
                        </a:rPr>
                        <a:t>INTERACTION SYSTEM,</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Journal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Repository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(Cornell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University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Library) – April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It has implemented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following</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methodology: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1) The input image is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preprocessed and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hand detector tries to</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filter out the hand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from the input image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 A CNN classifier is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employed to</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recognize gestures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from the processed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image, while a</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Kalman Filter is used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to estimate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position of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mouse cursor.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3) The recognition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and estimation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results are submitted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to a control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centre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which decides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action to be taken.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1.The system uses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Convolutional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Neural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Networks(CNN)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which reach an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accuracy rate of</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99% rather than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other approaches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such as Hidden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Markov</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Model(HMM),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Orientation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Histogram which</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are less accurate.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2.It uses only one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monocular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camera to capture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image.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dirty="0">
                          <a:effectLst/>
                        </a:rPr>
                        <a:t>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1) The system recognizes only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static images.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 The CNN used is not</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robust and reliable since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number of images and used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to train and test the classifier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is less.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3) It only recognizes a gesture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and not a motion of gestures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to control the mouse actions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(Gesture one for dragging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mouse, Gesture two for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clicking the mouse,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etc</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367425558"/>
                  </a:ext>
                </a:extLst>
              </a:tr>
            </a:tbl>
          </a:graphicData>
        </a:graphic>
      </p:graphicFrame>
      <p:pic>
        <p:nvPicPr>
          <p:cNvPr id="5" name="Picture 4">
            <a:extLst>
              <a:ext uri="{FF2B5EF4-FFF2-40B4-BE49-F238E27FC236}">
                <a16:creationId xmlns:a16="http://schemas.microsoft.com/office/drawing/2014/main" xmlns="" id="{1B26335A-AEA0-449F-ABF0-BA514F9EC3B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01000" y="76201"/>
            <a:ext cx="954156" cy="762000"/>
          </a:xfrm>
          <a:prstGeom prst="rect">
            <a:avLst/>
          </a:prstGeom>
        </p:spPr>
      </p:pic>
    </p:spTree>
    <p:extLst>
      <p:ext uri="{BB962C8B-B14F-4D97-AF65-F5344CB8AC3E}">
        <p14:creationId xmlns:p14="http://schemas.microsoft.com/office/powerpoint/2010/main" val="205235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DBA940C9-FA58-473D-BC8E-995C84BA9919}"/>
              </a:ext>
            </a:extLst>
          </p:cNvPr>
          <p:cNvSpPr>
            <a:spLocks noGrp="1"/>
          </p:cNvSpPr>
          <p:nvPr>
            <p:ph type="ftr" sz="quarter" idx="11"/>
          </p:nvPr>
        </p:nvSpPr>
        <p:spPr/>
        <p:txBody>
          <a:bodyPr/>
          <a:lstStyle/>
          <a:p>
            <a:r>
              <a:rPr lang="en-US"/>
              <a:t>Hand Gesture Recognition For Human Computer Interaction</a:t>
            </a:r>
          </a:p>
        </p:txBody>
      </p:sp>
      <p:sp>
        <p:nvSpPr>
          <p:cNvPr id="3" name="Slide Number Placeholder 2">
            <a:extLst>
              <a:ext uri="{FF2B5EF4-FFF2-40B4-BE49-F238E27FC236}">
                <a16:creationId xmlns:a16="http://schemas.microsoft.com/office/drawing/2014/main" xmlns="" id="{E7EE3FB6-1B0C-44CA-B716-0C3CCF1AC4CF}"/>
              </a:ext>
            </a:extLst>
          </p:cNvPr>
          <p:cNvSpPr>
            <a:spLocks noGrp="1"/>
          </p:cNvSpPr>
          <p:nvPr>
            <p:ph type="sldNum" sz="quarter" idx="12"/>
          </p:nvPr>
        </p:nvSpPr>
        <p:spPr>
          <a:xfrm>
            <a:off x="8408159" y="6127750"/>
            <a:ext cx="1315721" cy="365125"/>
          </a:xfrm>
        </p:spPr>
        <p:txBody>
          <a:bodyPr/>
          <a:lstStyle/>
          <a:p>
            <a:fld id="{720B46DC-49FD-4C93-A4AB-6D5A9677AF67}" type="slidenum">
              <a:rPr lang="en-US" smtClean="0"/>
              <a:t>9</a:t>
            </a:fld>
            <a:endParaRPr lang="en-US" dirty="0"/>
          </a:p>
        </p:txBody>
      </p:sp>
      <p:graphicFrame>
        <p:nvGraphicFramePr>
          <p:cNvPr id="4" name="Table 3">
            <a:extLst>
              <a:ext uri="{FF2B5EF4-FFF2-40B4-BE49-F238E27FC236}">
                <a16:creationId xmlns:a16="http://schemas.microsoft.com/office/drawing/2014/main" xmlns="" id="{359937D0-6A70-4425-8F8B-7375E9881C40}"/>
              </a:ext>
            </a:extLst>
          </p:cNvPr>
          <p:cNvGraphicFramePr>
            <a:graphicFrameLocks noGrp="1"/>
          </p:cNvGraphicFramePr>
          <p:nvPr>
            <p:extLst>
              <p:ext uri="{D42A27DB-BD31-4B8C-83A1-F6EECF244321}">
                <p14:modId xmlns:p14="http://schemas.microsoft.com/office/powerpoint/2010/main" val="124598415"/>
              </p:ext>
            </p:extLst>
          </p:nvPr>
        </p:nvGraphicFramePr>
        <p:xfrm>
          <a:off x="258763" y="228600"/>
          <a:ext cx="7513638" cy="5899150"/>
        </p:xfrm>
        <a:graphic>
          <a:graphicData uri="http://schemas.openxmlformats.org/drawingml/2006/table">
            <a:tbl>
              <a:tblPr firstRow="1" firstCol="1" bandRow="1">
                <a:tableStyleId>{5C22544A-7EE6-4342-B048-85BDC9FD1C3A}</a:tableStyleId>
              </a:tblPr>
              <a:tblGrid>
                <a:gridCol w="529628">
                  <a:extLst>
                    <a:ext uri="{9D8B030D-6E8A-4147-A177-3AD203B41FA5}">
                      <a16:colId xmlns:a16="http://schemas.microsoft.com/office/drawing/2014/main" xmlns="" val="2133159388"/>
                    </a:ext>
                  </a:extLst>
                </a:gridCol>
                <a:gridCol w="1557494">
                  <a:extLst>
                    <a:ext uri="{9D8B030D-6E8A-4147-A177-3AD203B41FA5}">
                      <a16:colId xmlns:a16="http://schemas.microsoft.com/office/drawing/2014/main" xmlns="" val="1183417837"/>
                    </a:ext>
                  </a:extLst>
                </a:gridCol>
                <a:gridCol w="1890962">
                  <a:extLst>
                    <a:ext uri="{9D8B030D-6E8A-4147-A177-3AD203B41FA5}">
                      <a16:colId xmlns:a16="http://schemas.microsoft.com/office/drawing/2014/main" xmlns="" val="2916233217"/>
                    </a:ext>
                  </a:extLst>
                </a:gridCol>
                <a:gridCol w="1668130">
                  <a:extLst>
                    <a:ext uri="{9D8B030D-6E8A-4147-A177-3AD203B41FA5}">
                      <a16:colId xmlns:a16="http://schemas.microsoft.com/office/drawing/2014/main" xmlns="" val="1556796282"/>
                    </a:ext>
                  </a:extLst>
                </a:gridCol>
                <a:gridCol w="1867424">
                  <a:extLst>
                    <a:ext uri="{9D8B030D-6E8A-4147-A177-3AD203B41FA5}">
                      <a16:colId xmlns:a16="http://schemas.microsoft.com/office/drawing/2014/main" xmlns="" val="2220684820"/>
                    </a:ext>
                  </a:extLst>
                </a:gridCol>
              </a:tblGrid>
              <a:tr h="301898">
                <a:tc>
                  <a:txBody>
                    <a:bodyPr/>
                    <a:lstStyle/>
                    <a:p>
                      <a:pPr algn="ctr">
                        <a:lnSpc>
                          <a:spcPct val="115000"/>
                        </a:lnSpc>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50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3764555266"/>
                  </a:ext>
                </a:extLst>
              </a:tr>
              <a:tr h="5597252">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P.Suganya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R.Sathya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K.Vijayalakshmi</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DETECTION AND RECOGNITION OF HAND GESTURES TO CONTROL THE SYSTEM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APPLICATIONS BY NEURAL NETWORKS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(International Journal of Pure and Applied Mathematics, Volume 118 No. 10 2018)</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project focuses on detection of hand gestures using java and neural networks. It is divided into two phases:-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indent="-228600">
                        <a:lnSpc>
                          <a:spcPct val="100000"/>
                        </a:lnSpc>
                        <a:spcAft>
                          <a:spcPts val="0"/>
                        </a:spcAft>
                        <a:buAutoNum type="arabicParen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detection module using java where in the hand is detected using background subtraction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prediction module, where a convolutional neural network is used. The neural network is written with the Theano library. A NumPy array is used to collect the dataset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input feed image is gained from Java. The input image is fed into the neural network and is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analysed</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with respect to the dataset images.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indent="-228600">
                        <a:lnSpc>
                          <a:spcPct val="100000"/>
                        </a:lnSpc>
                        <a:spcAft>
                          <a:spcPts val="0"/>
                        </a:spcAft>
                        <a:buAutoNum type="arabicParenR"/>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Optimised</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Recognition of Gestures Aided by Neural Networks (ORGAN) is used to control the mouse actions such as mouse press, mouse release, cursor movement etc. using hand gestures.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ORGAN had proved to predict hand gestures using an optimized detection and prediction mechanism.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It had shown its effectiveness without the use of any specialized hardware for boosting its performance and efficiency.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dirty="0">
                          <a:effectLst/>
                        </a:rPr>
                        <a:t>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There a few limitations regarding this project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lvl="0" indent="-228600">
                        <a:buAutoNum type="arabicParen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socket programming is required in order to connect the java and python modules.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socket programming is unreliable sometimes and requires constant internet connection.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database being used in small as the expected outcome is small. In order to control the cursor movement robot class in java is being used and that again increases the complexity of the system.</a:t>
                      </a: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marL="228600" lvl="0" indent="-228600">
                        <a:buAutoNum type="arabicParenR"/>
                      </a:pP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3892433942"/>
                  </a:ext>
                </a:extLst>
              </a:tr>
            </a:tbl>
          </a:graphicData>
        </a:graphic>
      </p:graphicFrame>
      <p:pic>
        <p:nvPicPr>
          <p:cNvPr id="5" name="Picture 4">
            <a:extLst>
              <a:ext uri="{FF2B5EF4-FFF2-40B4-BE49-F238E27FC236}">
                <a16:creationId xmlns:a16="http://schemas.microsoft.com/office/drawing/2014/main" xmlns="" id="{9F453F88-E323-4065-AB12-532667498BF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931081" y="132079"/>
            <a:ext cx="954156" cy="762000"/>
          </a:xfrm>
          <a:prstGeom prst="rect">
            <a:avLst/>
          </a:prstGeom>
        </p:spPr>
      </p:pic>
    </p:spTree>
    <p:extLst>
      <p:ext uri="{BB962C8B-B14F-4D97-AF65-F5344CB8AC3E}">
        <p14:creationId xmlns:p14="http://schemas.microsoft.com/office/powerpoint/2010/main" val="3783696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1013</TotalTime>
  <Words>2378</Words>
  <Application>Microsoft Macintosh PowerPoint</Application>
  <PresentationFormat>On-screen Show (4:3)</PresentationFormat>
  <Paragraphs>380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Black</vt:lpstr>
      <vt:lpstr>Calibri</vt:lpstr>
      <vt:lpstr>Mangal</vt:lpstr>
      <vt:lpstr>Times New Roman</vt:lpstr>
      <vt:lpstr>TimesNewRomanPS</vt:lpstr>
      <vt:lpstr>Wingdings</vt:lpstr>
      <vt:lpstr>Arial</vt:lpstr>
      <vt:lpstr>Essential</vt:lpstr>
      <vt:lpstr>PowerPoint Presentation</vt:lpstr>
      <vt:lpstr>ABSTRACT</vt:lpstr>
      <vt:lpstr>INTRODUCTION</vt:lpstr>
      <vt:lpstr>PROBLEM STATEMENT</vt:lpstr>
      <vt:lpstr>OBJECTIVE</vt:lpstr>
      <vt:lpstr>LITERATURE SURVEY</vt:lpstr>
      <vt:lpstr>PowerPoint Presentation</vt:lpstr>
      <vt:lpstr>PowerPoint Presentation</vt:lpstr>
      <vt:lpstr>PowerPoint Presentation</vt:lpstr>
      <vt:lpstr>LIMITATIONS OF EXISTING  SYSTEM</vt:lpstr>
      <vt:lpstr>RESEARCH GAP AND  research CHALLENGES</vt:lpstr>
      <vt:lpstr>RESEARCH GAP AND  research CHALLENGES(Contd.)</vt:lpstr>
      <vt:lpstr>PROPOSED METHODOLOGY</vt:lpstr>
      <vt:lpstr>PROPOSED METHODOLOGY (CONTD.)</vt:lpstr>
      <vt:lpstr>EXPECTED OUTCOMES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Lenovo</dc:creator>
  <cp:lastModifiedBy>Microsoft Office User</cp:lastModifiedBy>
  <cp:revision>158</cp:revision>
  <dcterms:created xsi:type="dcterms:W3CDTF">2018-02-17T15:35:37Z</dcterms:created>
  <dcterms:modified xsi:type="dcterms:W3CDTF">2018-11-05T04:44:19Z</dcterms:modified>
</cp:coreProperties>
</file>