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6"/>
  </p:notesMasterIdLst>
  <p:sldIdLst>
    <p:sldId id="269" r:id="rId2"/>
    <p:sldId id="270" r:id="rId3"/>
    <p:sldId id="271" r:id="rId4"/>
    <p:sldId id="272" r:id="rId5"/>
    <p:sldId id="273" r:id="rId6"/>
    <p:sldId id="274" r:id="rId7"/>
    <p:sldId id="282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>
      <p:cViewPr>
        <p:scale>
          <a:sx n="108" d="100"/>
          <a:sy n="108" d="100"/>
        </p:scale>
        <p:origin x="1760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C6E5-4C15-F141-88AD-2434E2DDDDFA}" type="datetime1">
              <a:rPr lang="en-IN" smtClean="0"/>
              <a:t>04/11/18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E979-963D-F94F-8EED-380412DE9DF0}" type="datetime1">
              <a:rPr lang="en-IN" smtClean="0"/>
              <a:t>04/11/18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680-4691-B447-BA66-9CDE400924D4}" type="datetime1">
              <a:rPr lang="en-IN" smtClean="0"/>
              <a:t>04/11/18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E0-6010-A54C-806E-8D403DBBCC0B}" type="datetime1">
              <a:rPr lang="en-IN" smtClean="0"/>
              <a:t>04/11/18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268D-0CDE-8241-AF1A-707FB0AF637C}" type="datetime1">
              <a:rPr lang="en-IN" smtClean="0"/>
              <a:t>04/11/18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FF3-1316-E840-B1B1-BB1F2EEC0CC5}" type="datetime1">
              <a:rPr lang="en-IN" smtClean="0"/>
              <a:t>04/11/18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F1A-EB77-224D-AD12-F53DB2F30ACF}" type="datetime1">
              <a:rPr lang="en-IN" smtClean="0"/>
              <a:t>04/11/18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28FC-CFC8-5440-9B77-B819134A31D2}" type="datetime1">
              <a:rPr lang="en-IN" smtClean="0"/>
              <a:t>04/11/18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C271-438B-7D41-8371-3E654496E882}" type="datetime1">
              <a:rPr lang="en-IN" smtClean="0"/>
              <a:t>04/11/18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DED-06F1-D540-A6FD-CD06751AF1E4}" type="datetime1">
              <a:rPr lang="en-IN" smtClean="0"/>
              <a:t>04/11/18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158-8159-EF49-84EF-2C1D6527D74B}" type="datetime1">
              <a:rPr lang="en-IN" smtClean="0"/>
              <a:t>04/11/18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2900EF-A660-BF4A-AA35-F3E0273037F0}" type="datetime1">
              <a:rPr lang="en-IN" smtClean="0"/>
              <a:t>04/11/18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87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0400" dirty="0" smtClean="0"/>
              <a:t>HAND GESTURE RECOGNITION FOR HUMAN COMPUTER INTERACTION (HCI)</a:t>
            </a:r>
            <a:endParaRPr lang="en-US" sz="10400" dirty="0"/>
          </a:p>
          <a:p>
            <a:pPr algn="ctr"/>
            <a:endParaRPr lang="en-US" sz="2800" dirty="0"/>
          </a:p>
          <a:p>
            <a:pPr algn="ctr"/>
            <a:endParaRPr lang="en-US" sz="4600" b="1" dirty="0" smtClean="0"/>
          </a:p>
          <a:p>
            <a:pPr algn="ctr"/>
            <a:endParaRPr lang="en-US" sz="5600" b="1" dirty="0"/>
          </a:p>
          <a:p>
            <a:pPr algn="ctr"/>
            <a:r>
              <a:rPr lang="en-US" sz="5600" b="1" dirty="0" smtClean="0"/>
              <a:t>ABHISHEK B </a:t>
            </a:r>
            <a:r>
              <a:rPr lang="mr-IN" sz="5600" b="1" dirty="0" smtClean="0"/>
              <a:t>–</a:t>
            </a:r>
            <a:r>
              <a:rPr lang="en-US" sz="5600" b="1" dirty="0" smtClean="0"/>
              <a:t> 1BY15CS005</a:t>
            </a:r>
          </a:p>
          <a:p>
            <a:pPr algn="ctr"/>
            <a:r>
              <a:rPr lang="en-US" sz="5600" b="1" dirty="0" err="1" smtClean="0"/>
              <a:t>Kanya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krishi</a:t>
            </a:r>
            <a:r>
              <a:rPr lang="en-US" sz="5600" b="1" dirty="0" smtClean="0"/>
              <a:t> - 1BY15CS035</a:t>
            </a:r>
          </a:p>
          <a:p>
            <a:pPr algn="ctr"/>
            <a:r>
              <a:rPr lang="en-US" sz="5600" b="1" dirty="0"/>
              <a:t>MEGHANA M - </a:t>
            </a:r>
            <a:r>
              <a:rPr lang="en-US" sz="5600" b="1" dirty="0" smtClean="0"/>
              <a:t>1BY15CS049</a:t>
            </a:r>
          </a:p>
          <a:p>
            <a:pPr algn="ctr"/>
            <a:r>
              <a:rPr lang="en-US" sz="5600" b="1" dirty="0"/>
              <a:t>MOHAMMED DAAIYAAL - </a:t>
            </a:r>
            <a:r>
              <a:rPr lang="en-US" sz="5600" b="1" dirty="0" smtClean="0"/>
              <a:t>1BY15CS051</a:t>
            </a:r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dirty="0"/>
              <a:t>Under the guidance of:</a:t>
            </a:r>
          </a:p>
          <a:p>
            <a:pPr algn="ctr"/>
            <a:r>
              <a:rPr lang="en-US" sz="5600" dirty="0" smtClean="0"/>
              <a:t>DR.ANUPAMA HS</a:t>
            </a:r>
            <a:endParaRPr lang="en-US" sz="5600" dirty="0"/>
          </a:p>
          <a:p>
            <a:pPr algn="ctr"/>
            <a:r>
              <a:rPr lang="en-US" sz="5600" dirty="0" smtClean="0"/>
              <a:t>ASSOCIATE PROFESSOR, </a:t>
            </a:r>
            <a:r>
              <a:rPr lang="en-US" sz="5600" dirty="0"/>
              <a:t>CSE</a:t>
            </a:r>
          </a:p>
          <a:p>
            <a:pPr algn="ctr"/>
            <a:r>
              <a:rPr lang="en-US" sz="5600" dirty="0"/>
              <a:t>BMSIT&amp;M</a:t>
            </a:r>
          </a:p>
          <a:p>
            <a:pPr algn="ctr"/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06648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RESEARCH GAP AND </a:t>
            </a:r>
            <a:br>
              <a:rPr lang="en-US" sz="4000" dirty="0" smtClean="0"/>
            </a:br>
            <a:r>
              <a:rPr lang="en-US" sz="4000" dirty="0" smtClean="0"/>
              <a:t>research CHALLENGES</a:t>
            </a:r>
            <a:r>
              <a:rPr lang="en-US" sz="2200" dirty="0" smtClean="0"/>
              <a:t>(Contd</a:t>
            </a:r>
            <a:r>
              <a:rPr lang="en-US" sz="2800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16195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Training the Neural Network :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building, modelling and training the neural network to produce accurate results is a major challenge as it has to built and trained using a very large dataset and evaluate its results.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Datasets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quality of the available datasets and size of the images / video frames have a great impact on the gesture recognition.</a:t>
            </a: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Computational Complexity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Training and implementation of the real time gesture recognition system requires a lot of computational capabilities such as use of high end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Graphical Processing Units (GPU’s)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14082"/>
          </a:xfrm>
        </p:spPr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7389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The system  captures the hand gesture in real time through a web camera.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It then recognizes the skeletal structure and skin color is determined by an adaptive algorithm in the first few frames using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OpenCV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Once the 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skin color is fixed for the current user, lightning and camera parameter conditions, hand is localized with a histogram clustering method.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Then the resultant gesture obtained is fed through a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3Dimensional Convolutional Neural Network(CNN) 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consecutively to distinguish the current gesture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Finally, the recognized gesture is used as an input for </a:t>
            </a:r>
            <a:r>
              <a:rPr lang="en-IN" sz="2400" dirty="0">
                <a:latin typeface="Times New Roman" charset="0"/>
                <a:ea typeface="Times New Roman" charset="0"/>
                <a:cs typeface="Times New Roman" charset="0"/>
              </a:rPr>
              <a:t>switching of pages, scrolling in a page, zooming in or zooming out of pages</a:t>
            </a:r>
            <a:r>
              <a:rPr lang="en-IN" sz="2400" b="0" dirty="0">
                <a:latin typeface="Times New Roman" charset="0"/>
                <a:ea typeface="Times New Roman" charset="0"/>
                <a:cs typeface="Times New Roman" charset="0"/>
              </a:rPr>
              <a:t> as each gesture would do a different task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629400"/>
            <a:ext cx="8497956" cy="147320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37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90282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61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599"/>
            <a:ext cx="3733800" cy="3081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719172"/>
            <a:ext cx="3205231" cy="31148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5425132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Flow diagram of hand gesture recognition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399" y="5425132"/>
            <a:ext cx="3761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Gesture fed through a 3D CNN</a:t>
            </a:r>
          </a:p>
        </p:txBody>
      </p:sp>
    </p:spTree>
    <p:extLst>
      <p:ext uri="{BB962C8B-B14F-4D97-AF65-F5344CB8AC3E}">
        <p14:creationId xmlns:p14="http://schemas.microsoft.com/office/powerpoint/2010/main" val="110135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990282"/>
          </a:xfrm>
        </p:spPr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8"/>
            <a:ext cx="9067800" cy="49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497956" cy="172721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9939" y="6438022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14268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40"/>
            <a:ext cx="8991600" cy="5114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[1] Pei Xu, Department of Electrical and Computer Engineering, University of Minnesota,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Real-time Hand Gesture Recognition and Human-Computer Interaction System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,Research Paper April 2017.Available at - </a:t>
            </a:r>
            <a:r>
              <a:rPr lang="mr-IN" b="0" u="sng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</a:t>
            </a:r>
            <a:r>
              <a:rPr lang="mr-IN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://</a:t>
            </a:r>
            <a:r>
              <a:rPr lang="mr-IN" b="0" u="sng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arxiv.org</a:t>
            </a:r>
            <a:r>
              <a:rPr lang="mr-IN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mr-IN" b="0" u="sng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pdf</a:t>
            </a:r>
            <a:r>
              <a:rPr lang="mr-IN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/1704.07296.pdf 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on 20 September 2018. </a:t>
            </a:r>
          </a:p>
          <a:p>
            <a:pPr algn="just"/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[2]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Ruchi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Manish Gurav,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Premanand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K.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Kadbe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Real time finger tracking and contour detection for gesture recognition using OpenCV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 IEEE Conference May 2015, Pune India. Available at - 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b="0" u="sng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/document/7150886  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as on 22 September 2018.</a:t>
            </a:r>
          </a:p>
          <a:p>
            <a:pPr algn="just"/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Meenakshi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Panwar,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Pawan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Singh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Mehra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Hand Gesture Recognition for Human Computer Interaction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Centre for Development of Advanced Computing Noida, Uttar Pradesh, India, IEEE Conference November 2011. Available at 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b="0" u="sng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ieeexplore.ieee.org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/document/6108940 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as on 23 September 2018.</a:t>
            </a:r>
          </a:p>
          <a:p>
            <a:pPr algn="just"/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P.Suganya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R.Sathya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b="0" dirty="0" err="1">
                <a:latin typeface="Times New Roman" charset="0"/>
                <a:ea typeface="Times New Roman" charset="0"/>
                <a:cs typeface="Times New Roman" charset="0"/>
              </a:rPr>
              <a:t>K.Vijayalakshmi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Detection and Recognition of Gestures To Control The System Applications by Neural Networks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, International Journal of Pure and Applied Mathematics 2018.</a:t>
            </a:r>
          </a:p>
          <a:p>
            <a:pPr algn="just"/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[5] Hand gesture datasets available at - </a:t>
            </a:r>
            <a:r>
              <a:rPr lang="en-US" b="0" u="sng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https://20bn.com/datasets/jester/v1</a:t>
            </a:r>
          </a:p>
          <a:p>
            <a:pPr algn="just"/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buFont typeface="Wingdings" charset="2"/>
              <a:buChar char="Ø"/>
            </a:pP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5053263" cy="236472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19921"/>
            <a:ext cx="1096129" cy="538079"/>
          </a:xfrm>
        </p:spPr>
        <p:txBody>
          <a:bodyPr/>
          <a:lstStyle/>
          <a:p>
            <a:fld id="{720B46DC-49FD-4C93-A4AB-6D5A9677AF67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Literature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Limitations of Existing Systems </a:t>
            </a:r>
          </a:p>
          <a:p>
            <a:r>
              <a:rPr lang="en-US" dirty="0"/>
              <a:t>Research </a:t>
            </a:r>
            <a:r>
              <a:rPr lang="en-US" dirty="0" smtClean="0"/>
              <a:t>Gap and Research Challenges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(Gaps identified and </a:t>
            </a:r>
            <a:r>
              <a:rPr lang="en-IN" b="0" dirty="0" smtClean="0">
                <a:solidFill>
                  <a:schemeClr val="bg2">
                    <a:lumMod val="75000"/>
                  </a:schemeClr>
                </a:solidFill>
              </a:rPr>
              <a:t>Challenges being faced and ongoing work, if available)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61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914082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78956" cy="5197475"/>
          </a:xfrm>
        </p:spPr>
        <p:txBody>
          <a:bodyPr>
            <a:no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Gesture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Recognition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is a topic in computer science with the goal of interpreting human gestures via mathematical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algorithms. 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Gestures can originate from any bodily motion or state but commonly originate from the face or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hand.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Gesture recognition enables humans to communicate with the machine and interact naturally without any mechanical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devices, like controlling the cursor by pointing a finer at the screen without the use of a mouse.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whole system consists of three components: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Hand Detection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Gesture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ecognition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Human-Computer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nteraction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(HCI)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 based on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gesture recognized.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600" dirty="0"/>
          </a:p>
          <a:p>
            <a:pPr marL="342900" indent="-342900">
              <a:buFont typeface="Arial" charset="0"/>
              <a:buChar char="•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6139" y="647213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8497957" cy="283845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91600" cy="5114535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A gesture is a form of non verbal communication in which visible body actions communicate particular messages, in place of speech, during an interaction.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>
                <a:latin typeface="Times New Roman" charset="0"/>
                <a:ea typeface="Times New Roman" charset="0"/>
                <a:cs typeface="Times New Roman" charset="0"/>
              </a:rPr>
              <a:t>Hand gesture recognition for human computer interaction is an area of active research in computer vision and machine learning.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>
                <a:latin typeface="Times New Roman" charset="0"/>
                <a:ea typeface="Times New Roman" charset="0"/>
                <a:cs typeface="Times New Roman" charset="0"/>
              </a:rPr>
              <a:t>The primary goal of gesture recognition is to create a system, which can identify specific human gestures and use them to convey information or for device control.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In this project, we design a real-time human computer interaction system based on hand gesture</a:t>
            </a:r>
            <a:r>
              <a:rPr lang="en-US" sz="2800" b="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600" b="0" dirty="0">
              <a:latin typeface="TimesNewRomanPS" charset="0"/>
              <a:ea typeface="TimesNewRomanPS" charset="0"/>
              <a:cs typeface="TimesNewRomanP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4880" y="6492875"/>
            <a:ext cx="535623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99028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40"/>
            <a:ext cx="8955156" cy="5174860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 gesture recognition system was developed to capture the hand gesture being performed by the user and to control a computer system by that incoming information.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IN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eliminates some of the above constraints by just detecting the natural movement of the hand using a web camera and enabling the system to correctly determine the gesture that is being made and to perform the desired action.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600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6139" y="649287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1408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5" cy="511453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main objective of our proposed system is to detect hand movements / gestures and perform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different actions such as switching of pages, scrolling up or down in a page, zooming in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or zooming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out of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pages based on different gestures detected.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proposed system will help the deaf, dumb and the paralyzed people to communicate / interact with machines in an effective way.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The hand gesture is detected by capturing the motion of the hand through a web camera and recognizing the gesture by using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machine learning algorithms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on a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trained dataset of gestures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14082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40"/>
            <a:ext cx="8991600" cy="51748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534400" cy="223520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82397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4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28"/>
            <a:ext cx="8534400" cy="990282"/>
          </a:xfrm>
        </p:spPr>
        <p:txBody>
          <a:bodyPr>
            <a:noAutofit/>
          </a:bodyPr>
          <a:lstStyle/>
          <a:p>
            <a:r>
              <a:rPr lang="en-US" dirty="0" smtClean="0"/>
              <a:t>LIMITATIONS OF EXISTING</a:t>
            </a:r>
            <a:br>
              <a:rPr lang="en-US" dirty="0" smtClean="0"/>
            </a:b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7"/>
            <a:ext cx="8991600" cy="503801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Many of the existing systems considered in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the literature require wearing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of special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gloves, long-sleeved user arm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, etc.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Few systems require certain lighting conditions, background, use of specified camera parameters.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Certain systems have implemented gesture recognition in spatial modelling , i.e. detection of </a:t>
            </a:r>
            <a:r>
              <a:rPr lang="en-US" sz="2600" b="0" smtClean="0">
                <a:latin typeface="Times New Roman" charset="0"/>
                <a:ea typeface="Times New Roman" charset="0"/>
                <a:cs typeface="Times New Roman" charset="0"/>
              </a:rPr>
              <a:t>a single gesture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and not temporal modelling i.e.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detection of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motion of gestures.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Systems that have been implemented are not in real time, they use pre captured gesture images to classify the gesture.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Few systems take some time (2-4) seconds just to recognize the gesture from spatial modelling, i.e. it is computationally expensive.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smtClean="0"/>
              <a:t>Hand Gesture Recognition For Human Computer Interaction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506013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6" y="192556"/>
            <a:ext cx="85344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RESEARCH GAP AND </a:t>
            </a:r>
            <a:br>
              <a:rPr lang="en-US" dirty="0" smtClean="0"/>
            </a:br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33255"/>
          </a:xfrm>
        </p:spPr>
        <p:txBody>
          <a:bodyPr>
            <a:noAutofit/>
          </a:bodyPr>
          <a:lstStyle/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Variation of illumination conditions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any change in the lighting condition affects badly on the extracted hand skin region.</a:t>
            </a: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Background problem :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refers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to the complex background where there is other objects in the scene with the hand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objects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and these objects might contain skin like color which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would contradict and 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produce misclassification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problem.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Translation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variation of hand positions in different images also leads to erroneous representation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and extraction of </a:t>
            </a: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features.</a:t>
            </a: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Real time motion detection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capturing the motion of gestures in real time and classification of the right action.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600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dirty="0" smtClean="0"/>
              <a:t>Hand Gesture Recognition For Human 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0456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918</TotalTime>
  <Words>1221</Words>
  <Application>Microsoft Macintosh PowerPoint</Application>
  <PresentationFormat>On-screen Show (4:3)</PresentationFormat>
  <Paragraphs>111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Calibri</vt:lpstr>
      <vt:lpstr>Mangal</vt:lpstr>
      <vt:lpstr>Times New Roman</vt:lpstr>
      <vt:lpstr>TimesNewRomanPS</vt:lpstr>
      <vt:lpstr>Wingdings</vt:lpstr>
      <vt:lpstr>Arial</vt:lpstr>
      <vt:lpstr>Essential</vt:lpstr>
      <vt:lpstr>PowerPoint Presentation</vt:lpstr>
      <vt:lpstr>Content </vt:lpstr>
      <vt:lpstr>ABSTRACT</vt:lpstr>
      <vt:lpstr>INTRODUCTION</vt:lpstr>
      <vt:lpstr>PROBLEM STATEMENT</vt:lpstr>
      <vt:lpstr>OBJECTIVE</vt:lpstr>
      <vt:lpstr>LITERATURE SURVEY</vt:lpstr>
      <vt:lpstr>LIMITATIONS OF EXISTING  SYSTEM</vt:lpstr>
      <vt:lpstr>RESEARCH GAP AND  research CHALLENGES</vt:lpstr>
      <vt:lpstr>RESEARCH GAP AND  research CHALLENGES(Contd.)</vt:lpstr>
      <vt:lpstr>PROPOSED METHODOLOGY</vt:lpstr>
      <vt:lpstr>PROPOSED METHODOLOGY (CONTD.)</vt:lpstr>
      <vt:lpstr>EXPECTED OUTCOMES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Microsoft Office User</cp:lastModifiedBy>
  <cp:revision>120</cp:revision>
  <dcterms:created xsi:type="dcterms:W3CDTF">2018-02-17T15:35:37Z</dcterms:created>
  <dcterms:modified xsi:type="dcterms:W3CDTF">2018-11-04T16:15:01Z</dcterms:modified>
</cp:coreProperties>
</file>