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7"/>
  </p:notesMasterIdLst>
  <p:sldIdLst>
    <p:sldId id="269" r:id="rId2"/>
    <p:sldId id="272" r:id="rId3"/>
    <p:sldId id="282" r:id="rId4"/>
    <p:sldId id="283" r:id="rId5"/>
    <p:sldId id="287" r:id="rId6"/>
    <p:sldId id="291" r:id="rId7"/>
    <p:sldId id="284" r:id="rId8"/>
    <p:sldId id="292" r:id="rId9"/>
    <p:sldId id="293" r:id="rId10"/>
    <p:sldId id="294" r:id="rId11"/>
    <p:sldId id="285" r:id="rId12"/>
    <p:sldId id="286" r:id="rId13"/>
    <p:sldId id="288" r:id="rId14"/>
    <p:sldId id="289" r:id="rId15"/>
    <p:sldId id="29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982" autoAdjust="0"/>
  </p:normalViewPr>
  <p:slideViewPr>
    <p:cSldViewPr>
      <p:cViewPr>
        <p:scale>
          <a:sx n="59" d="100"/>
          <a:sy n="59" d="100"/>
        </p:scale>
        <p:origin x="150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C1E8F-2F59-4CC6-AB01-181E7EA1AC2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EF2F1-4529-4DAB-8352-88D7B3A9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1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EF2F1-4529-4DAB-8352-88D7B3A909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C6E5-4C15-F141-88AD-2434E2DDDDFA}" type="datetime1">
              <a:rPr lang="en-IN" smtClean="0"/>
              <a:t>19-02-2019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E979-963D-F94F-8EED-380412DE9DF0}" type="datetime1">
              <a:rPr lang="en-IN" smtClean="0"/>
              <a:t>19-02-2019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680-4691-B447-BA66-9CDE400924D4}" type="datetime1">
              <a:rPr lang="en-IN" smtClean="0"/>
              <a:t>19-02-2019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EE0-6010-A54C-806E-8D403DBBCC0B}" type="datetime1">
              <a:rPr lang="en-IN" smtClean="0"/>
              <a:t>19-02-2019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268D-0CDE-8241-AF1A-707FB0AF637C}" type="datetime1">
              <a:rPr lang="en-IN" smtClean="0"/>
              <a:t>19-02-2019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FF3-1316-E840-B1B1-BB1F2EEC0CC5}" type="datetime1">
              <a:rPr lang="en-IN" smtClean="0"/>
              <a:t>19-02-2019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EF1A-EB77-224D-AD12-F53DB2F30ACF}" type="datetime1">
              <a:rPr lang="en-IN" smtClean="0"/>
              <a:t>19-02-2019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28FC-CFC8-5440-9B77-B819134A31D2}" type="datetime1">
              <a:rPr lang="en-IN" smtClean="0"/>
              <a:t>19-02-2019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C271-438B-7D41-8371-3E654496E882}" type="datetime1">
              <a:rPr lang="en-IN" smtClean="0"/>
              <a:t>19-02-2019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ADED-06F1-D540-A6FD-CD06751AF1E4}" type="datetime1">
              <a:rPr lang="en-IN" smtClean="0"/>
              <a:t>19-02-2019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A158-8159-EF49-84EF-2C1D6527D74B}" type="datetime1">
              <a:rPr lang="en-IN" smtClean="0"/>
              <a:t>19-02-2019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E2900EF-A660-BF4A-AA35-F3E0273037F0}" type="datetime1">
              <a:rPr lang="en-IN" smtClean="0"/>
              <a:t>19-02-2019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Hand Gesture Recognition For 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01417"/>
              </p:ext>
            </p:extLst>
          </p:nvPr>
        </p:nvGraphicFramePr>
        <p:xfrm>
          <a:off x="381000" y="457200"/>
          <a:ext cx="84582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1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 INSTITUTE OF TECHNOLOGY &amp; MANAGEMENT, YELAHANKA, BANGALORE.</a:t>
                      </a:r>
                      <a:endParaRPr lang="en-IN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of Computer Science &amp; Engineering</a:t>
                      </a:r>
                      <a:endParaRPr lang="en-IN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7315200" cy="487680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10400" dirty="0"/>
              <a:t>HAND GESTURE RECOGNITION FOR HUMAN COMPUTER INTERACTION (HCI)</a:t>
            </a:r>
          </a:p>
          <a:p>
            <a:pPr algn="ctr"/>
            <a:endParaRPr lang="en-US" sz="2800" dirty="0"/>
          </a:p>
          <a:p>
            <a:pPr algn="ctr"/>
            <a:endParaRPr lang="en-US" sz="4600" b="1" dirty="0"/>
          </a:p>
          <a:p>
            <a:pPr algn="ctr"/>
            <a:endParaRPr lang="en-US" sz="5600" b="1" dirty="0"/>
          </a:p>
          <a:p>
            <a:pPr algn="ctr"/>
            <a:r>
              <a:rPr lang="en-US" sz="5600" b="1" dirty="0"/>
              <a:t>ABHISHEK B </a:t>
            </a:r>
            <a:r>
              <a:rPr lang="mr-IN" sz="5600" b="1" dirty="0"/>
              <a:t>–</a:t>
            </a:r>
            <a:r>
              <a:rPr lang="en-US" sz="5600" b="1" dirty="0"/>
              <a:t> 1BY15CS005</a:t>
            </a:r>
          </a:p>
          <a:p>
            <a:pPr algn="ctr"/>
            <a:r>
              <a:rPr lang="en-US" sz="5600" b="1" dirty="0" err="1"/>
              <a:t>Kanya</a:t>
            </a:r>
            <a:r>
              <a:rPr lang="en-US" sz="5600" b="1" dirty="0"/>
              <a:t> </a:t>
            </a:r>
            <a:r>
              <a:rPr lang="en-US" sz="5600" b="1" dirty="0" err="1"/>
              <a:t>krishi</a:t>
            </a:r>
            <a:r>
              <a:rPr lang="en-US" sz="5600" b="1" dirty="0"/>
              <a:t> - 1BY15CS035</a:t>
            </a:r>
          </a:p>
          <a:p>
            <a:pPr algn="ctr"/>
            <a:r>
              <a:rPr lang="en-US" sz="5600" b="1" dirty="0"/>
              <a:t>MEGHANA M - 1BY15CS049</a:t>
            </a:r>
          </a:p>
          <a:p>
            <a:pPr algn="ctr"/>
            <a:r>
              <a:rPr lang="en-US" sz="5600" b="1" dirty="0"/>
              <a:t>MOHAMMED DAANIYAAL - 1BY15CS051</a:t>
            </a:r>
          </a:p>
          <a:p>
            <a:pPr algn="ctr"/>
            <a:endParaRPr lang="en-US" sz="5600" b="1" dirty="0"/>
          </a:p>
          <a:p>
            <a:pPr algn="ctr"/>
            <a:endParaRPr lang="en-US" sz="5600" b="1" dirty="0"/>
          </a:p>
          <a:p>
            <a:pPr algn="ctr"/>
            <a:r>
              <a:rPr lang="en-US" sz="5600" dirty="0"/>
              <a:t>Under the guidance of:</a:t>
            </a:r>
          </a:p>
          <a:p>
            <a:pPr algn="ctr"/>
            <a:r>
              <a:rPr lang="en-US" sz="5600" dirty="0"/>
              <a:t>DR.ANUPAMA HS</a:t>
            </a:r>
          </a:p>
          <a:p>
            <a:pPr algn="ctr"/>
            <a:r>
              <a:rPr lang="en-US" sz="5600" dirty="0"/>
              <a:t>ASSOCIATE PROFESSOR, CSE</a:t>
            </a:r>
          </a:p>
          <a:p>
            <a:pPr algn="ctr"/>
            <a:r>
              <a:rPr lang="en-US" sz="5600" dirty="0"/>
              <a:t>BMSIT&amp;M</a:t>
            </a:r>
          </a:p>
          <a:p>
            <a:pPr algn="ctr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" y="374261"/>
            <a:ext cx="14535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5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3F9C1-0AD3-4861-A325-D10EFEDA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24D17-BB92-4485-96F8-8859421F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10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019AB42-074E-47B3-89A2-6387F1BE8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03" y="1990287"/>
            <a:ext cx="8429772" cy="197211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44E049-0696-401D-8A09-1A15B03CFCE2}"/>
              </a:ext>
            </a:extLst>
          </p:cNvPr>
          <p:cNvSpPr txBox="1"/>
          <p:nvPr/>
        </p:nvSpPr>
        <p:spPr>
          <a:xfrm>
            <a:off x="3695700" y="471511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LEVEL 2.2</a:t>
            </a:r>
          </a:p>
        </p:txBody>
      </p:sp>
    </p:spTree>
    <p:extLst>
      <p:ext uri="{BB962C8B-B14F-4D97-AF65-F5344CB8AC3E}">
        <p14:creationId xmlns:p14="http://schemas.microsoft.com/office/powerpoint/2010/main" val="278907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EF064-7CB5-4248-8875-3D5D7616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D609A-B195-41A0-A93D-7F4A625A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324600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11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26E8F78-83A4-4163-B521-132F2AA94AB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1475" t="14435" r="25107" b="8452"/>
          <a:stretch/>
        </p:blipFill>
        <p:spPr bwMode="auto">
          <a:xfrm>
            <a:off x="0" y="168275"/>
            <a:ext cx="8686800" cy="6156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917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35E3-DBF1-4112-8FAF-D0536AC7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/>
          <a:lstStyle/>
          <a:p>
            <a:pPr algn="ctr"/>
            <a:r>
              <a:rPr lang="en-US" dirty="0"/>
              <a:t>Behavioral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26F4C-DD5D-44B8-A005-BB871677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F491E-731C-4B4E-BDF8-DEBC773E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5029" y="6465207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EF41F7-6A96-42F6-8D95-8E936C0EAAD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6132" t="29821" r="21026" b="31116"/>
          <a:stretch/>
        </p:blipFill>
        <p:spPr bwMode="auto">
          <a:xfrm>
            <a:off x="457200" y="1676399"/>
            <a:ext cx="8077199" cy="44196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2278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8E88-2A5F-4C09-8669-0D3F28B3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80010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Experimentation and optimization : screenshots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523413-AB4D-4A8B-A06A-4FBA8E5EA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171" y="1524318"/>
            <a:ext cx="3060457" cy="26019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2545B-F09D-41C9-9F09-E75E8974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F2F99-030E-4CDF-A37D-0810FEC9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8571" y="6529569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A02AA-8F52-4A8F-BC15-2BBA45196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627" y="1535206"/>
            <a:ext cx="3200677" cy="2591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776668-4EA7-4A49-A3F6-81B9DB179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171" y="4115344"/>
            <a:ext cx="3060457" cy="2414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9979A-917C-4697-94E5-91453E4D8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628" y="4115343"/>
            <a:ext cx="3200677" cy="241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12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5E85-1031-48E8-B7CF-0536B008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/>
          <a:lstStyle/>
          <a:p>
            <a:pPr algn="ctr"/>
            <a:r>
              <a:rPr lang="en-US" dirty="0"/>
              <a:t>Work 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E673-0362-4BAE-80C3-A3FB2EC5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077200" cy="4373563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Hand. Detection : 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The system is able to detect the hand in the gesture obtained trough web camera using OpenCV and TensorFlow object detection.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It  is trained on the EGO Hand dataset and is able to detect hands with an accuracy of 80%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AutoNum type="arabicPeriod" startAt="2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 Motion Detection : 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   The motion detection using frame sampling and training the CNN on the jester dataset is in progress.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3.      Human Computer Interaction : 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Once the motion detector  is trained it will it interface with PDF / User Interface (UI) using </a:t>
            </a:r>
            <a:r>
              <a:rPr lang="en-US" sz="1800" b="0" dirty="0" err="1">
                <a:latin typeface="Times New Roman" charset="0"/>
                <a:ea typeface="Times New Roman" charset="0"/>
                <a:cs typeface="Times New Roman" charset="0"/>
              </a:rPr>
              <a:t>PyAutoGUI</a:t>
            </a: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 (a python module to interact with user interfaces) or system calls to perform the recognized action.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F3D00-1F6B-496E-9FCC-E0B59B52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82EFE-6EB7-4C2C-9302-527B7DF2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411595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96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5CED-C6E9-49E8-95F8-154DBDB7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6248082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000F8-6944-4A9E-9539-CBDA6DAE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BCFB3-0A17-4B92-912C-8DFFE2B6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6139" y="6452234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9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06648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9318"/>
            <a:ext cx="8991600" cy="5114535"/>
          </a:xfrm>
        </p:spPr>
        <p:txBody>
          <a:bodyPr>
            <a:norm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Gestures are actions that contain some meaningful messages. </a:t>
            </a:r>
            <a:endParaRPr lang="en-IN" sz="2600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IN" sz="2600" b="0" dirty="0">
                <a:latin typeface="Times New Roman" charset="0"/>
                <a:ea typeface="Times New Roman" charset="0"/>
                <a:cs typeface="Times New Roman" charset="0"/>
              </a:rPr>
              <a:t>The primary goal of gesture recognition is to create a system, which can identify specific human gestures and use them to convey information.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600" b="0" dirty="0">
                <a:latin typeface="Times New Roman" charset="0"/>
                <a:ea typeface="Times New Roman" charset="0"/>
                <a:cs typeface="Times New Roman" charset="0"/>
              </a:rPr>
              <a:t>In this project, we design a real-time human computer interaction system based on hand gesture.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scenario that will be used in this project will be reading of a book and performing certain actions such as switching of pages, scrolling in a page, zooming in or zooming out of pages by recognizing hand gestures.</a:t>
            </a:r>
          </a:p>
          <a:p>
            <a:pPr marL="342900" indent="-342900" algn="just">
              <a:buFont typeface="Arial" charset="0"/>
              <a:buChar char="•"/>
            </a:pPr>
            <a:endParaRPr lang="en-US" sz="28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600" b="0" dirty="0">
              <a:latin typeface="TimesNewRomanPS" charset="0"/>
              <a:ea typeface="TimesNewRomanPS" charset="0"/>
              <a:cs typeface="TimesNewRomanP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534400" cy="283845"/>
          </a:xfrm>
        </p:spPr>
        <p:txBody>
          <a:bodyPr/>
          <a:lstStyle/>
          <a:p>
            <a:r>
              <a:rPr lang="en-US" dirty="0"/>
              <a:t>Hand Gesture Recognition For Human Computer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4880" y="6492875"/>
            <a:ext cx="535623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ADD8-8A70-4DDB-B460-38854599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DESIGN SPECIFICATION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5203C-C241-43AF-80A9-4A65DC0FE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077200" cy="43735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mainly divided into the following subsystems – 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and Motion detection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Convolution Neural Network.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and Motion Detection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Web-camera captures the hand movement and provides it as input to OpenCV and Tensor Flow Object detector.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 and skin detection are performed to obtain the boundary of the hand.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then sent to the 3D CNN.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6BE78-B9F5-4384-8214-646AB21C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19357-FB4D-48B2-B99A-2380BB0E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421437"/>
            <a:ext cx="914400" cy="283845"/>
          </a:xfrm>
        </p:spPr>
        <p:txBody>
          <a:bodyPr/>
          <a:lstStyle/>
          <a:p>
            <a:fld id="{720B46DC-49FD-4C93-A4AB-6D5A9677AF6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0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3AD1A-7929-4796-976F-04D767DCB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077200" cy="5715000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training the 3D CNN.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datasets are being used – one for the hand detection and the other for the motion or gesture detection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detection uses EGO dataset.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or Gesture Recognition uses Jester dataset.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3000" b="0" dirty="0"/>
          </a:p>
          <a:p>
            <a:pPr algn="just">
              <a:lnSpc>
                <a:spcPct val="120000"/>
              </a:lnSpc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CNN 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CNN’s are a class of deep learning neural networks used for analysing videos and images. It consists of several layers – input layer, hidden layers and output layer. 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performs back propagation for better accuracy and efficiency. 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performs training and verification of the recognised gestures and human computer interactions take place – turning of the pages, zooming in and zooming out.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interactions with the computer take place with the help of </a:t>
            </a:r>
            <a:r>
              <a:rPr lang="en-GB" sz="3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PyAuto</a:t>
            </a:r>
            <a:r>
              <a:rPr lang="en-GB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 or System Calls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9C22B-924D-4340-B94F-7AAE8C60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9F71A-2145-48B3-93A0-42DBC10B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389824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9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A02B-9623-4E9C-8F5B-202BDF17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761682"/>
          </a:xfrm>
        </p:spPr>
        <p:txBody>
          <a:bodyPr/>
          <a:lstStyle/>
          <a:p>
            <a:pPr algn="ctr"/>
            <a:r>
              <a:rPr lang="en-US" dirty="0"/>
              <a:t>Overall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10084-1B8A-4B8C-962B-F0B78792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4A6B8-FC86-4A11-B1B5-62A943D0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2234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29FDCC-00AA-4681-9F3E-C9A5D45970A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1410" t="15196" r="31517" b="14529"/>
          <a:stretch/>
        </p:blipFill>
        <p:spPr bwMode="auto">
          <a:xfrm>
            <a:off x="914400" y="974725"/>
            <a:ext cx="7239000" cy="5578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5970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6B7F-2C59-47C7-BF36-006C6433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8001000" cy="761682"/>
          </a:xfrm>
        </p:spPr>
        <p:txBody>
          <a:bodyPr/>
          <a:lstStyle/>
          <a:p>
            <a:pPr algn="ctr"/>
            <a:r>
              <a:rPr lang="en-US" dirty="0"/>
              <a:t>High level design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83308-3ED6-4C86-BB55-BD908C74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D9237-11B0-493F-B1A6-215AB97E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6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E07A5E0-90DD-4057-BF50-8191319C6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8" t="14474" r="13638" b="24995"/>
          <a:stretch/>
        </p:blipFill>
        <p:spPr>
          <a:xfrm>
            <a:off x="1371600" y="1633653"/>
            <a:ext cx="6400800" cy="359069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CEECDD-1FE1-45B0-9F91-A1C4490F9F5C}"/>
              </a:ext>
            </a:extLst>
          </p:cNvPr>
          <p:cNvSpPr txBox="1"/>
          <p:nvPr/>
        </p:nvSpPr>
        <p:spPr>
          <a:xfrm>
            <a:off x="457200" y="3048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 Movement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B14204-C239-45BE-ACC7-219020ED34FD}"/>
              </a:ext>
            </a:extLst>
          </p:cNvPr>
          <p:cNvSpPr txBox="1"/>
          <p:nvPr/>
        </p:nvSpPr>
        <p:spPr>
          <a:xfrm>
            <a:off x="7391400" y="3048000"/>
            <a:ext cx="131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Performed</a:t>
            </a:r>
          </a:p>
        </p:txBody>
      </p:sp>
    </p:spTree>
    <p:extLst>
      <p:ext uri="{BB962C8B-B14F-4D97-AF65-F5344CB8AC3E}">
        <p14:creationId xmlns:p14="http://schemas.microsoft.com/office/powerpoint/2010/main" val="80319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E390-BC0F-492E-AE71-279ECC17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6854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Architectural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B888C-552B-4AD8-9E0E-A212B154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6EF0-AECC-4A71-A243-0D9B8467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69E3AE1-6ABA-4D00-B09A-40298D72E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913" t="16466" r="22540" b="17358"/>
          <a:stretch/>
        </p:blipFill>
        <p:spPr>
          <a:xfrm>
            <a:off x="685800" y="1143000"/>
            <a:ext cx="7620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1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ADC0D-17BF-4427-B3ED-4024E489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DCD94-F5AC-4496-9BE7-81A505C8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5F98464A-414F-470F-A00D-1C1FE5F28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147637"/>
            <a:ext cx="8915400" cy="2424363"/>
          </a:xfrm>
        </p:spPr>
      </p:pic>
    </p:spTree>
    <p:extLst>
      <p:ext uri="{BB962C8B-B14F-4D97-AF65-F5344CB8AC3E}">
        <p14:creationId xmlns:p14="http://schemas.microsoft.com/office/powerpoint/2010/main" val="6310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54AA-0020-408F-B545-88D20BF6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7616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Component 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5BF4CA-34C7-4429-8656-88F0CE679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7" y="1274264"/>
            <a:ext cx="8639579" cy="27432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3233F-EB13-4F08-9BD2-5AEC6F4E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E982D-A182-4C31-8EE7-AF8AB5F1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3CAACB-C4E0-423E-9FBC-84CC4662C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699"/>
            <a:ext cx="9008654" cy="23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25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1142</TotalTime>
  <Words>614</Words>
  <Application>Microsoft Office PowerPoint</Application>
  <PresentationFormat>On-screen Show (4:3)</PresentationFormat>
  <Paragraphs>91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Times New Roman</vt:lpstr>
      <vt:lpstr>TimesNewRomanPS</vt:lpstr>
      <vt:lpstr>Essential</vt:lpstr>
      <vt:lpstr>PowerPoint Presentation</vt:lpstr>
      <vt:lpstr>INTRODUCTION</vt:lpstr>
      <vt:lpstr>DESIGN SPECIFICATION ANALYSIS</vt:lpstr>
      <vt:lpstr>PowerPoint Presentation</vt:lpstr>
      <vt:lpstr>Overall design</vt:lpstr>
      <vt:lpstr>High level design analysis</vt:lpstr>
      <vt:lpstr> Architectural design</vt:lpstr>
      <vt:lpstr>PowerPoint Presentation</vt:lpstr>
      <vt:lpstr>Component design</vt:lpstr>
      <vt:lpstr>PowerPoint Presentation</vt:lpstr>
      <vt:lpstr>PowerPoint Presentation</vt:lpstr>
      <vt:lpstr>Behavioral design</vt:lpstr>
      <vt:lpstr>Experimentation and optimization : screenshots</vt:lpstr>
      <vt:lpstr>Work in 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Lenovo</dc:creator>
  <cp:lastModifiedBy>Meghana Marathi</cp:lastModifiedBy>
  <cp:revision>186</cp:revision>
  <dcterms:created xsi:type="dcterms:W3CDTF">2018-02-17T15:35:37Z</dcterms:created>
  <dcterms:modified xsi:type="dcterms:W3CDTF">2019-02-19T15:15:58Z</dcterms:modified>
</cp:coreProperties>
</file>