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95833"/>
  </p:normalViewPr>
  <p:slideViewPr>
    <p:cSldViewPr snapToGrid="0">
      <p:cViewPr>
        <p:scale>
          <a:sx n="106" d="100"/>
          <a:sy n="106" d="100"/>
        </p:scale>
        <p:origin x="696" y="29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A380-5624-DE41-B5A0-ED9F3790AD4D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F2D73-5FD5-1F4E-83AE-89905C64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HAND GESTURE RECOGNITION FOR HUMAN COMPUTER INTERACTION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D9E7-8B11-45D0-9D1E-0B71FA088722}" type="datetimeFigureOut">
              <a:rPr lang="en-IN" smtClean="0"/>
              <a:t>04/10/18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A776D-68EC-4849-85B7-8C27ED860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8452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984451-5070-488B-9990-D00B65A93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02BCC4A-2C16-4ACF-B432-552CFE70F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30189A-D2D8-47C8-A7D2-3DB1D110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5AE5-7281-0043-9D23-123F60127D6A}" type="datetime1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156240-56F1-470E-ABB2-610BBE57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4C7A17-CF97-4B9F-A533-73751EBE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0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0A1D38-E6C6-41F4-86FB-53561D6B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79794E3-70A7-4EF9-8EBB-E23E5105C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588871-AAE6-4B31-BDDF-E4D8D00A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B55C-F624-CC47-8205-31CA523FABD6}" type="datetime1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7217D9-DFD7-4A45-9FB9-EE505CC3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1FAD9B-74AC-4E3D-B4C1-AAC82C1F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0B2E8D3-8A70-4CC2-823A-41E86B13F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2EEE543-6E12-4599-9405-37B818F7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4BBFD3-6798-49F9-8500-D121D98A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BD52-9F53-A74D-AF52-8369E92B3EA4}" type="datetime1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F6BDFB-5126-4EB2-848D-5D2FBCFB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71CA3C-84D2-4288-8D35-0560B7F4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1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BA0880-B3D9-4DA1-A53D-FC1B5992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F6CB2B-1B1B-41AA-828D-B0D6F22B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1460E2-C612-40BB-BDAD-11B037A8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DD1A-AD52-2046-AE38-A301A62DE461}" type="datetime1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6F0D76-EBCB-4AC6-A28A-F348F610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B97A42-83ED-4AE1-A226-F1A47DFE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7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CEE51E-4F0C-4A4A-8D0E-F3518ECB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236B268-D38C-4912-B2B8-DEEF5E71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EEE9CC-FB63-485B-9361-165C1CD8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06C9-A561-E444-9409-DD7AE79E9C56}" type="datetime1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56579B-0A7B-47B5-9398-86273566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12B403-0365-424E-84C6-34BE5DAC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4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51E396-5945-480C-9360-D2493854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30F394-765C-4EA9-A8A2-56A391840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F9ED9C-86B1-4FEF-BDEB-13A75FAE9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4F38D0-C722-4CC4-BBC9-56210CC1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4900-AE8C-2640-8001-35E5672618F5}" type="datetime1">
              <a:rPr lang="en-IN" smtClean="0"/>
              <a:t>04/10/18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4D9454-4931-4E27-8489-34082097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1A39938-A211-4579-8F60-3BC74CFA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9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CABFE1-B269-4F51-B842-5364A6B1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4A244F-9AD8-485F-9D1C-F80763BE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4F987ED-7824-46F6-8EBF-53457B3C7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6038B6-0351-4D8F-8FBE-B9DED4455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3ABBFE6-0AB3-4BD4-957A-A95C745BC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B0BEA2F-290E-4CB5-A20E-4837076D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D0DA-0A5F-2B48-A775-277B665FBE03}" type="datetime1">
              <a:rPr lang="en-IN" smtClean="0"/>
              <a:t>04/10/18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5BA4384-290E-47CE-8CF1-33598FE0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A9D68FC-8401-4D48-9CC0-A0E652A1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387A2C-57C4-4AF9-9314-60649854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8607DEE-25B1-4B39-8C92-4D1D08BE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526-64AB-5C46-926C-3673EEA0196C}" type="datetime1">
              <a:rPr lang="en-IN" smtClean="0"/>
              <a:t>04/10/18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2D8DF7-5A10-4945-97BF-D1210082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1DA1A12-815E-4292-A2FC-74C92AC2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5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D94CCC5-669E-4E54-946C-4290207A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A247-21A8-6C43-8394-A45A27E24635}" type="datetime1">
              <a:rPr lang="en-IN" smtClean="0"/>
              <a:t>04/10/18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FE9FA4-7835-44DD-93C5-58157F2B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0369A7-F867-4AD3-8C7F-947DF82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1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A648E5-E350-4676-A98B-284B89CC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F3BD36-AA39-45FC-A8DD-CDAB71A7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D429DCC-0931-43F5-A1AA-32711B88C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8D93D3-F41B-467C-8D77-C3F17C8E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D5CB-3DCB-564B-B57B-00DBB8924AD4}" type="datetime1">
              <a:rPr lang="en-IN" smtClean="0"/>
              <a:t>04/10/18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E603DE9-A99B-40AC-964E-99CF9F69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CDEEA-367F-4AB5-964E-DDAF7B59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8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D55CC5-F6D3-4553-8F5F-DDBE6B0D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19BA7F4-A441-402B-AE55-0E35CB155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3F0FED9-5F68-4126-A3F7-325C19EDB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5BAAA3-4F6B-4ECE-ACF7-EAAE982D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8593-84D5-7141-9A56-62C515D054A9}" type="datetime1">
              <a:rPr lang="en-IN" smtClean="0"/>
              <a:t>04/10/18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11B57A-8299-486E-A1FF-F28F7899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94F728-81F6-4FA1-AF0F-E2870496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5A0C117-904F-4F0A-A041-C16EF280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9C9540-9729-4723-AE62-8796AB4F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1875EE-920C-41F4-8038-D6F6E045B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3F07-84EC-F04E-B336-5F89CD01CCF4}" type="datetime1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CA236F-788C-4A3F-9918-771C4AB6F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A0E6C6-B2CA-4370-8B92-43A62FF26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00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F8F2A3-3EB0-4FDE-9CF3-07D8CA34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499"/>
            <a:ext cx="9144000" cy="238760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BMS INSTITUTE OF TECHNOLOGY &amp; MANAGEMENT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Yelahanka, Bangalore – 560 064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90C264-47A5-449C-818A-155B31658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013635" y="4486523"/>
            <a:ext cx="18553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DF23A7-A67F-4200-83F5-A4383C4E0B77}"/>
              </a:ext>
            </a:extLst>
          </p:cNvPr>
          <p:cNvSpPr/>
          <p:nvPr/>
        </p:nvSpPr>
        <p:spPr>
          <a:xfrm>
            <a:off x="1623390" y="4015409"/>
            <a:ext cx="8945217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ON </a:t>
            </a:r>
          </a:p>
          <a:p>
            <a:pPr algn="ctr"/>
            <a:r>
              <a:rPr lang="en-IN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SYSTEM</a:t>
            </a:r>
          </a:p>
          <a:p>
            <a:pPr algn="ctr"/>
            <a:r>
              <a:rPr lang="en-IN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algn="ctr"/>
            <a:r>
              <a:rPr lang="en-IN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HUMAN COMPUTER INTERACTION</a:t>
            </a:r>
            <a:endParaRPr lang="en-IN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523" y="2143654"/>
            <a:ext cx="1556026" cy="16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43185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Hardware Requirements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029"/>
            <a:ext cx="10515600" cy="4994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Web Camera 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- 10 Megapixels or higher.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Processor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Intel i5 or higher.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Graphical Processing Unit(GPU) </a:t>
            </a:r>
            <a:r>
              <a:rPr lang="mr-IN" sz="26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4GB.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Memory </a:t>
            </a:r>
            <a:r>
              <a:rPr lang="mr-IN" sz="26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25GB Disk Space.</a:t>
            </a:r>
            <a:endParaRPr lang="en-US" sz="26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buFont typeface="Wingdings" charset="2"/>
              <a:buChar char="Ø"/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430" y="302440"/>
            <a:ext cx="680858" cy="7418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10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1353800" cy="16906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Software Requirements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Operating System </a:t>
            </a:r>
            <a:r>
              <a:rPr lang="mr-IN" sz="26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Windows / Linux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- of different hand gestures.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OpenCV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- a real time Computer Vision library.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err="1">
                <a:latin typeface="Times New Roman" charset="0"/>
                <a:ea typeface="Times New Roman" charset="0"/>
                <a:cs typeface="Times New Roman" charset="0"/>
              </a:rPr>
              <a:t>NumPy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Python package for scientific computing.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Pandas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Data analysis and manipulation library.</a:t>
            </a:r>
          </a:p>
          <a:p>
            <a:pPr>
              <a:lnSpc>
                <a:spcPct val="100000"/>
              </a:lnSpc>
              <a:buFont typeface="Wingdings" charset="2"/>
              <a:buChar char="Ø"/>
            </a:pPr>
            <a:r>
              <a:rPr lang="en-US" sz="2600" b="1" dirty="0" err="1">
                <a:latin typeface="Times New Roman" charset="0"/>
                <a:ea typeface="Times New Roman" charset="0"/>
                <a:cs typeface="Times New Roman" charset="0"/>
              </a:rPr>
              <a:t>Scikit</a:t>
            </a: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-learn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Python library for machine learning.</a:t>
            </a:r>
          </a:p>
          <a:p>
            <a:pPr marL="0" indent="0" algn="just">
              <a:buNone/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buFont typeface="Wingdings" charset="2"/>
              <a:buChar char="Ø"/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430" y="302440"/>
            <a:ext cx="680858" cy="74187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11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262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References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3328"/>
            <a:ext cx="10515600" cy="537302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[1] Pei Xu,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Department of Electrical and Computer Engineering, University of Minnesota, 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A Real-time Hand Gesture Recognition and Human-Computer Interaction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System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,Research Paper April 2017.Available at - </a:t>
            </a:r>
            <a:r>
              <a:rPr lang="mr-IN" sz="2000" u="sng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https://arxiv.org/pdf/1704.07296.pdf </a:t>
            </a:r>
            <a:r>
              <a:rPr lang="en-US" sz="2000" u="sng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on 20 September 2018.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[2] Ruchi Manish Gurav, Premanand K. Kadbe,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Real time finger tracking and contour detection for gesture recognition using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OpenCV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,  IEEE Conference May 2015, Pune India.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Available at - </a:t>
            </a:r>
            <a:r>
              <a:rPr lang="en-US" sz="2000" u="sng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https://</a:t>
            </a:r>
            <a:r>
              <a:rPr lang="en-US" sz="2000" u="sng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ieeexplore.ieee.org/document/7150886 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as on 22 September 2018.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[3]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Meenakshi Panwar, Pawan Singh Mehra, 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Hand Gesture Recognition for Human Computer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Interaction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, Centre for Development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of Advanced Computing Noida, Uttar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Pradesh, India, IEEE Conference </a:t>
            </a:r>
            <a:r>
              <a:rPr lang="en-US" sz="2000" smtClean="0">
                <a:latin typeface="Times New Roman" charset="0"/>
                <a:ea typeface="Times New Roman" charset="0"/>
                <a:cs typeface="Times New Roman" charset="0"/>
              </a:rPr>
              <a:t>November </a:t>
            </a:r>
            <a:r>
              <a:rPr lang="en-US" sz="2000" smtClean="0">
                <a:latin typeface="Times New Roman" charset="0"/>
                <a:ea typeface="Times New Roman" charset="0"/>
                <a:cs typeface="Times New Roman" charset="0"/>
              </a:rPr>
              <a:t>2011.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Available at </a:t>
            </a:r>
            <a:r>
              <a:rPr lang="en-US" sz="2000" u="sng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https://</a:t>
            </a:r>
            <a:r>
              <a:rPr lang="en-US" sz="2000" u="sng" dirty="0" err="1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ieeexplore.ieee.org</a:t>
            </a:r>
            <a:r>
              <a:rPr lang="en-US" sz="2000" u="sng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/document/6108940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as on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23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September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2018.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[4]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P.Suganya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R.Sathya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K.Vijayalakshmi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,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Detection and Recognition of Gestures To Control The System Applications by Neural Networks,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International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Journal of Pure and Applied Mathematics 2018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[5] Hand gesture datasets available at - </a:t>
            </a:r>
            <a:r>
              <a:rPr lang="en-US" sz="2000" u="sng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https://20bn.com/datasets/jester/v1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buFont typeface="Wingdings" charset="2"/>
              <a:buChar char="Ø"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buFont typeface="Wingdings" charset="2"/>
              <a:buChar char="Ø"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buFont typeface="Wingdings" charset="2"/>
              <a:buChar char="Ø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buFont typeface="Wingdings" charset="2"/>
              <a:buChar char="Ø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624" y="241449"/>
            <a:ext cx="680858" cy="7418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35350" y="2967335"/>
            <a:ext cx="59213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charset="0"/>
                <a:ea typeface="Times New Roman" charset="0"/>
                <a:cs typeface="Times New Roman" charset="0"/>
              </a:rPr>
              <a:t>THANK YOU!</a:t>
            </a:r>
            <a:endParaRPr lang="en-US" sz="72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529" y="237686"/>
            <a:ext cx="680858" cy="7418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B5AF05-4C18-4C3A-A418-6044E2BB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(Batch 11) 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E184EF-2585-445C-8B98-AB93AEF5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3543300" lvl="7" indent="-34290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–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1BY15CS005</a:t>
            </a:r>
          </a:p>
          <a:p>
            <a:pPr marL="3543300" lvl="7" indent="-342900">
              <a:buFont typeface="+mj-lt"/>
              <a:buAutoNum type="arabicPeriod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Kanya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Krishi –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1BY15CS035</a:t>
            </a:r>
          </a:p>
          <a:p>
            <a:pPr marL="3543300" lvl="7" indent="-342900">
              <a:buFont typeface="+mj-lt"/>
              <a:buAutoNum type="arabicPeriod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Meghana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–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1BY15CS049</a:t>
            </a:r>
          </a:p>
          <a:p>
            <a:pPr marL="3543300" lvl="7" indent="-34290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Daaniyaal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1BY15CS051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:-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Anupama H S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(Associate Professor, Dept. of CSE)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371" y="230188"/>
            <a:ext cx="680858" cy="7418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9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ECF2E6-B9DC-42E4-95DC-BCB4932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51" y="18256"/>
            <a:ext cx="11074649" cy="113998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F910E9-8611-4D16-BDE9-7AFD35171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864"/>
            <a:ext cx="10515600" cy="571215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gesture is a form of non verbal communication in which visible body actions communicate particular messages, in place of speech, during an interaction.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for human computer interaction is an area of active research in computer vision and machine learning.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gesture recognition is to create a system, which can identify specific human gestures and use them to convey information or for device control.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design a real-time human computer interaction system based on hand gesture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system consists of three components: hand detection, gesture recognition and human-computer interaction (HCI) based on recognition.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371" y="230188"/>
            <a:ext cx="680858" cy="7418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34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79D365-9523-4A7C-BBF8-6B4309B4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3472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6C1561-7C9B-44CC-B901-A52A87EB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85372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hand gesture recognition system was developed to capture the hand gesture being performed by the user and to control a computer system by that incoming information.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of such systems in literature have strict constraints like wearing special gloves, having uniform background, long-sleeved user arm, being in certain lightning conditions, etc.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eliminates some of the above constraints by just detecting the natural movement of the hand using a web camera and enabling the system to correctly determine the gesture that is being made and to perform the desired action.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scenario that will be used in this project will be the reading of a book and performing certain actions such as switching of pages, scrolling in a page, zooming in or zooming out of pages by recognizing hand gestures.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687" y="96422"/>
            <a:ext cx="680858" cy="7418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10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8A2884-58F4-42EB-84F0-9715DE70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452"/>
            <a:ext cx="11353800" cy="94317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2662BF-D246-4BF2-AB8D-721AF6EE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 enables humans to communicate with the machine and interact naturally without any mechanical devices.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system provides us a novel, natural, innovative user friendly way of communication with the computers.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would provide a tool for the deaf and dumb whose sign language would be used to determine certain actions required to be performed and is developed to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for such people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computers and machines like a virtual mouse for the </a:t>
            </a:r>
            <a:r>
              <a:rPr lang="en-I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handicapped.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371" y="230188"/>
            <a:ext cx="680858" cy="7418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4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Proposed Methodology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215"/>
            <a:ext cx="10515600" cy="512874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charset="2"/>
              <a:buChar char="Ø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system  captures the hand gesture in real time through a web camera.</a:t>
            </a:r>
          </a:p>
          <a:p>
            <a:pPr algn="just">
              <a:lnSpc>
                <a:spcPct val="100000"/>
              </a:lnSpc>
              <a:buFont typeface="Wingdings" charset="2"/>
              <a:buChar char="Ø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It then recognizes the skeletal structure and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kin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color is determined by an adaptive algorithm in the first few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frames using OpenCV.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0000"/>
              </a:lnSpc>
              <a:buFont typeface="Wingdings" charset="2"/>
              <a:buChar char="Ø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Once the skin color is fixed for the current user, lightning and camera parameter conditions, hand is localized with a histogram clustering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method.</a:t>
            </a:r>
          </a:p>
          <a:p>
            <a:pPr algn="just">
              <a:lnSpc>
                <a:spcPct val="100000"/>
              </a:lnSpc>
              <a:buFont typeface="Wingdings" charset="2"/>
              <a:buChar char="Ø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Then the resultant gesture obtained is fed through a 3Dimensional Convolutional Neural Network(CNN) consecutively to distinguish the current gesture.</a:t>
            </a:r>
          </a:p>
          <a:p>
            <a:pPr algn="just">
              <a:lnSpc>
                <a:spcPct val="100000"/>
              </a:lnSpc>
              <a:buFont typeface="Wingdings" charset="2"/>
              <a:buChar char="Ø"/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Finally, the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recognized gesture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is used as an input for </a:t>
            </a:r>
            <a:r>
              <a:rPr lang="en-IN" sz="2600" dirty="0" smtClean="0">
                <a:latin typeface="Times New Roman" charset="0"/>
                <a:ea typeface="Times New Roman" charset="0"/>
                <a:cs typeface="Times New Roman" charset="0"/>
              </a:rPr>
              <a:t>switching </a:t>
            </a:r>
            <a:r>
              <a:rPr lang="en-IN" sz="2600" dirty="0">
                <a:latin typeface="Times New Roman" charset="0"/>
                <a:ea typeface="Times New Roman" charset="0"/>
                <a:cs typeface="Times New Roman" charset="0"/>
              </a:rPr>
              <a:t>of pages, scrolling in a page, zooming in or zooming out of </a:t>
            </a:r>
            <a:r>
              <a:rPr lang="en-IN" sz="2600" dirty="0" smtClean="0">
                <a:latin typeface="Times New Roman" charset="0"/>
                <a:ea typeface="Times New Roman" charset="0"/>
                <a:cs typeface="Times New Roman" charset="0"/>
              </a:rPr>
              <a:t>pages as each gesture would do a different task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371" y="230188"/>
            <a:ext cx="680858" cy="7418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4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9" y="1295057"/>
            <a:ext cx="5323313" cy="4309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979" y="5795712"/>
            <a:ext cx="566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Flow diagram of hand gesture recognition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14" y="1062585"/>
            <a:ext cx="4673600" cy="45418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1967" y="5795711"/>
            <a:ext cx="470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Gesture fed through a 3D CNN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9624" y="129402"/>
            <a:ext cx="680858" cy="7418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7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95" y="766344"/>
            <a:ext cx="3763210" cy="3107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561" y="166805"/>
            <a:ext cx="680858" cy="741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5642" y="4211053"/>
            <a:ext cx="477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Hand detection using OpenCV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1411" y="4439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142" y="785409"/>
            <a:ext cx="3752269" cy="30887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71411" y="4211053"/>
            <a:ext cx="532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Detected gesture after background mask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8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27" y="1199156"/>
            <a:ext cx="4488676" cy="4385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Sample Gestures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827" y="5720576"/>
            <a:ext cx="4488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Different types of gestures dataset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740" y="211643"/>
            <a:ext cx="680858" cy="741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306" y="2236146"/>
            <a:ext cx="5994400" cy="2311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467</TotalTime>
  <Words>916</Words>
  <Application>Microsoft Macintosh PowerPoint</Application>
  <PresentationFormat>Widescreen</PresentationFormat>
  <Paragraphs>89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BMS INSTITUTE OF TECHNOLOGY &amp; MANAGEMENT Yelahanka, Bangalore – 560 064 Department of Computer Science &amp; Engineering </vt:lpstr>
      <vt:lpstr>Team (Batch 11) :-</vt:lpstr>
      <vt:lpstr>Introduction</vt:lpstr>
      <vt:lpstr>Problem Statement</vt:lpstr>
      <vt:lpstr>Scope of Project</vt:lpstr>
      <vt:lpstr>Proposed Methodology</vt:lpstr>
      <vt:lpstr>PowerPoint Presentation</vt:lpstr>
      <vt:lpstr>PowerPoint Presentation</vt:lpstr>
      <vt:lpstr>PowerPoint Presentation</vt:lpstr>
      <vt:lpstr>Hardware Requirements</vt:lpstr>
      <vt:lpstr>Software Requirements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Bhaskar</dc:creator>
  <cp:lastModifiedBy>Microsoft Office User</cp:lastModifiedBy>
  <cp:revision>126</cp:revision>
  <dcterms:created xsi:type="dcterms:W3CDTF">2018-10-03T09:53:12Z</dcterms:created>
  <dcterms:modified xsi:type="dcterms:W3CDTF">2018-10-04T09:37:27Z</dcterms:modified>
</cp:coreProperties>
</file>