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69" r:id="rId2"/>
    <p:sldId id="271" r:id="rId3"/>
    <p:sldId id="272" r:id="rId4"/>
    <p:sldId id="282" r:id="rId5"/>
    <p:sldId id="283" r:id="rId6"/>
    <p:sldId id="284" r:id="rId7"/>
    <p:sldId id="275" r:id="rId8"/>
    <p:sldId id="276" r:id="rId9"/>
    <p:sldId id="277" r:id="rId10"/>
    <p:sldId id="278" r:id="rId11"/>
    <p:sldId id="281" r:id="rId12"/>
    <p:sldId id="285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82" autoAdjust="0"/>
  </p:normalViewPr>
  <p:slideViewPr>
    <p:cSldViewPr>
      <p:cViewPr varScale="1">
        <p:scale>
          <a:sx n="110" d="100"/>
          <a:sy n="110" d="100"/>
        </p:scale>
        <p:origin x="16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C1E8F-2F59-4CC6-AB01-181E7EA1AC2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EF2F1-4529-4DAB-8352-88D7B3A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1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EF2F1-4529-4DAB-8352-88D7B3A909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EF2F1-4529-4DAB-8352-88D7B3A909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EF2F1-4529-4DAB-8352-88D7B3A909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3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0A7-A6B6-42D6-AFA8-AEA26DFE67A2}" type="datetime1">
              <a:rPr lang="en-IN" smtClean="0"/>
              <a:t>22-03-2019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A1D7-A30D-4474-BBE0-98C86C112C62}" type="datetime1">
              <a:rPr lang="en-IN" smtClean="0"/>
              <a:t>22-03-2019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4FE4-1D63-4C1D-B6DF-B3D5B29B2448}" type="datetime1">
              <a:rPr lang="en-IN" smtClean="0"/>
              <a:t>22-03-2019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A7CF-11BE-4D82-B2E5-FEB699A5F92C}" type="datetime1">
              <a:rPr lang="en-IN" smtClean="0"/>
              <a:t>22-03-2019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478D-1E97-49DB-ABB7-DFDF42A0653C}" type="datetime1">
              <a:rPr lang="en-IN" smtClean="0"/>
              <a:t>22-03-2019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2AF9-338F-4C52-990F-D2DC9E7112EA}" type="datetime1">
              <a:rPr lang="en-IN" smtClean="0"/>
              <a:t>22-03-2019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C246-9504-4554-AC2F-BFCCA6F5A634}" type="datetime1">
              <a:rPr lang="en-IN" smtClean="0"/>
              <a:t>22-03-2019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A04-96D1-44FB-98FE-6CFE27503673}" type="datetime1">
              <a:rPr lang="en-IN" smtClean="0"/>
              <a:t>22-03-2019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1C5F-EB25-4BCA-A196-37D32E560BC9}" type="datetime1">
              <a:rPr lang="en-IN" smtClean="0"/>
              <a:t>22-03-2019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3CEA-80D0-4B4B-918F-03D99286A0D7}" type="datetime1">
              <a:rPr lang="en-IN" smtClean="0"/>
              <a:t>22-03-2019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8A3-D208-4BA6-88C4-F623C88635ED}" type="datetime1">
              <a:rPr lang="en-IN" smtClean="0"/>
              <a:t>22-03-2019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524C34B-9725-4CA1-8738-FFCF0CAC98E6}" type="datetime1">
              <a:rPr lang="en-IN" smtClean="0"/>
              <a:t>22-03-2019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01417"/>
              </p:ext>
            </p:extLst>
          </p:nvPr>
        </p:nvGraphicFramePr>
        <p:xfrm>
          <a:off x="381000" y="457200"/>
          <a:ext cx="84582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1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 INSTITUTE OF TECHNOLOGY &amp; MANAGEMENT, YELAHANKA, BANGALORE.</a:t>
                      </a:r>
                      <a:endParaRPr lang="en-IN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of Computer Science &amp; Engineering</a:t>
                      </a:r>
                      <a:endParaRPr lang="en-IN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905000"/>
            <a:ext cx="8839200" cy="48768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8600" dirty="0" smtClean="0"/>
              <a:t>TECHNICAL Seminar on : </a:t>
            </a:r>
          </a:p>
          <a:p>
            <a:pPr algn="ctr"/>
            <a:endParaRPr lang="en-US" sz="8600" dirty="0" smtClean="0"/>
          </a:p>
          <a:p>
            <a:pPr algn="ctr"/>
            <a:r>
              <a:rPr lang="en-US" sz="11200" dirty="0" smtClean="0"/>
              <a:t>OBJECT Detection using YOU ONLY LOOK ONCE (YOLO) ALGORITHM</a:t>
            </a:r>
          </a:p>
          <a:p>
            <a:pPr algn="ctr"/>
            <a:endParaRPr lang="en-US" sz="2800" dirty="0"/>
          </a:p>
          <a:p>
            <a:pPr algn="ctr"/>
            <a:endParaRPr lang="en-US" sz="4600" b="1" dirty="0"/>
          </a:p>
          <a:p>
            <a:pPr algn="ctr"/>
            <a:r>
              <a:rPr lang="en-US" sz="5600" b="1" dirty="0" smtClean="0"/>
              <a:t>By:</a:t>
            </a:r>
            <a:endParaRPr lang="en-US" sz="5600" b="1" dirty="0"/>
          </a:p>
          <a:p>
            <a:pPr algn="ctr"/>
            <a:r>
              <a:rPr lang="en-US" sz="5600" b="1" dirty="0" smtClean="0"/>
              <a:t>MOHAMMED DAANIYAAL </a:t>
            </a:r>
            <a:r>
              <a:rPr lang="en-US" sz="5600" b="1" dirty="0"/>
              <a:t>- 1BY15CS051</a:t>
            </a:r>
          </a:p>
          <a:p>
            <a:pPr algn="ctr"/>
            <a:endParaRPr lang="en-US" sz="5600" b="1" dirty="0"/>
          </a:p>
          <a:p>
            <a:pPr algn="ctr"/>
            <a:endParaRPr lang="en-US" sz="5600" b="1" dirty="0"/>
          </a:p>
          <a:p>
            <a:pPr algn="ctr"/>
            <a:r>
              <a:rPr lang="en-US" sz="5600" dirty="0"/>
              <a:t>Under the guidance of:</a:t>
            </a:r>
          </a:p>
          <a:p>
            <a:pPr algn="ctr"/>
            <a:r>
              <a:rPr lang="en-US" sz="5600" dirty="0"/>
              <a:t>DR.ANUPAMA HS</a:t>
            </a:r>
          </a:p>
          <a:p>
            <a:pPr algn="ctr"/>
            <a:r>
              <a:rPr lang="en-US" sz="5600" dirty="0"/>
              <a:t>ASSOCIATE PROFESSOR, CSE</a:t>
            </a:r>
          </a:p>
          <a:p>
            <a:pPr algn="ctr"/>
            <a:r>
              <a:rPr lang="en-US" sz="5600" dirty="0"/>
              <a:t>BMSIT&amp;M</a:t>
            </a:r>
          </a:p>
          <a:p>
            <a:pPr algn="ctr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" y="374261"/>
            <a:ext cx="1453515" cy="130213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283845"/>
          </a:xfrm>
        </p:spPr>
        <p:txBody>
          <a:bodyPr/>
          <a:lstStyle/>
          <a:p>
            <a:r>
              <a:rPr lang="en-US" dirty="0" smtClean="0"/>
              <a:t>Object Detection Using You Only Look Once (YOLO)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424704"/>
            <a:ext cx="611823" cy="459422"/>
          </a:xfrm>
        </p:spPr>
        <p:txBody>
          <a:bodyPr/>
          <a:lstStyle/>
          <a:p>
            <a:fld id="{720B46DC-49FD-4C93-A4AB-6D5A9677AF67}" type="slidenum">
              <a:rPr lang="en-US" smtClean="0">
                <a:solidFill>
                  <a:srgbClr val="FF0000"/>
                </a:solidFill>
              </a:rPr>
              <a:t>1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85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914082"/>
          </a:xfrm>
        </p:spPr>
        <p:txBody>
          <a:bodyPr>
            <a:noAutofit/>
          </a:bodyPr>
          <a:lstStyle/>
          <a:p>
            <a:r>
              <a:rPr lang="en-US" sz="2800" dirty="0" smtClean="0"/>
              <a:t>YOLOv3 FOR TRAFFIC PARTICIPANT DETECTION IN REAL TIME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339"/>
            <a:ext cx="8955156" cy="507389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2400" b="0" dirty="0">
                <a:latin typeface="Times New Roman" charset="0"/>
                <a:ea typeface="Times New Roman" charset="0"/>
                <a:cs typeface="Times New Roman" charset="0"/>
              </a:rPr>
              <a:t>The system  captures the </a:t>
            </a:r>
            <a:r>
              <a:rPr lang="en-US" sz="2400" b="0" dirty="0" smtClean="0">
                <a:latin typeface="Times New Roman" charset="0"/>
                <a:ea typeface="Times New Roman" charset="0"/>
                <a:cs typeface="Times New Roman" charset="0"/>
              </a:rPr>
              <a:t>video in real time.</a:t>
            </a:r>
          </a:p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2400" b="0" dirty="0" smtClean="0">
                <a:latin typeface="Times New Roman" charset="0"/>
                <a:ea typeface="Times New Roman" charset="0"/>
                <a:cs typeface="Times New Roman" charset="0"/>
              </a:rPr>
              <a:t>It then extracts images / frames from the video captured, scales the image to 416 x 416 and passes that image to the YOLOv3.</a:t>
            </a:r>
            <a:endParaRPr lang="en-US" sz="24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US" sz="2400" b="0" dirty="0" smtClean="0">
                <a:latin typeface="Times New Roman" charset="0"/>
                <a:ea typeface="Times New Roman" charset="0"/>
                <a:cs typeface="Times New Roman" charset="0"/>
              </a:rPr>
              <a:t>YOLOv3 then outputs objects detected, tracking and to the class to which the object belongs.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endParaRPr lang="en-US" sz="24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</a:pPr>
            <a:endParaRPr lang="en-US" sz="24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en-US" sz="2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629400"/>
            <a:ext cx="8497956" cy="147320"/>
          </a:xfrm>
        </p:spPr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3739" y="6452234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53" y="3505200"/>
            <a:ext cx="5505450" cy="2676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6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199"/>
            <a:ext cx="8534400" cy="937017"/>
          </a:xfrm>
        </p:spPr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338"/>
            <a:ext cx="8991600" cy="5114537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neural network was trained for 120 epochs and that took two weeks </a:t>
            </a:r>
            <a:r>
              <a:rPr lang="en-US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YOLO algorithm processed input video stream from the dashboard camera with the frame resolution 1920 x 1080 </a:t>
            </a:r>
            <a:r>
              <a:rPr lang="en-US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average of 23 frames per </a:t>
            </a:r>
            <a:r>
              <a:rPr lang="en-US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6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Ø"/>
            </a:pPr>
            <a:endParaRPr lang="en-US" sz="15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endParaRPr lang="en-US" sz="15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1500" b="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15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15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621528"/>
            <a:ext cx="5053263" cy="236472"/>
          </a:xfrm>
        </p:spPr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7091" y="6470724"/>
            <a:ext cx="1096129" cy="538079"/>
          </a:xfrm>
        </p:spPr>
        <p:txBody>
          <a:bodyPr/>
          <a:lstStyle/>
          <a:p>
            <a:fld id="{720B46DC-49FD-4C93-A4AB-6D5A9677AF67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  <p:pic>
        <p:nvPicPr>
          <p:cNvPr id="7" name="Picture 6" descr="C:\Users\765145\AppData\Local\Temp\Temp2_HCI-FinalYearProject-master (1).zip\HCI-FinalYearProject-master\TechSeminar-Images\Screenshot 2019-03-22 at 7.15.09 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3893820" cy="1841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765145\AppData\Local\Temp\Temp2_HCI-FinalYearProject-master (1).zip\HCI-FinalYearProject-master\TechSeminar-Images\Screenshot 2019-03-22 at 7.15.16 A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39" y="3505201"/>
            <a:ext cx="3934151" cy="1787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17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610600" cy="1371600"/>
          </a:xfrm>
        </p:spPr>
        <p:txBody>
          <a:bodyPr/>
          <a:lstStyle/>
          <a:p>
            <a:r>
              <a:rPr lang="en-US" dirty="0" smtClean="0"/>
              <a:t>Results (contd.)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4876800" cy="283845"/>
          </a:xfrm>
        </p:spPr>
        <p:txBody>
          <a:bodyPr/>
          <a:lstStyle/>
          <a:p>
            <a:r>
              <a:rPr lang="en-US" dirty="0" smtClean="0"/>
              <a:t>Object Detection Using You Only Look Once (YOLO)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97295" y="6411595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1752600"/>
            <a:ext cx="8077200" cy="4740275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endPara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YOLOv3 Result </a:t>
            </a:r>
            <a:r>
              <a:rPr lang="en-US" b="0" dirty="0"/>
              <a:t>	</a:t>
            </a:r>
          </a:p>
          <a:p>
            <a:pPr algn="ctr"/>
            <a:endPara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different versions of YOLO</a:t>
            </a:r>
          </a:p>
          <a:p>
            <a:pPr algn="ctr"/>
            <a:endParaRPr lang="en-US" dirty="0"/>
          </a:p>
        </p:txBody>
      </p:sp>
      <p:pic>
        <p:nvPicPr>
          <p:cNvPr id="10" name="Content Placeholder 7" descr="C:\Users\765145\Pictures\Screenshots\Screenshot (524)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05156"/>
            <a:ext cx="6258798" cy="169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765145\Pictures\Screenshots\Screenshot (516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318"/>
            <a:ext cx="6335713" cy="2057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84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610600" cy="99028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4858"/>
            <a:ext cx="9067800" cy="4983164"/>
          </a:xfrm>
        </p:spPr>
        <p:txBody>
          <a:bodyPr>
            <a:normAutofit/>
          </a:bodyPr>
          <a:lstStyle/>
          <a:p>
            <a:pPr algn="just"/>
            <a:endParaRPr 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497956" cy="172721"/>
          </a:xfrm>
        </p:spPr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9939" y="6438022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6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914082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153402" cy="5197475"/>
          </a:xfrm>
        </p:spPr>
        <p:txBody>
          <a:bodyPr>
            <a:no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Humans can easily detect and identify objects present in an </a:t>
            </a:r>
            <a:r>
              <a:rPr lang="en-US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Object Detection is recognizing different objects in a scene / image.</a:t>
            </a:r>
            <a:endParaRPr lang="en-US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With the availability of large amounts of data, faster Graphical Processing Units (GPU’s), and faster algorithms, computers can be trained to detect objects.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sz="2600" b="0" dirty="0" smtClean="0">
                <a:latin typeface="Times New Roman" charset="0"/>
                <a:cs typeface="Times New Roman" charset="0"/>
              </a:rPr>
              <a:t>With several algorithms for object detection such as Convolutional Neural Networks (CNN), YOLO algorithm is the state of the art algorithm for object detection.</a:t>
            </a:r>
            <a:endParaRPr lang="en-US" sz="2600" dirty="0"/>
          </a:p>
          <a:p>
            <a:pPr marL="342900" indent="-342900">
              <a:buFont typeface="Arial" charset="0"/>
              <a:buChar char="•"/>
            </a:pP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6139" y="6472139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8497957" cy="283845"/>
          </a:xfrm>
        </p:spPr>
        <p:txBody>
          <a:bodyPr/>
          <a:lstStyle/>
          <a:p>
            <a:r>
              <a:rPr lang="en-US" dirty="0" smtClean="0"/>
              <a:t>Object Detection Using You Only Look Once (YOLO)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06648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339"/>
            <a:ext cx="8991600" cy="5114535"/>
          </a:xfrm>
        </p:spPr>
        <p:txBody>
          <a:bodyPr>
            <a:norm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 is a computer technology related to computer vision and image processing that deals with detecting instances of </a:t>
            </a:r>
            <a:r>
              <a:rPr lang="en-US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is images and videos.</a:t>
            </a:r>
            <a:endParaRPr lang="en-IN" sz="26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IN" sz="2600" b="0" dirty="0" smtClean="0">
                <a:latin typeface="Times New Roman" charset="0"/>
                <a:ea typeface="Times New Roman" charset="0"/>
                <a:cs typeface="Times New Roman" charset="0"/>
              </a:rPr>
              <a:t>It involves object </a:t>
            </a:r>
            <a:r>
              <a:rPr lang="en-IN" sz="2600" dirty="0" smtClean="0">
                <a:latin typeface="Times New Roman" charset="0"/>
                <a:ea typeface="Times New Roman" charset="0"/>
                <a:cs typeface="Times New Roman" charset="0"/>
              </a:rPr>
              <a:t>detection</a:t>
            </a:r>
            <a:r>
              <a:rPr lang="en-IN" sz="2600" b="0" dirty="0" smtClean="0">
                <a:latin typeface="Times New Roman" charset="0"/>
                <a:ea typeface="Times New Roman" charset="0"/>
                <a:cs typeface="Times New Roman" charset="0"/>
              </a:rPr>
              <a:t>, object </a:t>
            </a:r>
            <a:r>
              <a:rPr lang="en-IN" sz="2600" dirty="0" smtClean="0">
                <a:latin typeface="Times New Roman" charset="0"/>
                <a:ea typeface="Times New Roman" charset="0"/>
                <a:cs typeface="Times New Roman" charset="0"/>
              </a:rPr>
              <a:t>localization</a:t>
            </a:r>
            <a:r>
              <a:rPr lang="en-IN" sz="2600" b="0" dirty="0" smtClean="0">
                <a:latin typeface="Times New Roman" charset="0"/>
                <a:ea typeface="Times New Roman" charset="0"/>
                <a:cs typeface="Times New Roman" charset="0"/>
              </a:rPr>
              <a:t> and object </a:t>
            </a:r>
            <a:r>
              <a:rPr lang="en-IN" sz="2600" dirty="0" smtClean="0">
                <a:latin typeface="Times New Roman" charset="0"/>
                <a:ea typeface="Times New Roman" charset="0"/>
                <a:cs typeface="Times New Roman" charset="0"/>
              </a:rPr>
              <a:t>classification</a:t>
            </a:r>
            <a:r>
              <a:rPr lang="en-IN" sz="2600" b="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IN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involves drawing a boundary box around the detected object and classifying it based on the classes of data it is trained on</a:t>
            </a:r>
            <a:r>
              <a:rPr lang="en-IN" sz="2600" b="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</a:t>
            </a:r>
            <a:endParaRPr lang="en-GB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has applications in many areas of computer vision, 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surveillance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vehicles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600" b="0" dirty="0">
              <a:latin typeface="TimesNewRomanPS" charset="0"/>
              <a:ea typeface="TimesNewRomanPS" charset="0"/>
              <a:cs typeface="TimesNewRomanP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534400" cy="283845"/>
          </a:xfrm>
        </p:spPr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4880" y="6492875"/>
            <a:ext cx="535623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4724400" cy="283845"/>
          </a:xfrm>
        </p:spPr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5975" y="6251575"/>
            <a:ext cx="916623" cy="383222"/>
          </a:xfrm>
        </p:spPr>
        <p:txBody>
          <a:bodyPr/>
          <a:lstStyle/>
          <a:p>
            <a:fld id="{720B46DC-49FD-4C93-A4AB-6D5A9677AF67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4763"/>
            <a:ext cx="8534400" cy="6254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LITERATURE SURVEY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04F8010-59DD-4F37-82CC-93BBD8337B4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64235279"/>
              </p:ext>
            </p:extLst>
          </p:nvPr>
        </p:nvGraphicFramePr>
        <p:xfrm>
          <a:off x="495300" y="621665"/>
          <a:ext cx="7543799" cy="4815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1753">
                  <a:extLst>
                    <a:ext uri="{9D8B030D-6E8A-4147-A177-3AD203B41FA5}">
                      <a16:colId xmlns:a16="http://schemas.microsoft.com/office/drawing/2014/main" val="3050316693"/>
                    </a:ext>
                  </a:extLst>
                </a:gridCol>
                <a:gridCol w="1563747">
                  <a:extLst>
                    <a:ext uri="{9D8B030D-6E8A-4147-A177-3AD203B41FA5}">
                      <a16:colId xmlns:a16="http://schemas.microsoft.com/office/drawing/2014/main" val="1121939825"/>
                    </a:ext>
                  </a:extLst>
                </a:gridCol>
                <a:gridCol w="1898553">
                  <a:extLst>
                    <a:ext uri="{9D8B030D-6E8A-4147-A177-3AD203B41FA5}">
                      <a16:colId xmlns:a16="http://schemas.microsoft.com/office/drawing/2014/main" val="242587384"/>
                    </a:ext>
                  </a:extLst>
                </a:gridCol>
                <a:gridCol w="1674826">
                  <a:extLst>
                    <a:ext uri="{9D8B030D-6E8A-4147-A177-3AD203B41FA5}">
                      <a16:colId xmlns:a16="http://schemas.microsoft.com/office/drawing/2014/main" val="225148504"/>
                    </a:ext>
                  </a:extLst>
                </a:gridCol>
                <a:gridCol w="1874920">
                  <a:extLst>
                    <a:ext uri="{9D8B030D-6E8A-4147-A177-3AD203B41FA5}">
                      <a16:colId xmlns:a16="http://schemas.microsoft.com/office/drawing/2014/main" val="1493862293"/>
                    </a:ext>
                  </a:extLst>
                </a:gridCol>
              </a:tblGrid>
              <a:tr h="30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SL.NO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AUTHOR AND YEAR OF PUBLICATION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METHODOLOGY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ADVANTAGES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LIMITATIONS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2866270970"/>
                  </a:ext>
                </a:extLst>
              </a:tr>
              <a:tr h="1309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Joseph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Redmon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Santosh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Divvala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Ross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Girshick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Ali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Farhadi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You Only Look Once: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Unified, Real-Time Object Detection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May 2016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Detects</a:t>
                      </a:r>
                      <a:r>
                        <a:rPr lang="en-US" sz="1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objects in a single pass by dividing the input image into S x S grids.</a:t>
                      </a:r>
                    </a:p>
                    <a:p>
                      <a:pPr marL="171450" indent="-17145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Processes images at 45 fps.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YOLO</a:t>
                      </a:r>
                      <a:r>
                        <a:rPr lang="en-IN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is extremely fast.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IN" sz="1100" baseline="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 performs CNN.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IN" sz="1100" baseline="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YOLO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achieves more than twice the mean average precision of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other real-time systems.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YOLO imposes strong spatial constraints on bounding box predictions since each grid cell only predicts two boxes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2013729398"/>
                  </a:ext>
                </a:extLst>
              </a:tr>
              <a:tr h="2565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Joseph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Redmon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Ali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Farhadi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YOLO9000: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Better, Faster, Stronger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– December 2016.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YOLO9000 also known as YOLOv2 is an improvised version of YOLO algorithm and is capable of detecting over 9000 object categories.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GB" sz="11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Each prediction includes 4 parameters for the boundary box, 1 box confidence score (</a:t>
                      </a:r>
                      <a:r>
                        <a:rPr lang="en-GB" sz="11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objectness</a:t>
                      </a: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and 20 class probabilities. i.e. 5 boundary boxes with 25 parameters: 125 parameters per grid cell.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Improves accuracy by moving the class prediction from the cell level to the boundary box level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Difficult to detect objects when too many objects are overlapped.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267672977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76201"/>
            <a:ext cx="95415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4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C02D46-7446-4F1E-9F63-73E8892E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09642A-3A59-4684-A03F-A3023EBB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7295" y="6269672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D3D0FD-4631-45C7-B55A-A554C8972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95197"/>
              </p:ext>
            </p:extLst>
          </p:nvPr>
        </p:nvGraphicFramePr>
        <p:xfrm>
          <a:off x="188843" y="76201"/>
          <a:ext cx="7881099" cy="7297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5530">
                  <a:extLst>
                    <a:ext uri="{9D8B030D-6E8A-4147-A177-3AD203B41FA5}">
                      <a16:colId xmlns:a16="http://schemas.microsoft.com/office/drawing/2014/main" val="3362961417"/>
                    </a:ext>
                  </a:extLst>
                </a:gridCol>
                <a:gridCol w="1633665">
                  <a:extLst>
                    <a:ext uri="{9D8B030D-6E8A-4147-A177-3AD203B41FA5}">
                      <a16:colId xmlns:a16="http://schemas.microsoft.com/office/drawing/2014/main" val="2013304629"/>
                    </a:ext>
                  </a:extLst>
                </a:gridCol>
                <a:gridCol w="1983441">
                  <a:extLst>
                    <a:ext uri="{9D8B030D-6E8A-4147-A177-3AD203B41FA5}">
                      <a16:colId xmlns:a16="http://schemas.microsoft.com/office/drawing/2014/main" val="230735958"/>
                    </a:ext>
                  </a:extLst>
                </a:gridCol>
                <a:gridCol w="1749711">
                  <a:extLst>
                    <a:ext uri="{9D8B030D-6E8A-4147-A177-3AD203B41FA5}">
                      <a16:colId xmlns:a16="http://schemas.microsoft.com/office/drawing/2014/main" val="2002067200"/>
                    </a:ext>
                  </a:extLst>
                </a:gridCol>
                <a:gridCol w="1958752">
                  <a:extLst>
                    <a:ext uri="{9D8B030D-6E8A-4147-A177-3AD203B41FA5}">
                      <a16:colId xmlns:a16="http://schemas.microsoft.com/office/drawing/2014/main" val="3745099848"/>
                    </a:ext>
                  </a:extLst>
                </a:gridCol>
              </a:tblGrid>
              <a:tr h="2516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84250" algn="l"/>
                        </a:tabLs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2899029374"/>
                  </a:ext>
                </a:extLst>
              </a:tr>
              <a:tr h="2096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Hyeok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-June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Jeong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Kyeong-Sik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Park, Young-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Ha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Image Preprocessing for Efficient Training of YOLO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Networks</a:t>
                      </a: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GB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January 2018.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GB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paper implements a pre-processor for YOLO object detector.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Since the images are pre-processed the performance of YOLO is better when compared to the performance without pre-processing.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response / detection time is more due to the pre-processing of images.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Also this methodology cannot be used for real time systems.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2066794369"/>
                  </a:ext>
                </a:extLst>
              </a:tr>
              <a:tr h="49485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298875528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DBA1406-058A-406C-AB5B-C67B52E5B8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76201"/>
            <a:ext cx="954156" cy="762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D16261-7965-4BDD-8568-039211D13214}"/>
              </a:ext>
            </a:extLst>
          </p:cNvPr>
          <p:cNvCxnSpPr/>
          <p:nvPr/>
        </p:nvCxnSpPr>
        <p:spPr>
          <a:xfrm>
            <a:off x="188844" y="4572000"/>
            <a:ext cx="78121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40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5ECCC4-340C-49FA-8D14-5E6F8900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7439E4-AAC7-43C8-A20C-DAE3B40B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6139" y="6211569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05FDF3-BCFA-4B8E-BE41-50CB5A140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06885"/>
              </p:ext>
            </p:extLst>
          </p:nvPr>
        </p:nvGraphicFramePr>
        <p:xfrm>
          <a:off x="609600" y="228600"/>
          <a:ext cx="7238999" cy="6187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0268">
                  <a:extLst>
                    <a:ext uri="{9D8B030D-6E8A-4147-A177-3AD203B41FA5}">
                      <a16:colId xmlns:a16="http://schemas.microsoft.com/office/drawing/2014/main" val="3357687790"/>
                    </a:ext>
                  </a:extLst>
                </a:gridCol>
                <a:gridCol w="1500565">
                  <a:extLst>
                    <a:ext uri="{9D8B030D-6E8A-4147-A177-3AD203B41FA5}">
                      <a16:colId xmlns:a16="http://schemas.microsoft.com/office/drawing/2014/main" val="1356362920"/>
                    </a:ext>
                  </a:extLst>
                </a:gridCol>
                <a:gridCol w="1821844">
                  <a:extLst>
                    <a:ext uri="{9D8B030D-6E8A-4147-A177-3AD203B41FA5}">
                      <a16:colId xmlns:a16="http://schemas.microsoft.com/office/drawing/2014/main" val="337265448"/>
                    </a:ext>
                  </a:extLst>
                </a:gridCol>
                <a:gridCol w="1607156">
                  <a:extLst>
                    <a:ext uri="{9D8B030D-6E8A-4147-A177-3AD203B41FA5}">
                      <a16:colId xmlns:a16="http://schemas.microsoft.com/office/drawing/2014/main" val="3010530204"/>
                    </a:ext>
                  </a:extLst>
                </a:gridCol>
                <a:gridCol w="1799166">
                  <a:extLst>
                    <a:ext uri="{9D8B030D-6E8A-4147-A177-3AD203B41FA5}">
                      <a16:colId xmlns:a16="http://schemas.microsoft.com/office/drawing/2014/main" val="53284274"/>
                    </a:ext>
                  </a:extLst>
                </a:gridCol>
              </a:tblGrid>
              <a:tr h="1771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4112848949"/>
                  </a:ext>
                </a:extLst>
              </a:tr>
              <a:tr h="18142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3202846206"/>
                  </a:ext>
                </a:extLst>
              </a:tr>
              <a:tr h="41806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292" marR="22292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292" marR="22292" marT="0" marB="0"/>
                </a:tc>
                <a:extLst>
                  <a:ext uri="{0D108BD9-81ED-4DB2-BD59-A6C34878D82A}">
                    <a16:rowId xmlns:a16="http://schemas.microsoft.com/office/drawing/2014/main" val="236742555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B26335A-AEA0-449F-ABF0-BA514F9EC3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76201"/>
            <a:ext cx="95415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5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128"/>
            <a:ext cx="8534400" cy="990282"/>
          </a:xfrm>
        </p:spPr>
        <p:txBody>
          <a:bodyPr>
            <a:no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4857"/>
            <a:ext cx="8991600" cy="5038017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convolutional network simultaneously predicts multiple bounding boxes and class probabilities for those 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boxes.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divides the input image into an S × S grid </a:t>
            </a:r>
            <a:r>
              <a:rPr lang="en-US" sz="2600" b="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charset="0"/>
              <a:buChar char="•"/>
            </a:pPr>
            <a:endParaRPr lang="en-GB" dirty="0" smtClean="0"/>
          </a:p>
          <a:p>
            <a:pPr marL="342900" indent="-342900" algn="just">
              <a:buFont typeface="Arial" charset="0"/>
              <a:buChar char="•"/>
            </a:pPr>
            <a:endParaRPr lang="en-GB" dirty="0"/>
          </a:p>
          <a:p>
            <a:pPr marL="342900" indent="-342900" algn="just">
              <a:buFont typeface="Arial" charset="0"/>
              <a:buChar char="•"/>
            </a:pPr>
            <a:endParaRPr lang="en-GB" dirty="0" smtClean="0"/>
          </a:p>
          <a:p>
            <a:pPr marL="342900" indent="-342900" algn="just">
              <a:buFont typeface="Arial" charset="0"/>
              <a:buChar char="•"/>
            </a:pPr>
            <a:endParaRPr lang="en-GB" dirty="0"/>
          </a:p>
          <a:p>
            <a:pPr marL="342900" indent="-342900" algn="just">
              <a:buFont typeface="Arial" charset="0"/>
              <a:buChar char="•"/>
            </a:pPr>
            <a:endParaRPr lang="en-GB" dirty="0" smtClean="0"/>
          </a:p>
          <a:p>
            <a:pPr marL="342900" indent="-342900" algn="just">
              <a:buFont typeface="Arial" charset="0"/>
              <a:buChar char="•"/>
            </a:pPr>
            <a:endParaRPr lang="en-GB" dirty="0"/>
          </a:p>
          <a:p>
            <a:pPr marL="342900" indent="-342900" algn="just">
              <a:buFont typeface="Arial" charset="0"/>
              <a:buChar char="•"/>
            </a:pPr>
            <a:endParaRPr lang="en-GB" dirty="0" smtClean="0"/>
          </a:p>
          <a:p>
            <a:pPr marL="342900" indent="-342900" algn="just">
              <a:buFont typeface="Arial" charset="0"/>
              <a:buChar char="•"/>
            </a:pPr>
            <a:endParaRPr lang="en-GB" sz="2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cell predicts B bounding boxes and confidence scores for those boxes.</a:t>
            </a:r>
            <a:endParaRPr lang="en-US" sz="26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534400" cy="283845"/>
          </a:xfrm>
        </p:spPr>
        <p:txBody>
          <a:bodyPr/>
          <a:lstStyle/>
          <a:p>
            <a:r>
              <a:rPr lang="en-US" dirty="0" smtClean="0"/>
              <a:t>Object Detection Using You Only Look Once (YOLO)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506013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04795"/>
            <a:ext cx="470535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30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756" y="192556"/>
            <a:ext cx="853440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METHODOLOGY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339"/>
            <a:ext cx="8955156" cy="5033255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bounding box consists of 5 predictions: x, y, w, h, and confidence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GB" sz="2600" b="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Finally, </a:t>
            </a: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C conditional class probabilities, </a:t>
            </a:r>
            <a:endParaRPr lang="en-GB" sz="2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		</a:t>
            </a:r>
            <a:r>
              <a:rPr lang="en-GB" sz="2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|Object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GB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 of our network is the 7 × 7 × 30 tensor of predictions. 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497956" cy="283845"/>
          </a:xfrm>
        </p:spPr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0456" y="6411595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610225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40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1066482"/>
          </a:xfrm>
        </p:spPr>
        <p:txBody>
          <a:bodyPr>
            <a:noAutofit/>
          </a:bodyPr>
          <a:lstStyle/>
          <a:p>
            <a:r>
              <a:rPr lang="en-US" sz="3400" dirty="0" smtClean="0"/>
              <a:t>Different versions of YOLO </a:t>
            </a:r>
            <a:br>
              <a:rPr lang="en-US" sz="3400" dirty="0" smtClean="0"/>
            </a:b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204" y="1378340"/>
            <a:ext cx="8991600" cy="5261856"/>
          </a:xfrm>
        </p:spPr>
        <p:txBody>
          <a:bodyPr>
            <a:normAutofit/>
          </a:bodyPr>
          <a:lstStyle/>
          <a:p>
            <a:pPr marL="457200" indent="-457200" algn="just">
              <a:spcAft>
                <a:spcPts val="0"/>
              </a:spcAft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YOLOv2 : </a:t>
            </a: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mprovised </a:t>
            </a:r>
            <a:r>
              <a:rPr lang="en-GB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the YOLO algorithm to detect more than 9000 classes of images.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YOLO – R :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Designed for pedestrian detection by adding a </a:t>
            </a:r>
            <a:r>
              <a:rPr lang="en-US" sz="2600" b="0" dirty="0" err="1" smtClean="0">
                <a:latin typeface="Times New Roman" charset="0"/>
                <a:ea typeface="Times New Roman" charset="0"/>
                <a:cs typeface="Times New Roman" charset="0"/>
              </a:rPr>
              <a:t>Passthrough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 layer which obtains the depth feature.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just">
              <a:spcAft>
                <a:spcPts val="0"/>
              </a:spcAft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YOLO – LITE :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A spatial refinement module is implemented for running this version of YOLO on portable devices such as mobiles and tablets which lack a GPU.</a:t>
            </a:r>
            <a:endParaRPr lang="en-US" sz="2600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just">
              <a:spcAft>
                <a:spcPts val="0"/>
              </a:spcAft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YOLOv3 : </a:t>
            </a:r>
            <a:r>
              <a:rPr lang="en-US" sz="2600" b="0" dirty="0" smtClean="0">
                <a:latin typeface="Times New Roman" charset="0"/>
                <a:ea typeface="Times New Roman" charset="0"/>
                <a:cs typeface="Times New Roman" charset="0"/>
              </a:rPr>
              <a:t>This is the newest version of YOLO for real-time detection. 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497956" cy="283845"/>
          </a:xfrm>
        </p:spPr>
        <p:txBody>
          <a:bodyPr/>
          <a:lstStyle/>
          <a:p>
            <a:r>
              <a:rPr lang="en-US" smtClean="0"/>
              <a:t>Object Detection Using You Only Look Once (YOLO)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1315721" cy="365125"/>
          </a:xfrm>
        </p:spPr>
        <p:txBody>
          <a:bodyPr/>
          <a:lstStyle/>
          <a:p>
            <a:fld id="{720B46DC-49FD-4C93-A4AB-6D5A9677AF67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0AE33-4034-4829-85FA-BBC671B89B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1" y="76200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03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1118</TotalTime>
  <Words>853</Words>
  <Application>Microsoft Office PowerPoint</Application>
  <PresentationFormat>On-screen Show (4:3)</PresentationFormat>
  <Paragraphs>166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Times New Roman</vt:lpstr>
      <vt:lpstr>TimesNewRomanPS</vt:lpstr>
      <vt:lpstr>Wingdings</vt:lpstr>
      <vt:lpstr>Essential</vt:lpstr>
      <vt:lpstr>PowerPoint Presentation</vt:lpstr>
      <vt:lpstr>ABSTRACT</vt:lpstr>
      <vt:lpstr>INTRODUCTION</vt:lpstr>
      <vt:lpstr>LITERATURE SURVEY</vt:lpstr>
      <vt:lpstr>PowerPoint Presentation</vt:lpstr>
      <vt:lpstr>PowerPoint Presentation</vt:lpstr>
      <vt:lpstr>Methodology</vt:lpstr>
      <vt:lpstr>METHODOLOGY (CONTD.)</vt:lpstr>
      <vt:lpstr>Different versions of YOLO  </vt:lpstr>
      <vt:lpstr>YOLOv3 FOR TRAFFIC PARTICIPANT DETECTION IN REAL TIME</vt:lpstr>
      <vt:lpstr>RESULTS AND DISCUSSION</vt:lpstr>
      <vt:lpstr>Results (contd.)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Lenovo</dc:creator>
  <cp:lastModifiedBy>Daaniyaal, Mohammed (Contractor)</cp:lastModifiedBy>
  <cp:revision>176</cp:revision>
  <dcterms:created xsi:type="dcterms:W3CDTF">2018-02-17T15:35:37Z</dcterms:created>
  <dcterms:modified xsi:type="dcterms:W3CDTF">2019-03-22T10:21:04Z</dcterms:modified>
</cp:coreProperties>
</file>