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sldIdLst>
    <p:sldId id="269" r:id="rId2"/>
    <p:sldId id="272" r:id="rId3"/>
    <p:sldId id="282" r:id="rId4"/>
    <p:sldId id="283" r:id="rId5"/>
    <p:sldId id="287" r:id="rId6"/>
    <p:sldId id="284" r:id="rId7"/>
    <p:sldId id="285" r:id="rId8"/>
    <p:sldId id="286" r:id="rId9"/>
    <p:sldId id="288" r:id="rId10"/>
    <p:sldId id="289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005" autoAdjust="0"/>
  </p:normalViewPr>
  <p:slideViewPr>
    <p:cSldViewPr>
      <p:cViewPr>
        <p:scale>
          <a:sx n="108" d="100"/>
          <a:sy n="108" d="100"/>
        </p:scale>
        <p:origin x="1760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C6E5-4C15-F141-88AD-2434E2DDDDFA}" type="datetime1">
              <a:rPr lang="en-IN" smtClean="0"/>
              <a:t>17/02/19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E979-963D-F94F-8EED-380412DE9DF0}" type="datetime1">
              <a:rPr lang="en-IN" smtClean="0"/>
              <a:t>17/02/19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680-4691-B447-BA66-9CDE400924D4}" type="datetime1">
              <a:rPr lang="en-IN" smtClean="0"/>
              <a:t>17/02/19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FEE0-6010-A54C-806E-8D403DBBCC0B}" type="datetime1">
              <a:rPr lang="en-IN" smtClean="0"/>
              <a:t>17/02/19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268D-0CDE-8241-AF1A-707FB0AF637C}" type="datetime1">
              <a:rPr lang="en-IN" smtClean="0"/>
              <a:t>17/02/19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FF3-1316-E840-B1B1-BB1F2EEC0CC5}" type="datetime1">
              <a:rPr lang="en-IN" smtClean="0"/>
              <a:t>17/02/19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EF1A-EB77-224D-AD12-F53DB2F30ACF}" type="datetime1">
              <a:rPr lang="en-IN" smtClean="0"/>
              <a:t>17/02/19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28FC-CFC8-5440-9B77-B819134A31D2}" type="datetime1">
              <a:rPr lang="en-IN" smtClean="0"/>
              <a:t>17/02/19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C271-438B-7D41-8371-3E654496E882}" type="datetime1">
              <a:rPr lang="en-IN" smtClean="0"/>
              <a:t>17/02/19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DED-06F1-D540-A6FD-CD06751AF1E4}" type="datetime1">
              <a:rPr lang="en-IN" smtClean="0"/>
              <a:t>17/02/19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158-8159-EF49-84EF-2C1D6527D74B}" type="datetime1">
              <a:rPr lang="en-IN" smtClean="0"/>
              <a:t>17/02/19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2900EF-A660-BF4A-AA35-F3E0273037F0}" type="datetime1">
              <a:rPr lang="en-IN" smtClean="0"/>
              <a:t>17/02/19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Hand Gesture Recognition For 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87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0400" dirty="0"/>
              <a:t>HAND GESTURE RECOGNITION FOR HUMAN COMPUTER INTERACTION (HCI)</a:t>
            </a:r>
          </a:p>
          <a:p>
            <a:pPr algn="ctr"/>
            <a:endParaRPr lang="en-US" sz="2800" dirty="0"/>
          </a:p>
          <a:p>
            <a:pPr algn="ctr"/>
            <a:endParaRPr lang="en-US" sz="4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b="1" dirty="0"/>
              <a:t>ABHISHEK B </a:t>
            </a:r>
            <a:r>
              <a:rPr lang="mr-IN" sz="5600" b="1" dirty="0"/>
              <a:t>–</a:t>
            </a:r>
            <a:r>
              <a:rPr lang="en-US" sz="5600" b="1" dirty="0"/>
              <a:t> 1BY15CS005</a:t>
            </a:r>
          </a:p>
          <a:p>
            <a:pPr algn="ctr"/>
            <a:r>
              <a:rPr lang="en-US" sz="5600" b="1" dirty="0" err="1"/>
              <a:t>Kanya</a:t>
            </a:r>
            <a:r>
              <a:rPr lang="en-US" sz="5600" b="1" dirty="0"/>
              <a:t> </a:t>
            </a:r>
            <a:r>
              <a:rPr lang="en-US" sz="5600" b="1" dirty="0" err="1"/>
              <a:t>krishi</a:t>
            </a:r>
            <a:r>
              <a:rPr lang="en-US" sz="5600" b="1" dirty="0"/>
              <a:t> - 1BY15CS035</a:t>
            </a:r>
          </a:p>
          <a:p>
            <a:pPr algn="ctr"/>
            <a:r>
              <a:rPr lang="en-US" sz="5600" b="1" dirty="0"/>
              <a:t>MEGHANA M - 1BY15CS049</a:t>
            </a:r>
          </a:p>
          <a:p>
            <a:pPr algn="ctr"/>
            <a:r>
              <a:rPr lang="en-US" sz="5600" b="1" dirty="0"/>
              <a:t>MOHAMMED DAANIYAAL - 1BY15CS051</a:t>
            </a:r>
          </a:p>
          <a:p>
            <a:pPr algn="ctr"/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dirty="0"/>
              <a:t>Under the guidance of:</a:t>
            </a:r>
          </a:p>
          <a:p>
            <a:pPr algn="ctr"/>
            <a:r>
              <a:rPr lang="en-US" sz="5600" dirty="0"/>
              <a:t>DR.ANUPAMA HS</a:t>
            </a:r>
          </a:p>
          <a:p>
            <a:pPr algn="ctr"/>
            <a:r>
              <a:rPr lang="en-US" sz="5600" dirty="0"/>
              <a:t>ASSOCIATE PROFESSOR, CSE</a:t>
            </a:r>
          </a:p>
          <a:p>
            <a:pPr algn="ctr"/>
            <a:r>
              <a:rPr lang="en-US" sz="5600" dirty="0"/>
              <a:t>BMSIT&amp;M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25E85-1031-48E8-B7CF-0536B00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pPr algn="ctr"/>
            <a:r>
              <a:rPr lang="en-US" dirty="0" smtClean="0"/>
              <a:t>Work </a:t>
            </a:r>
            <a:r>
              <a:rPr lang="en-US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6E673-0362-4BAE-80C3-A3FB2EC5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318"/>
            <a:ext cx="8077200" cy="46018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Hand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. Detection :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The system is able to detect the hand in the gesture obtained trough web camera using OpenCV and </a:t>
            </a:r>
            <a:r>
              <a:rPr lang="en-US" sz="1400" b="0" dirty="0" err="1">
                <a:latin typeface="Times New Roman" charset="0"/>
                <a:ea typeface="Times New Roman" charset="0"/>
                <a:cs typeface="Times New Roman" charset="0"/>
              </a:rPr>
              <a:t>TensorFlow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object detection.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It  is trained on the EGO Hand dataset and is able to detect hands with an accuracy of 80%</a:t>
            </a:r>
          </a:p>
          <a:p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 startAt="2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Motion Detection 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b="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1400" b="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1400" b="0" dirty="0">
                <a:latin typeface="Times New Roman" charset="0"/>
                <a:ea typeface="Times New Roman" charset="0"/>
                <a:cs typeface="Times New Roman" charset="0"/>
              </a:rPr>
              <a:t>motion detection using frame sampling and training the CNN on the jester dataset is in progress.</a:t>
            </a:r>
          </a:p>
          <a:p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3.      Human Computer Interaction : 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1200" b="0" dirty="0" smtClean="0">
                <a:latin typeface="Times New Roman" charset="0"/>
                <a:ea typeface="Times New Roman" charset="0"/>
                <a:cs typeface="Times New Roman" charset="0"/>
              </a:rPr>
              <a:t>Once the motion detector </a:t>
            </a:r>
            <a:r>
              <a:rPr lang="en-US" sz="1200" b="0" dirty="0" smtClean="0">
                <a:latin typeface="Times New Roman" charset="0"/>
                <a:ea typeface="Times New Roman" charset="0"/>
                <a:cs typeface="Times New Roman" charset="0"/>
              </a:rPr>
              <a:t> is trained it will it interface with PDF / User Interface (UI) using </a:t>
            </a:r>
            <a:r>
              <a:rPr lang="en-US" sz="1200" b="0" dirty="0" err="1" smtClean="0">
                <a:latin typeface="Times New Roman" charset="0"/>
                <a:ea typeface="Times New Roman" charset="0"/>
                <a:cs typeface="Times New Roman" charset="0"/>
              </a:rPr>
              <a:t>PyAutoGUI</a:t>
            </a:r>
            <a:r>
              <a:rPr lang="en-US" sz="12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b="0" dirty="0" smtClean="0">
                <a:latin typeface="Times New Roman" charset="0"/>
                <a:ea typeface="Times New Roman" charset="0"/>
                <a:cs typeface="Times New Roman" charset="0"/>
              </a:rPr>
              <a:t>(a python module to interact with user interfaces) or system calls to perform the recognized action.</a:t>
            </a:r>
            <a:endParaRPr lang="en-US" sz="1200" b="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9F3D00-1F6B-496E-9FCC-E0B59B5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5105400" cy="223520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282EFE-6EB7-4C2C-9302-527B7DF2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45CED-C6E9-49E8-95F8-154DBDB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624808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7000F8-6944-4A9E-9539-CBDA6DAE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4572000" cy="223520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8BCFB3-0A17-4B92-912C-8DFFE2B6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61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9318"/>
            <a:ext cx="8991600" cy="5114535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are actions that contain some meaningful messages. </a:t>
            </a:r>
            <a:endParaRPr lang="en-IN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>
                <a:latin typeface="Times New Roman" charset="0"/>
                <a:ea typeface="Times New Roman" charset="0"/>
                <a:cs typeface="Times New Roman" charset="0"/>
              </a:rPr>
              <a:t>The primary goal of gesture recognition is to create a system, which can identify specific human gestures and use them to convey information.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charset="0"/>
                <a:ea typeface="Times New Roman" charset="0"/>
                <a:cs typeface="Times New Roman" charset="0"/>
              </a:rPr>
              <a:t>In this project, we design a real-time human computer interaction system based on hand gesture.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that will be used in this project will be reading of a book and performing certain actions such as switching of pages, scrolling in a page, zooming in or zooming out of pages by recognizing hand gestures.</a:t>
            </a:r>
          </a:p>
          <a:p>
            <a:pPr marL="342900" indent="-342900" algn="just">
              <a:buFont typeface="Arial" charset="0"/>
              <a:buChar char="•"/>
            </a:pPr>
            <a:endParaRPr lang="en-US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600" b="0" dirty="0">
              <a:latin typeface="TimesNewRomanPS" charset="0"/>
              <a:ea typeface="TimesNewRomanPS" charset="0"/>
              <a:cs typeface="TimesNewRomanP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/>
              <a:t>Hand Gesture Recognition For 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4880" y="6492875"/>
            <a:ext cx="535623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42ADD8-8A70-4DDB-B460-38854599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SPECIFICATION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D5203C-C241-43AF-80A9-4A65DC0F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mainly divided into the following subsystems –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and Motion detection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Convolution Neural Network.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and Motion Detection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Web-camera captures the hand movement and provides it as input to OpenCV and Tensor Flow Object detector.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and skin detection are performed to obtain the boundary of the hand.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then sent to the 3D CNN.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F6BE78-B9F5-4384-8214-646AB21C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029200" cy="212407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419357-FB4D-48B2-B99A-2380BB0E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421437"/>
            <a:ext cx="914400" cy="283845"/>
          </a:xfrm>
        </p:spPr>
        <p:txBody>
          <a:bodyPr/>
          <a:lstStyle/>
          <a:p>
            <a:fld id="{720B46DC-49FD-4C93-A4AB-6D5A9677AF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F3AD1A-7929-4796-976F-04D767DC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077200" cy="5715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training the 3D CNN.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datasets are being used – one for the hand detection and the other for the motion or gesture detection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detection uses EGO dataset.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or Gesture Recognition uses Jester dataset.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3000" b="0" dirty="0"/>
          </a:p>
          <a:p>
            <a:pPr algn="just">
              <a:lnSpc>
                <a:spcPct val="120000"/>
              </a:lnSpc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CNN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CNN’s are a class of deep learning neural networks used for analysing videos and images. It consists of several layers – input layer, hidden layers and output layer. 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back propagation for better accuracy and efficiency. 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training and verification of the recognised gestures and human computer interactions take place – turning of the pages, zooming in and zooming out.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interactions with the computer take place with the help of </a:t>
            </a:r>
            <a:r>
              <a:rPr lang="en-GB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PyAuto</a:t>
            </a:r>
            <a:r>
              <a:rPr lang="en-GB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or System Calls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39C22B-924D-4340-B94F-7AAE8C6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4876800" cy="223520"/>
          </a:xfrm>
        </p:spPr>
        <p:txBody>
          <a:bodyPr/>
          <a:lstStyle/>
          <a:p>
            <a:r>
              <a:rPr lang="en-US" dirty="0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49F71A-2145-48B3-93A0-42DBC10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8982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DA02B-9623-4E9C-8F5B-202BDF17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pPr algn="ctr"/>
            <a:r>
              <a:rPr lang="en-US" dirty="0"/>
              <a:t>Overall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410084-1B8A-4B8C-962B-F0B7879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5181600" cy="223520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64A6B8-FC86-4A11-B1B5-62A943D0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829FDCC-00AA-4681-9F3E-C9A5D45970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1410" t="15196" r="31517" b="14529"/>
          <a:stretch/>
        </p:blipFill>
        <p:spPr bwMode="auto">
          <a:xfrm>
            <a:off x="914400" y="1524318"/>
            <a:ext cx="7239000" cy="4968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970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5E390-BC0F-492E-AE71-279ECC17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 level design analysis: Architectural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2B888C-552B-4AD8-9E0E-A212B154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5715000" cy="223520"/>
          </a:xfrm>
        </p:spPr>
        <p:txBody>
          <a:bodyPr/>
          <a:lstStyle/>
          <a:p>
            <a:r>
              <a:rPr lang="en-US" dirty="0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296EF0-AECC-4A71-A243-0D9B8467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869E3AE1-6ABA-4D00-B09A-40298D72E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13" t="9619" r="18875" b="7089"/>
          <a:stretch/>
        </p:blipFill>
        <p:spPr>
          <a:xfrm>
            <a:off x="1219200" y="1524318"/>
            <a:ext cx="7010400" cy="48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CFB67-CCCA-407F-93FC-F17AD296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914718"/>
          </a:xfrm>
        </p:spPr>
        <p:txBody>
          <a:bodyPr/>
          <a:lstStyle/>
          <a:p>
            <a:pPr algn="ctr"/>
            <a:r>
              <a:rPr lang="en-US" dirty="0"/>
              <a:t>Component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6EF064-7CB5-4248-8875-3D5D761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77001"/>
            <a:ext cx="4876800" cy="299720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1D609A-B195-41A0-A93D-7F4A625A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726E8F78-83A4-4163-B521-132F2AA94AB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475" t="14435" r="25107" b="8452"/>
          <a:stretch/>
        </p:blipFill>
        <p:spPr bwMode="auto">
          <a:xfrm>
            <a:off x="457200" y="1600200"/>
            <a:ext cx="73914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1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035E3-DBF1-4112-8FAF-D0536AC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pPr algn="ctr"/>
            <a:r>
              <a:rPr lang="en-US" dirty="0"/>
              <a:t>Behavioral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726F4C-DD5D-44B8-A005-BB871677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4953000" cy="223520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0F491E-731C-4B4E-BDF8-DEBC773E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029" y="6465207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6EF41F7-6A96-42F6-8D95-8E936C0EAAD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132" t="29821" r="21026" b="31116"/>
          <a:stretch/>
        </p:blipFill>
        <p:spPr bwMode="auto">
          <a:xfrm>
            <a:off x="457200" y="1676399"/>
            <a:ext cx="8077199" cy="4419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278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48E88-2A5F-4C09-8669-0D3F28B3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Experimentation and optimization :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2523413-AB4D-4A8B-A06A-4FBA8E5E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171" y="1524318"/>
            <a:ext cx="3060457" cy="26019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62545B-F09D-41C9-9F09-E75E8974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29569"/>
            <a:ext cx="4876800" cy="247151"/>
          </a:xfrm>
        </p:spPr>
        <p:txBody>
          <a:bodyPr/>
          <a:lstStyle/>
          <a:p>
            <a:r>
              <a:rPr lang="en-US"/>
              <a:t>Hand Gesture Recognition For Human Computer Interaction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8F2F99-030E-4CDF-A37D-0810FEC9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571" y="652956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7A02AA-8F52-4A8F-BC15-2BBA4519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27" y="1535206"/>
            <a:ext cx="3200677" cy="2591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6776668-4EA7-4A49-A3F6-81B9DB17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171" y="4115344"/>
            <a:ext cx="3060457" cy="241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F9979A-917C-4697-94E5-91453E4D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628" y="4115343"/>
            <a:ext cx="3200677" cy="24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1172</TotalTime>
  <Words>572</Words>
  <Application>Microsoft Macintosh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Mangal</vt:lpstr>
      <vt:lpstr>Times New Roman</vt:lpstr>
      <vt:lpstr>TimesNewRomanPS</vt:lpstr>
      <vt:lpstr>Arial</vt:lpstr>
      <vt:lpstr>Essential</vt:lpstr>
      <vt:lpstr>PowerPoint Presentation</vt:lpstr>
      <vt:lpstr>INTRODUCTION</vt:lpstr>
      <vt:lpstr>DESIGN SPECIFICATION ANALYSIS</vt:lpstr>
      <vt:lpstr>PowerPoint Presentation</vt:lpstr>
      <vt:lpstr>Overall design</vt:lpstr>
      <vt:lpstr>High level design analysis: Architectural design</vt:lpstr>
      <vt:lpstr>Component design</vt:lpstr>
      <vt:lpstr>Behavioral design</vt:lpstr>
      <vt:lpstr>Experimentation and optimization : screenshots</vt:lpstr>
      <vt:lpstr>Work in progress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Microsoft Office User</cp:lastModifiedBy>
  <cp:revision>192</cp:revision>
  <dcterms:created xsi:type="dcterms:W3CDTF">2018-02-17T15:35:37Z</dcterms:created>
  <dcterms:modified xsi:type="dcterms:W3CDTF">2019-02-17T17:47:59Z</dcterms:modified>
</cp:coreProperties>
</file>