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63" r:id="rId5"/>
    <p:sldId id="264" r:id="rId6"/>
    <p:sldId id="265" r:id="rId7"/>
    <p:sldId id="273" r:id="rId8"/>
    <p:sldId id="272" r:id="rId9"/>
    <p:sldId id="267" r:id="rId10"/>
    <p:sldId id="270" r:id="rId11"/>
    <p:sldId id="268" r:id="rId12"/>
    <p:sldId id="271" r:id="rId13"/>
    <p:sldId id="274" r:id="rId14"/>
    <p:sldId id="275" r:id="rId15"/>
    <p:sldId id="269" r:id="rId16"/>
    <p:sldId id="260" r:id="rId1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00" autoAdjust="0"/>
  </p:normalViewPr>
  <p:slideViewPr>
    <p:cSldViewPr>
      <p:cViewPr varScale="1">
        <p:scale>
          <a:sx n="53" d="100"/>
          <a:sy n="53" d="100"/>
        </p:scale>
        <p:origin x="1435" y="53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5E06-7657-4528-8E2E-C5F8EAF54546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FD4F7-3673-48F3-93C7-5622EA7CF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384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D4F7-3673-48F3-93C7-5622EA7CF8F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81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2920" y="4374000"/>
            <a:ext cx="906948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84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84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2920" y="4374000"/>
            <a:ext cx="442584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0520" y="4374000"/>
            <a:ext cx="442584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291996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69400" y="1768320"/>
            <a:ext cx="291996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5520" y="1768320"/>
            <a:ext cx="291996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2920" y="4374000"/>
            <a:ext cx="291996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69400" y="4374000"/>
            <a:ext cx="291996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5520" y="4374000"/>
            <a:ext cx="291996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2920" y="1768320"/>
            <a:ext cx="9069480" cy="498816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720" indent="-342720"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498816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840" cy="498816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840" cy="498816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2920" y="301320"/>
            <a:ext cx="9069480" cy="584352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720" indent="-342720"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84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840" cy="498816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2920" y="4374000"/>
            <a:ext cx="442584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840" cy="498816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84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520" y="4374000"/>
            <a:ext cx="442584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84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84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2920" y="4374000"/>
            <a:ext cx="906948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498816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pPr marL="342720" indent="-342720">
              <a:spcAft>
                <a:spcPts val="1412"/>
              </a:spcAft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Aft>
                <a:spcPts val="1412"/>
              </a:spcAft>
              <a:buClr>
                <a:srgbClr val="000000"/>
              </a:buClr>
              <a:buFont typeface="Times New Roman"/>
              <a:buChar char="–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Aft>
                <a:spcPts val="1412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Aft>
                <a:spcPts val="1412"/>
              </a:spcAft>
              <a:buClr>
                <a:srgbClr val="000000"/>
              </a:buClr>
              <a:buFont typeface="Times New Roman"/>
              <a:buChar char="–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Aft>
                <a:spcPts val="1412"/>
              </a:spcAft>
              <a:buClr>
                <a:srgbClr val="000000"/>
              </a:buClr>
              <a:buFont typeface="Times New Roman"/>
              <a:buChar char="»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Aft>
                <a:spcPts val="1412"/>
              </a:spcAft>
              <a:buClr>
                <a:srgbClr val="000000"/>
              </a:buClr>
              <a:buFont typeface="Times New Roman"/>
              <a:buChar char="»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Aft>
                <a:spcPts val="1412"/>
              </a:spcAft>
              <a:buClr>
                <a:srgbClr val="000000"/>
              </a:buClr>
              <a:buFont typeface="Times New Roman"/>
              <a:buChar char="»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2920" y="6886440"/>
            <a:ext cx="2346120" cy="5191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3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920" cy="51912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93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480" cy="51912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3000"/>
              </a:lnSpc>
            </a:pPr>
            <a:fld id="{B3A7BEB7-E81D-416E-919D-E64F22CEF7F6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918205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906566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90864" y="1115541"/>
            <a:ext cx="9215640" cy="6187982"/>
          </a:xfrm>
          <a:prstGeom prst="rect">
            <a:avLst/>
          </a:prstGeom>
          <a:noFill/>
          <a:ln>
            <a:noFill/>
          </a:ln>
        </p:spPr>
        <p:txBody>
          <a:bodyPr lIns="0" tIns="31680" rIns="0" bIns="0" anchor="ctr"/>
          <a:lstStyle/>
          <a:p>
            <a:pPr algn="ctr">
              <a:lnSpc>
                <a:spcPct val="93000"/>
              </a:lnSpc>
            </a:pPr>
            <a:endParaRPr lang="en-IN" sz="3200" b="1" strike="noStrike" spc="-1" dirty="0" smtClean="0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93000"/>
              </a:lnSpc>
            </a:pPr>
            <a:r>
              <a:rPr lang="en-IN" sz="3200" b="1" strike="noStrike" spc="-1" dirty="0" smtClean="0">
                <a:solidFill>
                  <a:srgbClr val="000000"/>
                </a:solidFill>
                <a:latin typeface="Times New Roman"/>
              </a:rPr>
              <a:t>IOT ENABLE GAS </a:t>
            </a:r>
            <a:r>
              <a:rPr lang="en-IN" sz="3200" b="1" strike="noStrike" spc="-1" dirty="0" smtClean="0">
                <a:solidFill>
                  <a:srgbClr val="000000"/>
                </a:solidFill>
                <a:latin typeface="Times New Roman"/>
              </a:rPr>
              <a:t>LEAKAGE DETECTION SYSTEM </a:t>
            </a:r>
            <a:endParaRPr lang="en-IN" sz="3200" b="1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3000"/>
              </a:lnSpc>
            </a:pPr>
            <a:endParaRPr lang="en-IN" sz="3200" b="1" strike="noStrike" spc="-1" dirty="0" smtClean="0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93000"/>
              </a:lnSpc>
            </a:pPr>
            <a:r>
              <a:rPr lang="en-IN" sz="3200" b="1" strike="noStrike" spc="-1" dirty="0" smtClean="0">
                <a:solidFill>
                  <a:srgbClr val="000000"/>
                </a:solidFill>
                <a:latin typeface="Times New Roman"/>
              </a:rPr>
              <a:t>Group </a:t>
            </a:r>
            <a:r>
              <a:rPr lang="en-IN" sz="3200" b="1" strike="noStrike" spc="-1" dirty="0">
                <a:solidFill>
                  <a:srgbClr val="000000"/>
                </a:solidFill>
                <a:latin typeface="Times New Roman"/>
              </a:rPr>
              <a:t>No. </a:t>
            </a:r>
            <a:r>
              <a:rPr lang="en-IN" sz="3200" b="1" strike="noStrike" spc="-1" dirty="0" smtClean="0">
                <a:solidFill>
                  <a:srgbClr val="000000"/>
                </a:solidFill>
                <a:latin typeface="Times New Roman"/>
              </a:rPr>
              <a:t>02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US" sz="3200" b="1" strike="noStrike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Shailesh</a:t>
            </a:r>
            <a:r>
              <a:rPr lang="en-US" sz="3200" b="1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trike="noStrike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Maurya</a:t>
            </a:r>
            <a:r>
              <a:rPr lang="en-US" sz="3200" b="1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17204008</a:t>
            </a:r>
          </a:p>
          <a:p>
            <a:pPr algn="ctr">
              <a:lnSpc>
                <a:spcPct val="93000"/>
              </a:lnSpc>
            </a:pPr>
            <a:r>
              <a:rPr lang="en-US" sz="3200" b="1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Sankalp</a:t>
            </a:r>
            <a:r>
              <a:rPr lang="en-US" sz="3200" b="1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r>
              <a:rPr lang="en-US" sz="3200" b="1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15104030</a:t>
            </a:r>
          </a:p>
          <a:p>
            <a:pPr algn="ctr">
              <a:lnSpc>
                <a:spcPct val="93000"/>
              </a:lnSpc>
            </a:pPr>
            <a:r>
              <a:rPr lang="en-US" sz="3200" b="1" strike="noStrike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Akash</a:t>
            </a:r>
            <a:r>
              <a:rPr lang="en-US" sz="3200" b="1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trike="noStrike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Sapkal</a:t>
            </a:r>
            <a:r>
              <a:rPr lang="en-US" sz="3200" b="1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16204035</a:t>
            </a:r>
            <a:endParaRPr lang="en-IN" sz="3200" b="1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3000"/>
              </a:lnSpc>
            </a:pP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IN" sz="3200" b="1" strike="noStrike" spc="-1" dirty="0" smtClean="0">
                <a:solidFill>
                  <a:srgbClr val="000000"/>
                </a:solidFill>
                <a:latin typeface="Times New Roman"/>
              </a:rPr>
              <a:t>Project </a:t>
            </a:r>
            <a:r>
              <a:rPr lang="en-IN" sz="3200" b="1" strike="noStrike" spc="-1" dirty="0">
                <a:solidFill>
                  <a:srgbClr val="000000"/>
                </a:solidFill>
                <a:latin typeface="Times New Roman"/>
              </a:rPr>
              <a:t>Guide and </a:t>
            </a:r>
            <a:r>
              <a:rPr lang="en-IN" sz="3200" b="1" strike="noStrike" spc="-1" dirty="0" smtClean="0">
                <a:solidFill>
                  <a:srgbClr val="000000"/>
                </a:solidFill>
                <a:latin typeface="Times New Roman"/>
              </a:rPr>
              <a:t>Co-guide</a:t>
            </a:r>
          </a:p>
          <a:p>
            <a:pPr algn="ctr">
              <a:lnSpc>
                <a:spcPct val="93000"/>
              </a:lnSpc>
            </a:pPr>
            <a:r>
              <a:rPr lang="en-US" sz="3200" b="1" spc="-1" dirty="0" smtClean="0">
                <a:solidFill>
                  <a:srgbClr val="000000"/>
                </a:solidFill>
                <a:latin typeface="Times New Roman"/>
              </a:rPr>
              <a:t>Prof: </a:t>
            </a:r>
            <a:r>
              <a:rPr lang="en-US" sz="3200" b="1" spc="-1" dirty="0" err="1" smtClean="0">
                <a:solidFill>
                  <a:srgbClr val="000000"/>
                </a:solidFill>
                <a:latin typeface="Times New Roman"/>
              </a:rPr>
              <a:t>Apeksha</a:t>
            </a:r>
            <a:r>
              <a:rPr lang="en-US" sz="3200" b="1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spc="-1" dirty="0" err="1" smtClean="0">
                <a:solidFill>
                  <a:srgbClr val="000000"/>
                </a:solidFill>
                <a:latin typeface="Times New Roman"/>
              </a:rPr>
              <a:t>Mohite</a:t>
            </a:r>
            <a:r>
              <a:rPr lang="en-US" sz="3200" b="1" spc="-1" dirty="0" smtClean="0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ctr">
              <a:lnSpc>
                <a:spcPct val="93000"/>
              </a:lnSpc>
            </a:pPr>
            <a:r>
              <a:rPr lang="en-US" sz="3200" b="1" spc="-1" dirty="0" smtClean="0">
                <a:solidFill>
                  <a:srgbClr val="000000"/>
                </a:solidFill>
                <a:latin typeface="Times New Roman"/>
              </a:rPr>
              <a:t>Prof: </a:t>
            </a:r>
            <a:r>
              <a:rPr lang="en-US" sz="3200" b="1" spc="-1" dirty="0" err="1" smtClean="0">
                <a:solidFill>
                  <a:srgbClr val="000000"/>
                </a:solidFill>
                <a:latin typeface="Times New Roman"/>
              </a:rPr>
              <a:t>Sonal</a:t>
            </a:r>
            <a:r>
              <a:rPr lang="en-US" sz="3200" b="1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spc="-1" dirty="0">
                <a:solidFill>
                  <a:srgbClr val="000000"/>
                </a:solidFill>
                <a:latin typeface="Times New Roman"/>
              </a:rPr>
              <a:t>J</a:t>
            </a:r>
            <a:r>
              <a:rPr lang="en-US" sz="3200" b="1" spc="-1" dirty="0" smtClean="0">
                <a:solidFill>
                  <a:srgbClr val="000000"/>
                </a:solidFill>
                <a:latin typeface="Times New Roman"/>
              </a:rPr>
              <a:t>ain</a:t>
            </a:r>
          </a:p>
        </p:txBody>
      </p:sp>
      <p:pic>
        <p:nvPicPr>
          <p:cNvPr id="42" name="Picture 41"/>
          <p:cNvPicPr/>
          <p:nvPr/>
        </p:nvPicPr>
        <p:blipFill>
          <a:blip r:embed="rId3"/>
          <a:stretch/>
        </p:blipFill>
        <p:spPr>
          <a:xfrm>
            <a:off x="647640" y="127080"/>
            <a:ext cx="9070920" cy="164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867" y="0"/>
            <a:ext cx="3552891" cy="69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21" y="2067478"/>
            <a:ext cx="6524077" cy="4389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400" b="1" strike="noStrike" spc="-1" dirty="0" smtClean="0">
                <a:solidFill>
                  <a:srgbClr val="000000"/>
                </a:solidFill>
                <a:latin typeface="Times New Roman"/>
              </a:rPr>
              <a:t>Proposed System Architecture/Working</a:t>
            </a:r>
            <a:endParaRPr lang="en-IN" sz="24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9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5" t="5232" r="4011" b="16803"/>
          <a:stretch/>
        </p:blipFill>
        <p:spPr>
          <a:xfrm>
            <a:off x="3240112" y="467469"/>
            <a:ext cx="3797486" cy="7092206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0748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WebServer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subTitle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webserver is developed for continuous monitoring of the sensor's value. ESP2866 makes an HTTP post request to a PHP script to insert sensors value into a database.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specific domain name and hosting space are required for reaching out to the webserver.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MySQL database is prepared for storing data from the sensors. A PHP script is developed for inserting the data into the MySQL database.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monitor the value of the sensor from anywhere by accessing the web address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8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WebServer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Block Diagram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6" y="2267669"/>
            <a:ext cx="9701154" cy="27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subTitle"/>
          </p:nvPr>
        </p:nvSpPr>
        <p:spPr>
          <a:xfrm>
            <a:off x="502920" y="1331565"/>
            <a:ext cx="9069480" cy="498816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of gas  leak detector can also be upgraded. There are many relevant options that can be implemented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system gives us notifications of  leakage and also stop flow of gas.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can be further more upgraded to a compact version where a 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mini- speaker can be used, less wiring and many other similar upgrades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can be made.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400" b="1" spc="-1" dirty="0" smtClean="0">
                <a:solidFill>
                  <a:srgbClr val="000000"/>
                </a:solidFill>
                <a:latin typeface="Times New Roman"/>
              </a:rPr>
              <a:t>Scope of your project</a:t>
            </a:r>
            <a:r>
              <a:rPr lang="en-IN" spc="-1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IN" spc="-1" dirty="0" smtClean="0">
                <a:solidFill>
                  <a:srgbClr val="000000"/>
                </a:solidFill>
                <a:latin typeface="Times New Roman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43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47280" y="3057480"/>
            <a:ext cx="9070920" cy="1262160"/>
          </a:xfrm>
          <a:prstGeom prst="rect">
            <a:avLst/>
          </a:prstGeom>
          <a:noFill/>
          <a:ln>
            <a:noFill/>
          </a:ln>
        </p:spPr>
        <p:txBody>
          <a:bodyPr lIns="0" tIns="31680" rIns="0" bIns="0" anchor="ctr"/>
          <a:lstStyle/>
          <a:p>
            <a:pPr algn="ctr">
              <a:lnSpc>
                <a:spcPct val="93000"/>
              </a:lnSpc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Thank You...!!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360" y="144000"/>
            <a:ext cx="9070920" cy="1057320"/>
          </a:xfrm>
          <a:prstGeom prst="rect">
            <a:avLst/>
          </a:prstGeom>
          <a:noFill/>
          <a:ln>
            <a:noFill/>
          </a:ln>
        </p:spPr>
        <p:txBody>
          <a:bodyPr lIns="0" tIns="31680" rIns="0" bIns="0" anchor="ctr"/>
          <a:lstStyle/>
          <a:p>
            <a:pPr algn="ctr">
              <a:lnSpc>
                <a:spcPct val="93000"/>
              </a:lnSpc>
            </a:pPr>
            <a:r>
              <a:rPr lang="en-IN" sz="3600" b="1" strike="noStrike" spc="-1" dirty="0">
                <a:solidFill>
                  <a:srgbClr val="000000"/>
                </a:solidFill>
                <a:latin typeface="Times New Roman"/>
              </a:rPr>
              <a:t>Contents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2920" y="1201679"/>
            <a:ext cx="9323738" cy="5578553"/>
          </a:xfrm>
          <a:prstGeom prst="rect">
            <a:avLst/>
          </a:prstGeom>
          <a:noFill/>
          <a:ln>
            <a:noFill/>
          </a:ln>
        </p:spPr>
        <p:txBody>
          <a:bodyPr lIns="0" tIns="21240" rIns="0" bIns="0">
            <a:normAutofit lnSpcReduction="10000"/>
          </a:bodyPr>
          <a:lstStyle/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Abstract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Introduction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Objectives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Times New Roman"/>
              </a:rPr>
              <a:t>Literature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Review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Problem Definition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Existing System Architecture/Working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Proposed System 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Times New Roman"/>
              </a:rPr>
              <a:t>Architecture/Working(Flow diagram that depicts the start to end modelling)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Times New Roman"/>
              </a:rPr>
              <a:t>Technological Stack(if any)(May be revised in </a:t>
            </a:r>
            <a:r>
              <a:rPr lang="en-IN" sz="2400" b="0" strike="noStrike" spc="-1" dirty="0" err="1" smtClean="0">
                <a:solidFill>
                  <a:srgbClr val="000000"/>
                </a:solidFill>
                <a:latin typeface="Times New Roman"/>
              </a:rPr>
              <a:t>Sem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Times New Roman"/>
              </a:rPr>
              <a:t> VII)</a:t>
            </a:r>
          </a:p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pc="-1" dirty="0" smtClean="0">
                <a:solidFill>
                  <a:srgbClr val="000000"/>
                </a:solidFill>
                <a:latin typeface="Times New Roman"/>
              </a:rPr>
              <a:t>Scope of your project</a:t>
            </a:r>
          </a:p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Times New Roman"/>
              </a:rPr>
              <a:t>Project Limitations (if any identified)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Times New Roman"/>
              </a:rPr>
              <a:t>References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subTitle"/>
          </p:nvPr>
        </p:nvSpPr>
        <p:spPr/>
        <p:txBody>
          <a:bodyPr>
            <a:normAutofit/>
          </a:bodyPr>
          <a:lstStyle/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project is to present such a design that can automatically detect and also stop gas leakage in vulnerable premises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stop accident associated with the gas leakage is to install gas leakage detection kit at vulnerable places.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leakage is a major problem with industrial sector, residential premises and gas powered vehicles.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leakage system consist of GSM module, which warms by sending SMS.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Particular gas sensor has been used which has high sensitivity for Propane(C3H8) and Butane(C4H10).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strike="noStrike" spc="-1" dirty="0" smtClean="0">
                <a:solidFill>
                  <a:srgbClr val="000000"/>
                </a:solidFill>
                <a:latin typeface="Arial"/>
              </a:rPr>
              <a:t/>
            </a:r>
            <a:br>
              <a:rPr lang="en-IN" b="0" strike="noStrike" spc="-1" dirty="0" smtClean="0">
                <a:solidFill>
                  <a:srgbClr val="000000"/>
                </a:solidFill>
                <a:latin typeface="Arial"/>
              </a:rPr>
            </a:br>
            <a:r>
              <a:rPr lang="en-IN" sz="2400" b="1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87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subTitle"/>
          </p:nvPr>
        </p:nvSpPr>
        <p:spPr>
          <a:xfrm>
            <a:off x="502920" y="1331565"/>
            <a:ext cx="9069480" cy="49881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Leakage detector is a simple system that is designed to detect and notify any leakage of natural gas or any other flammable gas.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these gases do help the man, but it is also equally dangerous when not taken care of them.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seek out the recent accidents that happen in house due to gas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leak,we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seeing a handful of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 Coming to the point, we have come up with the solution to at least control them.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400" b="1" strike="noStrike" spc="-1" dirty="0" smtClean="0">
                <a:solidFill>
                  <a:srgbClr val="000000"/>
                </a:solidFill>
                <a:latin typeface="Times New Roman"/>
              </a:rPr>
              <a:t>Introduction</a:t>
            </a:r>
            <a:r>
              <a:rPr lang="en-IN" b="0" strike="noStrike" spc="-1" dirty="0" smtClean="0">
                <a:solidFill>
                  <a:srgbClr val="000000"/>
                </a:solidFill>
                <a:latin typeface="Arial"/>
              </a:rPr>
              <a:t/>
            </a:r>
            <a:br>
              <a:rPr lang="en-IN" b="0" strike="noStrike" spc="-1" dirty="0" smtClean="0">
                <a:solidFill>
                  <a:srgbClr val="000000"/>
                </a:solidFill>
                <a:latin typeface="Arial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95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subTitle"/>
          </p:nvPr>
        </p:nvSpPr>
        <p:spPr>
          <a:xfrm>
            <a:off x="502920" y="1187549"/>
            <a:ext cx="9069480" cy="49881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LPG gas which used in many applications because of its desirable properties like homes, hostels, industries, vehicles so we can use this device to detects gas leakage.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automatically alert the people by sending the message and alert the people at home by activating the LCD, BUZZER.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also take the necessary action of preventing the gas leakage.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webserver is developed for continuous monitoring of the sensor's value.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400" b="1" strike="noStrike" spc="-1" dirty="0" smtClean="0">
                <a:solidFill>
                  <a:srgbClr val="000000"/>
                </a:solidFill>
                <a:latin typeface="Times New Roman"/>
              </a:rPr>
              <a:t>Objectives</a:t>
            </a:r>
            <a:br>
              <a:rPr lang="en-IN" sz="2400" b="1" strike="noStrike" spc="-1" dirty="0" smtClean="0">
                <a:solidFill>
                  <a:srgbClr val="000000"/>
                </a:solidFill>
                <a:latin typeface="Times New Roman"/>
              </a:rPr>
            </a:br>
            <a:r>
              <a:rPr lang="en-IN" sz="2400" b="0" strike="noStrike" spc="-1" dirty="0" smtClean="0">
                <a:solidFill>
                  <a:srgbClr val="000000"/>
                </a:solidFill>
                <a:latin typeface="Arial"/>
              </a:rPr>
              <a:t/>
            </a:r>
            <a:br>
              <a:rPr lang="en-IN" sz="2400" b="0" strike="noStrike" spc="-1" dirty="0" smtClean="0">
                <a:solidFill>
                  <a:srgbClr val="000000"/>
                </a:solidFill>
                <a:latin typeface="Arial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043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subTitle"/>
          </p:nvPr>
        </p:nvSpPr>
        <p:spPr>
          <a:xfrm>
            <a:off x="502920" y="1403573"/>
            <a:ext cx="8929880" cy="5904656"/>
          </a:xfrm>
        </p:spPr>
        <p:txBody>
          <a:bodyPr>
            <a:noAutofit/>
          </a:bodyPr>
          <a:lstStyle/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Title 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System for Domestic Air Quality Monitoring and Cooking Gas Leak Detection for a Safer Home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</a:t>
            </a:r>
            <a:r>
              <a:rPr lang="sv-S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Kalpesh Gupta, Gokul Krishna G and Anjali T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 details 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Communication and Signal Processing, July 28 - 30, 2020, India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https://ieeexplore.ieee.org/document/9182051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roposing a hybrid low cost low power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system for air quality determination and cooking fuel leak detection, enhancing the safety of the users in the house.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 Person don’t get any alert message or any alarm. 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400" b="1" strike="noStrike" spc="-1" dirty="0" smtClean="0">
                <a:solidFill>
                  <a:srgbClr val="000000"/>
                </a:solidFill>
                <a:latin typeface="Times New Roman"/>
              </a:rPr>
              <a:t>Literature Review</a:t>
            </a:r>
            <a:r>
              <a:rPr lang="en-IN" b="0" strike="noStrike" spc="-1" dirty="0" smtClean="0">
                <a:solidFill>
                  <a:srgbClr val="000000"/>
                </a:solidFill>
                <a:latin typeface="Arial"/>
              </a:rPr>
              <a:t/>
            </a:r>
            <a:br>
              <a:rPr lang="en-IN" b="0" strike="noStrike" spc="-1" dirty="0" smtClean="0">
                <a:solidFill>
                  <a:srgbClr val="000000"/>
                </a:solidFill>
                <a:latin typeface="Arial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0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400" b="1" strike="noStrike" spc="-1" dirty="0" smtClean="0">
                <a:solidFill>
                  <a:srgbClr val="000000"/>
                </a:solidFill>
                <a:latin typeface="Times New Roman"/>
              </a:rPr>
              <a:t>Literature Review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Arial"/>
              </a:rPr>
              <a:t/>
            </a:r>
            <a:br>
              <a:rPr lang="en-IN" sz="2400" b="0" strike="noStrike" spc="-1" dirty="0" smtClean="0">
                <a:solidFill>
                  <a:srgbClr val="000000"/>
                </a:solidFill>
                <a:latin typeface="Arial"/>
              </a:rPr>
            </a:b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2920" y="1768319"/>
            <a:ext cx="9069480" cy="5395893"/>
          </a:xfrm>
        </p:spPr>
        <p:txBody>
          <a:bodyPr>
            <a:normAutofit fontScale="85000" lnSpcReduction="20000"/>
          </a:bodyPr>
          <a:lstStyle/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Title 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Smart and Safety Monitoring System for Kitchen Using Internet of Things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Harika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Pudugosula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Student, Master of Technology Computer Science and Engineering Amrita School of Engineering, Bangalore Amrita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Vishwa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Vidyapeetham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India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 details 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International Conference on Intelligent Computing and Control Systems (ICICCS 2019) IEEE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Xplore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 Number: CFP19K34-ART; ISBN: 978-1-5386-8113-8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https://ieeexplore.ieee.org/document/9065663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used in this model can sense and detect the leakage of the gas, and the user gets notification regarding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leak.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 To uploads the value into web server it requires the Wi-Fi module.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04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400" b="1" strike="noStrike" spc="-1" dirty="0" smtClean="0">
                <a:solidFill>
                  <a:srgbClr val="000000"/>
                </a:solidFill>
                <a:latin typeface="Times New Roman"/>
              </a:rPr>
              <a:t>Problem Definition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Arial"/>
              </a:rPr>
              <a:t/>
            </a:r>
            <a:br>
              <a:rPr lang="en-IN" sz="2400" b="0" strike="noStrike" spc="-1" dirty="0" smtClean="0">
                <a:solidFill>
                  <a:srgbClr val="000000"/>
                </a:solidFill>
                <a:latin typeface="Arial"/>
              </a:rPr>
            </a:b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leakage leads to various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causality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into both financial loss as well as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human’s daily life, environment plays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vital role in health issues. The risk of fires,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suffocation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explosion all are based on their physical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flammability, toxicity etc.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deaths figures due to explosion of gas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cylinders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increasing in recent years.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for such explosion is due to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sub-standard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cylinders, worn out regulators, old valves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 using gas cylinders add to 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risks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22" y="1963196"/>
            <a:ext cx="6623675" cy="4598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400" b="1" strike="noStrike" spc="-1" dirty="0" smtClean="0">
                <a:solidFill>
                  <a:srgbClr val="000000"/>
                </a:solidFill>
                <a:latin typeface="Times New Roman"/>
              </a:rPr>
              <a:t>Existing System Architecture/Working</a:t>
            </a:r>
            <a:r>
              <a:rPr lang="en-IN" b="0" strike="noStrike" spc="-1" dirty="0" smtClean="0">
                <a:solidFill>
                  <a:srgbClr val="000000"/>
                </a:solidFill>
                <a:latin typeface="Arial"/>
              </a:rPr>
              <a:t/>
            </a:r>
            <a:br>
              <a:rPr lang="en-IN" b="0" strike="noStrike" spc="-1" dirty="0" smtClean="0">
                <a:solidFill>
                  <a:srgbClr val="000000"/>
                </a:solidFill>
                <a:latin typeface="Arial"/>
              </a:rPr>
            </a:b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508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830</Words>
  <Application>Microsoft Office PowerPoint</Application>
  <PresentationFormat>Custom</PresentationFormat>
  <Paragraphs>113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DejaVu Sans</vt:lpstr>
      <vt:lpstr>Times New Roman</vt:lpstr>
      <vt:lpstr>Wingdings</vt:lpstr>
      <vt:lpstr>Office Theme</vt:lpstr>
      <vt:lpstr>PowerPoint Presentation</vt:lpstr>
      <vt:lpstr>PowerPoint Presentation</vt:lpstr>
      <vt:lpstr> Abstract</vt:lpstr>
      <vt:lpstr>Introduction </vt:lpstr>
      <vt:lpstr>Objectives  </vt:lpstr>
      <vt:lpstr>Literature Review </vt:lpstr>
      <vt:lpstr>Literature Review </vt:lpstr>
      <vt:lpstr>Problem Definition </vt:lpstr>
      <vt:lpstr>Existing System Architecture/Working </vt:lpstr>
      <vt:lpstr>Working</vt:lpstr>
      <vt:lpstr>Proposed System Architecture/Working</vt:lpstr>
      <vt:lpstr>PowerPoint Presentation</vt:lpstr>
      <vt:lpstr>WebServer</vt:lpstr>
      <vt:lpstr>WebServer Process Block Diagram</vt:lpstr>
      <vt:lpstr>Scope of your project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admin</cp:lastModifiedBy>
  <cp:revision>78</cp:revision>
  <dcterms:created xsi:type="dcterms:W3CDTF">2017-10-25T13:52:14Z</dcterms:created>
  <dcterms:modified xsi:type="dcterms:W3CDTF">2021-03-05T07:19:29Z</dcterms:modified>
  <dc:language>en-IN</dc:language>
</cp:coreProperties>
</file>