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6"/>
  </p:notesMasterIdLst>
  <p:sldIdLst>
    <p:sldId id="281" r:id="rId3"/>
    <p:sldId id="282" r:id="rId4"/>
    <p:sldId id="283" r:id="rId5"/>
    <p:sldId id="259" r:id="rId6"/>
    <p:sldId id="260" r:id="rId7"/>
    <p:sldId id="261" r:id="rId8"/>
    <p:sldId id="279" r:id="rId9"/>
    <p:sldId id="280" r:id="rId10"/>
    <p:sldId id="262" r:id="rId11"/>
    <p:sldId id="264" r:id="rId12"/>
    <p:sldId id="293" r:id="rId13"/>
    <p:sldId id="284" r:id="rId14"/>
    <p:sldId id="267" r:id="rId15"/>
    <p:sldId id="268" r:id="rId16"/>
    <p:sldId id="291" r:id="rId17"/>
    <p:sldId id="292" r:id="rId18"/>
    <p:sldId id="290" r:id="rId19"/>
    <p:sldId id="270" r:id="rId20"/>
    <p:sldId id="288" r:id="rId21"/>
    <p:sldId id="286" r:id="rId22"/>
    <p:sldId id="289" r:id="rId23"/>
    <p:sldId id="276" r:id="rId24"/>
    <p:sldId id="287" r:id="rId2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F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8E72838-6894-413B-8CE9-7CF079E792A7}" type="datetimeFigureOut">
              <a:rPr lang="en-IN" smtClean="0"/>
              <a:t>24-05-2021</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D45E1AB-19B1-4FDB-8258-9C884B88F933}" type="slidenum">
              <a:rPr lang="en-IN" smtClean="0"/>
              <a:t>‹#›</a:t>
            </a:fld>
            <a:endParaRPr lang="en-IN"/>
          </a:p>
        </p:txBody>
      </p:sp>
    </p:spTree>
    <p:extLst>
      <p:ext uri="{BB962C8B-B14F-4D97-AF65-F5344CB8AC3E}">
        <p14:creationId xmlns:p14="http://schemas.microsoft.com/office/powerpoint/2010/main" val="3808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94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25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382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434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14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972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996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569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6124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775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419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9878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669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1797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6107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4308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7343108"/>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br>
              <a:rPr lang="en" sz="3000" b="1" dirty="0">
                <a:latin typeface="Times New Roman"/>
                <a:ea typeface="Times New Roman"/>
                <a:cs typeface="Times New Roman"/>
                <a:sym typeface="Times New Roman"/>
              </a:rPr>
            </a:br>
            <a:r>
              <a:rPr lang="en-IN" sz="3000" b="1" strike="noStrike" spc="-1" dirty="0">
                <a:solidFill>
                  <a:srgbClr val="FFFBF0"/>
                </a:solidFill>
                <a:latin typeface="Times New Roman"/>
                <a:ea typeface="Times New Roman"/>
              </a:rPr>
              <a:t>NBA Accredited</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1.8 Technology stack</a:t>
            </a:r>
            <a:endParaRPr lang="en-IN" sz="3000" b="0" strike="noStrike" spc="-1" dirty="0">
              <a:latin typeface="Arial"/>
            </a:endParaRPr>
          </a:p>
        </p:txBody>
      </p:sp>
      <p:sp>
        <p:nvSpPr>
          <p:cNvPr id="95" name="CustomShape 2"/>
          <p:cNvSpPr/>
          <p:nvPr/>
        </p:nvSpPr>
        <p:spPr>
          <a:xfrm>
            <a:off x="311760" y="105732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300" indent="0" algn="ctr">
              <a:buNone/>
            </a:pPr>
            <a:r>
              <a:rPr lang="en-IN" dirty="0"/>
              <a:t> </a:t>
            </a:r>
            <a:r>
              <a:rPr lang="en-IN" sz="1814" b="1" dirty="0">
                <a:latin typeface="Times New Roman" panose="02020603050405020304" pitchFamily="18" charset="0"/>
                <a:cs typeface="Times New Roman" panose="02020603050405020304" pitchFamily="18" charset="0"/>
              </a:rPr>
              <a:t>HARDWARE</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Arduino</a:t>
            </a:r>
            <a:r>
              <a:rPr lang="en-IN" dirty="0">
                <a:latin typeface="Times New Roman" panose="02020603050405020304" pitchFamily="18" charset="0"/>
                <a:cs typeface="Times New Roman" panose="02020603050405020304" pitchFamily="18" charset="0"/>
              </a:rPr>
              <a:t>  </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GSM Module</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LCD Display 16*2</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Buzzer</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ULN2803 IC</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PCB Board</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Solenoid Valves</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Node MCU</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ESP8266</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Resistors</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SIM Card</a:t>
            </a: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Potentiometer</a:t>
            </a:r>
          </a:p>
          <a:p>
            <a:pPr marL="257200" indent="-257200"/>
            <a:endParaRPr lang="en-IN" dirty="0">
              <a:latin typeface="CMBX12"/>
            </a:endParaRPr>
          </a:p>
          <a:p>
            <a:pPr marL="257200" indent="-257200"/>
            <a:endParaRPr lang="en-IN" sz="1800" b="0" i="0" u="none" strike="noStrike" baseline="0" dirty="0">
              <a:latin typeface="CMBX12"/>
            </a:endParaRPr>
          </a:p>
          <a:p>
            <a:pPr marL="257200" indent="-257200"/>
            <a:r>
              <a:rPr lang="en-IN" dirty="0"/>
              <a:t>              </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1.8 Technology stack</a:t>
            </a:r>
            <a:endParaRPr lang="en-IN" sz="3000" b="0" strike="noStrike" spc="-1" dirty="0">
              <a:latin typeface="Arial"/>
            </a:endParaRPr>
          </a:p>
        </p:txBody>
      </p:sp>
      <p:sp>
        <p:nvSpPr>
          <p:cNvPr id="95" name="CustomShape 2"/>
          <p:cNvSpPr/>
          <p:nvPr/>
        </p:nvSpPr>
        <p:spPr>
          <a:xfrm>
            <a:off x="237332" y="969421"/>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300" indent="0" algn="ctr">
              <a:lnSpc>
                <a:spcPct val="100000"/>
              </a:lnSpc>
              <a:buNone/>
            </a:pPr>
            <a:r>
              <a:rPr lang="en-IN" sz="1800" b="1" dirty="0">
                <a:latin typeface="Times New Roman" panose="02020603050405020304" pitchFamily="18" charset="0"/>
                <a:cs typeface="Times New Roman" panose="02020603050405020304" pitchFamily="18" charset="0"/>
              </a:rPr>
              <a:t>SOFTWARE</a:t>
            </a:r>
          </a:p>
          <a:p>
            <a:pPr marL="257200" indent="-257200">
              <a:lnSpc>
                <a:spcPct val="100000"/>
              </a:lnSpc>
            </a:pPr>
            <a:endParaRPr lang="en-IN" sz="1400" b="1"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Operating System: Windows XP/2000/Vista/7/8/10 or Linux or MacOS</a:t>
            </a:r>
          </a:p>
          <a:p>
            <a:pPr marL="311079" indent="-311079">
              <a:lnSpc>
                <a:spcPct val="100000"/>
              </a:lnSpc>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Languages used: PHP, HTML, CSS</a:t>
            </a:r>
          </a:p>
          <a:p>
            <a:pPr marL="311079" indent="-311079">
              <a:lnSpc>
                <a:spcPct val="100000"/>
              </a:lnSpc>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Algorithm Used- Shuffling Algorithm</a:t>
            </a:r>
          </a:p>
          <a:p>
            <a:pPr marL="311079" indent="-311079">
              <a:lnSpc>
                <a:spcPct val="100000"/>
              </a:lnSpc>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Database:- MySQL Database</a:t>
            </a:r>
          </a:p>
          <a:p>
            <a:pPr marL="311079" indent="-311079">
              <a:lnSpc>
                <a:spcPct val="100000"/>
              </a:lnSpc>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Browser:- Testing Environment</a:t>
            </a:r>
          </a:p>
          <a:p>
            <a:pPr marL="285750" indent="-285750">
              <a:lnSpc>
                <a:spcPct val="100000"/>
              </a:lnSpc>
              <a:buSzPct val="1800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WAMP or XAMPP Server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840">
              <a:lnSpc>
                <a:spcPct val="115000"/>
              </a:lnSpc>
              <a:buClr>
                <a:srgbClr val="000000"/>
              </a:buClr>
              <a:buSzPct val="180000"/>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14481462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645929" y="2486689"/>
            <a:ext cx="4330110" cy="923704"/>
          </a:xfrm>
          <a:prstGeom prst="rect">
            <a:avLst/>
          </a:prstGeom>
          <a:noFill/>
          <a:ln>
            <a:noFill/>
          </a:ln>
        </p:spPr>
        <p:txBody>
          <a:bodyPr spcFirstLastPara="1" wrap="square" lIns="91425" tIns="91425" rIns="91425" bIns="91425" anchor="b" anchorCtr="0">
            <a:noAutofit/>
          </a:bodyPr>
          <a:lstStyle/>
          <a:p>
            <a:pPr>
              <a:lnSpc>
                <a:spcPct val="100000"/>
              </a:lnSpc>
            </a:pPr>
            <a:r>
              <a:rPr lang="en-IN" sz="4000" b="1" strike="noStrike" spc="-1" dirty="0">
                <a:solidFill>
                  <a:srgbClr val="FFFBF0"/>
                </a:solidFill>
                <a:latin typeface="Times New Roman"/>
                <a:ea typeface="Times New Roman"/>
              </a:rPr>
              <a:t>2. Project Design</a:t>
            </a:r>
            <a:endParaRPr lang="en-IN" sz="4000" b="0" strike="noStrike" spc="-1" dirty="0">
              <a:latin typeface="Arial"/>
            </a:endParaRPr>
          </a:p>
        </p:txBody>
      </p:sp>
    </p:spTree>
    <p:extLst>
      <p:ext uri="{BB962C8B-B14F-4D97-AF65-F5344CB8AC3E}">
        <p14:creationId xmlns:p14="http://schemas.microsoft.com/office/powerpoint/2010/main" val="85292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0"/>
            <a:ext cx="8519760" cy="41825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800" b="1" strike="noStrike" spc="-1" dirty="0">
                <a:solidFill>
                  <a:srgbClr val="000000"/>
                </a:solidFill>
                <a:latin typeface="Times New Roman"/>
                <a:ea typeface="Times New Roman"/>
              </a:rPr>
              <a:t>2.1 </a:t>
            </a:r>
            <a:r>
              <a:rPr lang="en-IN" sz="2800" b="1" dirty="0">
                <a:latin typeface="Times New Roman"/>
                <a:cs typeface="Times New Roman"/>
              </a:rPr>
              <a:t>Existing </a:t>
            </a:r>
            <a:r>
              <a:rPr lang="en-IN" sz="2800" b="1" spc="-5" dirty="0">
                <a:latin typeface="Times New Roman"/>
                <a:cs typeface="Times New Roman"/>
              </a:rPr>
              <a:t>System</a:t>
            </a:r>
            <a:r>
              <a:rPr lang="en-IN" sz="2800" b="1" spc="-20" dirty="0">
                <a:latin typeface="Times New Roman"/>
                <a:cs typeface="Times New Roman"/>
              </a:rPr>
              <a:t> </a:t>
            </a:r>
            <a:r>
              <a:rPr lang="en-IN" sz="2800" b="1" spc="-5" dirty="0">
                <a:latin typeface="Times New Roman"/>
                <a:cs typeface="Times New Roman"/>
              </a:rPr>
              <a:t>Architecture/Working</a:t>
            </a:r>
            <a:endParaRPr lang="en-IN" sz="28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
        <p:nvSpPr>
          <p:cNvPr id="5" name="object 2">
            <a:extLst>
              <a:ext uri="{FF2B5EF4-FFF2-40B4-BE49-F238E27FC236}">
                <a16:creationId xmlns:a16="http://schemas.microsoft.com/office/drawing/2014/main" id="{CF8AE6FA-8F1F-478C-BE8A-7F1E5B92885B}"/>
              </a:ext>
            </a:extLst>
          </p:cNvPr>
          <p:cNvSpPr/>
          <p:nvPr/>
        </p:nvSpPr>
        <p:spPr>
          <a:xfrm>
            <a:off x="1384252" y="575460"/>
            <a:ext cx="6375496" cy="42669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0" y="-129104"/>
            <a:ext cx="8519760" cy="28567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2800" b="1" strike="noStrike" spc="-1" dirty="0">
                <a:solidFill>
                  <a:srgbClr val="000000"/>
                </a:solidFill>
                <a:latin typeface="Times New Roman" panose="02020603050405020304" pitchFamily="18" charset="0"/>
                <a:ea typeface="Times New Roman"/>
                <a:cs typeface="Times New Roman" panose="02020603050405020304" pitchFamily="18" charset="0"/>
              </a:rPr>
              <a:t>2.2 </a:t>
            </a:r>
            <a:r>
              <a:rPr lang="en-IN" sz="2800" b="1" dirty="0">
                <a:latin typeface="Times New Roman" panose="02020603050405020304" pitchFamily="18" charset="0"/>
                <a:cs typeface="Times New Roman" panose="02020603050405020304" pitchFamily="18" charset="0"/>
              </a:rPr>
              <a:t>Existing </a:t>
            </a:r>
            <a:r>
              <a:rPr lang="en-IN" sz="2800" b="1" spc="-5" dirty="0">
                <a:latin typeface="Times New Roman" panose="02020603050405020304" pitchFamily="18" charset="0"/>
                <a:cs typeface="Times New Roman" panose="02020603050405020304" pitchFamily="18" charset="0"/>
              </a:rPr>
              <a:t>System</a:t>
            </a:r>
            <a:r>
              <a:rPr lang="en-IN" sz="2800" b="1" spc="-20"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Architecture/Working</a:t>
            </a:r>
            <a:endParaRPr lang="en-IN" sz="2800" dirty="0">
              <a:latin typeface="Times New Roman" panose="02020603050405020304" pitchFamily="18" charset="0"/>
              <a:cs typeface="Times New Roman" panose="02020603050405020304" pitchFamily="18" charset="0"/>
            </a:endParaRPr>
          </a:p>
          <a:p>
            <a:pPr>
              <a:lnSpc>
                <a:spcPct val="100000"/>
              </a:lnSpc>
            </a:pPr>
            <a:endParaRPr lang="en-IN" sz="2800" b="0" strike="noStrike" spc="-1" dirty="0">
              <a:latin typeface="Times New Roman" panose="02020603050405020304" pitchFamily="18" charset="0"/>
              <a:cs typeface="Times New Roman" panose="02020603050405020304" pitchFamily="18" charset="0"/>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
        <p:nvSpPr>
          <p:cNvPr id="4" name="object 3">
            <a:extLst>
              <a:ext uri="{FF2B5EF4-FFF2-40B4-BE49-F238E27FC236}">
                <a16:creationId xmlns:a16="http://schemas.microsoft.com/office/drawing/2014/main" id="{1710BC7B-92F1-4469-8E9B-5CD3F2BBA693}"/>
              </a:ext>
            </a:extLst>
          </p:cNvPr>
          <p:cNvSpPr/>
          <p:nvPr/>
        </p:nvSpPr>
        <p:spPr>
          <a:xfrm>
            <a:off x="3372600" y="361055"/>
            <a:ext cx="2499390" cy="4625879"/>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0433-087A-48A8-8E4E-9CC422AC8FD8}"/>
              </a:ext>
            </a:extLst>
          </p:cNvPr>
          <p:cNvSpPr>
            <a:spLocks noGrp="1"/>
          </p:cNvSpPr>
          <p:nvPr>
            <p:ph type="title"/>
          </p:nvPr>
        </p:nvSpPr>
        <p:spPr>
          <a:xfrm>
            <a:off x="-1" y="0"/>
            <a:ext cx="7656723" cy="347417"/>
          </a:xfrm>
        </p:spPr>
        <p:txBody>
          <a:bodyPr/>
          <a:lstStyle/>
          <a:p>
            <a:r>
              <a:rPr lang="en-IN" sz="2800" b="1" spc="-5" dirty="0">
                <a:latin typeface="Times New Roman"/>
                <a:cs typeface="Times New Roman"/>
              </a:rPr>
              <a:t>2.3 Proposed System Architecture/Working</a:t>
            </a:r>
            <a:endParaRPr lang="en-IN" sz="2800" dirty="0"/>
          </a:p>
        </p:txBody>
      </p:sp>
      <p:sp>
        <p:nvSpPr>
          <p:cNvPr id="4" name="object 2">
            <a:extLst>
              <a:ext uri="{FF2B5EF4-FFF2-40B4-BE49-F238E27FC236}">
                <a16:creationId xmlns:a16="http://schemas.microsoft.com/office/drawing/2014/main" id="{363756EE-85C8-4592-953E-C14B0A401A3D}"/>
              </a:ext>
            </a:extLst>
          </p:cNvPr>
          <p:cNvSpPr/>
          <p:nvPr/>
        </p:nvSpPr>
        <p:spPr>
          <a:xfrm>
            <a:off x="1515630" y="455349"/>
            <a:ext cx="6350413" cy="423280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646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AF6F-1B03-4FD5-98A0-2F7682E141FC}"/>
              </a:ext>
            </a:extLst>
          </p:cNvPr>
          <p:cNvSpPr>
            <a:spLocks noGrp="1"/>
          </p:cNvSpPr>
          <p:nvPr>
            <p:ph type="title"/>
          </p:nvPr>
        </p:nvSpPr>
        <p:spPr>
          <a:xfrm>
            <a:off x="0" y="209321"/>
            <a:ext cx="8118000" cy="473725"/>
          </a:xfrm>
        </p:spPr>
        <p:txBody>
          <a:bodyPr/>
          <a:lstStyle/>
          <a:p>
            <a:r>
              <a:rPr lang="en-IN" sz="2800" b="1" spc="-5" dirty="0">
                <a:latin typeface="Times New Roman"/>
                <a:cs typeface="Times New Roman"/>
              </a:rPr>
              <a:t>2.4 Proposed System</a:t>
            </a:r>
            <a:r>
              <a:rPr lang="en-IN" sz="2800" b="1" spc="35" dirty="0">
                <a:latin typeface="Times New Roman"/>
                <a:cs typeface="Times New Roman"/>
              </a:rPr>
              <a:t> </a:t>
            </a:r>
            <a:r>
              <a:rPr lang="en-IN" sz="2800" b="1" spc="-5" dirty="0">
                <a:latin typeface="Times New Roman"/>
                <a:cs typeface="Times New Roman"/>
              </a:rPr>
              <a:t>Architecture/Working</a:t>
            </a:r>
            <a:br>
              <a:rPr lang="en-IN" dirty="0"/>
            </a:br>
            <a:endParaRPr lang="en-IN" dirty="0"/>
          </a:p>
        </p:txBody>
      </p:sp>
      <p:sp>
        <p:nvSpPr>
          <p:cNvPr id="5" name="object 2">
            <a:extLst>
              <a:ext uri="{FF2B5EF4-FFF2-40B4-BE49-F238E27FC236}">
                <a16:creationId xmlns:a16="http://schemas.microsoft.com/office/drawing/2014/main" id="{1F98F9E5-2350-4770-9765-01DE278AC351}"/>
              </a:ext>
            </a:extLst>
          </p:cNvPr>
          <p:cNvSpPr/>
          <p:nvPr/>
        </p:nvSpPr>
        <p:spPr>
          <a:xfrm>
            <a:off x="3266655" y="320407"/>
            <a:ext cx="2528217" cy="467072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4948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2.5 </a:t>
            </a:r>
            <a:r>
              <a:rPr lang="en-IN" sz="3000" b="1" spc="-1" dirty="0">
                <a:solidFill>
                  <a:srgbClr val="000000"/>
                </a:solidFill>
                <a:latin typeface="Times New Roman"/>
                <a:ea typeface="Times New Roman"/>
              </a:rPr>
              <a:t>Webserver</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9085" marR="111760" indent="-287020">
              <a:lnSpc>
                <a:spcPct val="100000"/>
              </a:lnSpc>
              <a:spcBef>
                <a:spcPts val="95"/>
              </a:spcBef>
              <a:buSzPct val="180000"/>
              <a:buFont typeface="Arial"/>
              <a:buChar char="•"/>
              <a:tabLst>
                <a:tab pos="299085" algn="l"/>
                <a:tab pos="299720" algn="l"/>
              </a:tabLst>
            </a:pPr>
            <a:r>
              <a:rPr lang="en-IN" sz="1800" spc="-5" dirty="0">
                <a:latin typeface="Times New Roman"/>
                <a:cs typeface="Times New Roman"/>
              </a:rPr>
              <a:t>A webserver is developed for continuous monitoring of </a:t>
            </a:r>
            <a:r>
              <a:rPr lang="en-IN" sz="1800" dirty="0">
                <a:latin typeface="Times New Roman"/>
                <a:cs typeface="Times New Roman"/>
              </a:rPr>
              <a:t>the </a:t>
            </a:r>
            <a:r>
              <a:rPr lang="en-IN" sz="1800" spc="-5" dirty="0">
                <a:latin typeface="Times New Roman"/>
                <a:cs typeface="Times New Roman"/>
              </a:rPr>
              <a:t>sensor's value.  ESP2866 makes an </a:t>
            </a:r>
            <a:r>
              <a:rPr lang="en-IN" sz="1800" spc="-10" dirty="0">
                <a:latin typeface="Times New Roman"/>
                <a:cs typeface="Times New Roman"/>
              </a:rPr>
              <a:t>HTTP </a:t>
            </a:r>
            <a:r>
              <a:rPr lang="en-IN" sz="1800" spc="-5" dirty="0">
                <a:latin typeface="Times New Roman"/>
                <a:cs typeface="Times New Roman"/>
              </a:rPr>
              <a:t>post request to a PHP script to insert sensors value  into a</a:t>
            </a:r>
            <a:r>
              <a:rPr lang="en-IN" sz="1800" spc="-10" dirty="0">
                <a:latin typeface="Times New Roman"/>
                <a:cs typeface="Times New Roman"/>
              </a:rPr>
              <a:t> </a:t>
            </a:r>
            <a:r>
              <a:rPr lang="en-IN" sz="1800" spc="-5" dirty="0">
                <a:latin typeface="Times New Roman"/>
                <a:cs typeface="Times New Roman"/>
              </a:rPr>
              <a:t>database.</a:t>
            </a:r>
            <a:endParaRPr lang="en-IN" sz="1800" dirty="0">
              <a:latin typeface="Times New Roman"/>
              <a:cs typeface="Times New Roman"/>
            </a:endParaRPr>
          </a:p>
          <a:p>
            <a:pPr>
              <a:lnSpc>
                <a:spcPct val="100000"/>
              </a:lnSpc>
              <a:spcBef>
                <a:spcPts val="55"/>
              </a:spcBef>
              <a:buSzPct val="180000"/>
              <a:buFont typeface="Arial"/>
              <a:buChar char="•"/>
            </a:pPr>
            <a:endParaRPr lang="en-IN" sz="1800" dirty="0">
              <a:latin typeface="Times New Roman"/>
              <a:cs typeface="Times New Roman"/>
            </a:endParaRPr>
          </a:p>
          <a:p>
            <a:pPr marL="299085" marR="5080" indent="-287020">
              <a:lnSpc>
                <a:spcPct val="100000"/>
              </a:lnSpc>
              <a:buSzPct val="180000"/>
              <a:buFont typeface="Arial"/>
              <a:buChar char="•"/>
              <a:tabLst>
                <a:tab pos="299085" algn="l"/>
                <a:tab pos="299720" algn="l"/>
              </a:tabLst>
            </a:pPr>
            <a:r>
              <a:rPr lang="en-IN" sz="1800" spc="-5" dirty="0">
                <a:latin typeface="Times New Roman"/>
                <a:cs typeface="Times New Roman"/>
              </a:rPr>
              <a:t>A specific domain </a:t>
            </a:r>
            <a:r>
              <a:rPr lang="en-IN" sz="1800" spc="-10" dirty="0">
                <a:latin typeface="Times New Roman"/>
                <a:cs typeface="Times New Roman"/>
              </a:rPr>
              <a:t>name </a:t>
            </a:r>
            <a:r>
              <a:rPr lang="en-IN" sz="1800" spc="-5" dirty="0">
                <a:latin typeface="Times New Roman"/>
                <a:cs typeface="Times New Roman"/>
              </a:rPr>
              <a:t>and hosting space are required for reaching </a:t>
            </a:r>
            <a:r>
              <a:rPr lang="en-IN" sz="1800" dirty="0">
                <a:latin typeface="Times New Roman"/>
                <a:cs typeface="Times New Roman"/>
              </a:rPr>
              <a:t>out </a:t>
            </a:r>
            <a:r>
              <a:rPr lang="en-IN" sz="1800" spc="-5" dirty="0">
                <a:latin typeface="Times New Roman"/>
                <a:cs typeface="Times New Roman"/>
              </a:rPr>
              <a:t>to </a:t>
            </a:r>
            <a:r>
              <a:rPr lang="en-IN" sz="1800" dirty="0">
                <a:latin typeface="Times New Roman"/>
                <a:cs typeface="Times New Roman"/>
              </a:rPr>
              <a:t>the  </a:t>
            </a:r>
            <a:r>
              <a:rPr lang="en-IN" sz="1800" spc="-5" dirty="0">
                <a:latin typeface="Times New Roman"/>
                <a:cs typeface="Times New Roman"/>
              </a:rPr>
              <a:t>webserver.</a:t>
            </a:r>
            <a:endParaRPr lang="en-IN" sz="1800" dirty="0">
              <a:latin typeface="Times New Roman"/>
              <a:cs typeface="Times New Roman"/>
            </a:endParaRPr>
          </a:p>
          <a:p>
            <a:pPr>
              <a:lnSpc>
                <a:spcPct val="100000"/>
              </a:lnSpc>
              <a:spcBef>
                <a:spcPts val="55"/>
              </a:spcBef>
              <a:buSzPct val="180000"/>
              <a:buFont typeface="Arial"/>
              <a:buChar char="•"/>
            </a:pPr>
            <a:endParaRPr lang="en-IN" sz="1800" dirty="0">
              <a:latin typeface="Times New Roman"/>
              <a:cs typeface="Times New Roman"/>
            </a:endParaRPr>
          </a:p>
          <a:p>
            <a:pPr marL="299085" marR="608965" indent="-287020">
              <a:lnSpc>
                <a:spcPct val="100000"/>
              </a:lnSpc>
              <a:buSzPct val="180000"/>
              <a:buFont typeface="Arial"/>
              <a:buChar char="•"/>
              <a:tabLst>
                <a:tab pos="299085" algn="l"/>
                <a:tab pos="299720" algn="l"/>
              </a:tabLst>
            </a:pPr>
            <a:r>
              <a:rPr lang="en-IN" sz="1800" spc="-5" dirty="0">
                <a:latin typeface="Times New Roman"/>
                <a:cs typeface="Times New Roman"/>
              </a:rPr>
              <a:t>A </a:t>
            </a:r>
            <a:r>
              <a:rPr lang="en-IN" sz="1800" dirty="0">
                <a:latin typeface="Times New Roman"/>
                <a:cs typeface="Times New Roman"/>
              </a:rPr>
              <a:t>MySQL </a:t>
            </a:r>
            <a:r>
              <a:rPr lang="en-IN" sz="1800" spc="-5" dirty="0">
                <a:latin typeface="Times New Roman"/>
                <a:cs typeface="Times New Roman"/>
              </a:rPr>
              <a:t>database is prepared </a:t>
            </a:r>
            <a:r>
              <a:rPr lang="en-IN" sz="1800" dirty="0">
                <a:latin typeface="Times New Roman"/>
                <a:cs typeface="Times New Roman"/>
              </a:rPr>
              <a:t>for </a:t>
            </a:r>
            <a:r>
              <a:rPr lang="en-IN" sz="1800" spc="-5" dirty="0">
                <a:latin typeface="Times New Roman"/>
                <a:cs typeface="Times New Roman"/>
              </a:rPr>
              <a:t>storing data from the sensors. A PHP  script is developed for inserting </a:t>
            </a:r>
            <a:r>
              <a:rPr lang="en-IN" sz="1800" dirty="0">
                <a:latin typeface="Times New Roman"/>
                <a:cs typeface="Times New Roman"/>
              </a:rPr>
              <a:t>the </a:t>
            </a:r>
            <a:r>
              <a:rPr lang="en-IN" sz="1800" spc="-5" dirty="0">
                <a:latin typeface="Times New Roman"/>
                <a:cs typeface="Times New Roman"/>
              </a:rPr>
              <a:t>data into the </a:t>
            </a:r>
            <a:r>
              <a:rPr lang="en-IN" sz="1800" dirty="0">
                <a:latin typeface="Times New Roman"/>
                <a:cs typeface="Times New Roman"/>
              </a:rPr>
              <a:t>MySQL</a:t>
            </a:r>
            <a:r>
              <a:rPr lang="en-IN" sz="1800" spc="20" dirty="0">
                <a:latin typeface="Times New Roman"/>
                <a:cs typeface="Times New Roman"/>
              </a:rPr>
              <a:t> </a:t>
            </a:r>
            <a:r>
              <a:rPr lang="en-IN" sz="1800" spc="-5" dirty="0">
                <a:latin typeface="Times New Roman"/>
                <a:cs typeface="Times New Roman"/>
              </a:rPr>
              <a:t>database.</a:t>
            </a:r>
            <a:endParaRPr lang="en-IN" sz="1800" dirty="0">
              <a:latin typeface="Times New Roman"/>
              <a:cs typeface="Times New Roman"/>
            </a:endParaRPr>
          </a:p>
          <a:p>
            <a:pPr>
              <a:lnSpc>
                <a:spcPct val="100000"/>
              </a:lnSpc>
              <a:spcBef>
                <a:spcPts val="50"/>
              </a:spcBef>
              <a:buSzPct val="180000"/>
              <a:buFont typeface="Arial"/>
              <a:buChar char="•"/>
            </a:pPr>
            <a:endParaRPr lang="en-IN" sz="1800" dirty="0">
              <a:latin typeface="Times New Roman"/>
              <a:cs typeface="Times New Roman"/>
            </a:endParaRPr>
          </a:p>
          <a:p>
            <a:pPr marL="299085" indent="-287020">
              <a:lnSpc>
                <a:spcPct val="100000"/>
              </a:lnSpc>
              <a:spcBef>
                <a:spcPts val="5"/>
              </a:spcBef>
              <a:buSzPct val="180000"/>
              <a:buFont typeface="Arial"/>
              <a:buChar char="•"/>
              <a:tabLst>
                <a:tab pos="299085" algn="l"/>
                <a:tab pos="299720" algn="l"/>
              </a:tabLst>
            </a:pPr>
            <a:r>
              <a:rPr lang="en-IN" sz="1800" spc="-5" dirty="0">
                <a:latin typeface="Times New Roman"/>
                <a:cs typeface="Times New Roman"/>
              </a:rPr>
              <a:t>The user can monitor the </a:t>
            </a:r>
            <a:r>
              <a:rPr lang="en-IN" sz="1800" dirty="0">
                <a:latin typeface="Times New Roman"/>
                <a:cs typeface="Times New Roman"/>
              </a:rPr>
              <a:t>value </a:t>
            </a:r>
            <a:r>
              <a:rPr lang="en-IN" sz="1800" spc="-5" dirty="0">
                <a:latin typeface="Times New Roman"/>
                <a:cs typeface="Times New Roman"/>
              </a:rPr>
              <a:t>of the sensor from </a:t>
            </a:r>
            <a:r>
              <a:rPr lang="en-IN" sz="1800" dirty="0">
                <a:latin typeface="Times New Roman"/>
                <a:cs typeface="Times New Roman"/>
              </a:rPr>
              <a:t>anywhere </a:t>
            </a:r>
            <a:r>
              <a:rPr lang="en-IN" sz="1800" spc="-5" dirty="0">
                <a:latin typeface="Times New Roman"/>
                <a:cs typeface="Times New Roman"/>
              </a:rPr>
              <a:t>by accessing</a:t>
            </a:r>
            <a:r>
              <a:rPr lang="en-IN" sz="1800" spc="90" dirty="0">
                <a:latin typeface="Times New Roman"/>
                <a:cs typeface="Times New Roman"/>
              </a:rPr>
              <a:t> </a:t>
            </a:r>
            <a:r>
              <a:rPr lang="en-IN" sz="1800" spc="-5" dirty="0">
                <a:latin typeface="Times New Roman"/>
                <a:cs typeface="Times New Roman"/>
              </a:rPr>
              <a:t>the</a:t>
            </a:r>
            <a:endParaRPr lang="en-IN" sz="1800" dirty="0">
              <a:latin typeface="Times New Roman"/>
              <a:cs typeface="Times New Roman"/>
            </a:endParaRPr>
          </a:p>
          <a:p>
            <a:pPr marL="299085">
              <a:lnSpc>
                <a:spcPct val="100000"/>
              </a:lnSpc>
              <a:buSzPct val="180000"/>
            </a:pPr>
            <a:r>
              <a:rPr lang="en-IN" sz="1800" spc="-5" dirty="0">
                <a:latin typeface="Times New Roman"/>
                <a:cs typeface="Times New Roman"/>
              </a:rPr>
              <a:t>web</a:t>
            </a:r>
            <a:r>
              <a:rPr lang="en-IN" sz="1800" spc="-10" dirty="0">
                <a:latin typeface="Times New Roman"/>
                <a:cs typeface="Times New Roman"/>
              </a:rPr>
              <a:t> </a:t>
            </a:r>
            <a:r>
              <a:rPr lang="en-IN" sz="1800" spc="-5" dirty="0">
                <a:latin typeface="Times New Roman"/>
                <a:cs typeface="Times New Roman"/>
              </a:rPr>
              <a:t>address</a:t>
            </a:r>
            <a:endParaRPr lang="en-IN" sz="1800" dirty="0">
              <a:latin typeface="Times New Roman"/>
              <a:cs typeface="Times New Roman"/>
            </a:endParaRPr>
          </a:p>
          <a:p>
            <a:pPr marL="114840">
              <a:lnSpc>
                <a:spcPct val="115000"/>
              </a:lnSpc>
              <a:buClr>
                <a:srgbClr val="000000"/>
              </a:buClr>
              <a:buSzPct val="180000"/>
            </a:pP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16795242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2.6 </a:t>
            </a:r>
            <a:r>
              <a:rPr lang="en-IN" sz="3200" b="1" spc="-5" dirty="0">
                <a:latin typeface="Times New Roman"/>
                <a:cs typeface="Times New Roman"/>
              </a:rPr>
              <a:t>Webserver </a:t>
            </a:r>
            <a:r>
              <a:rPr lang="en-IN" sz="3200" b="1" dirty="0">
                <a:latin typeface="Times New Roman"/>
                <a:cs typeface="Times New Roman"/>
              </a:rPr>
              <a:t>Process Block</a:t>
            </a:r>
            <a:r>
              <a:rPr lang="en-IN" sz="3200" b="1" spc="-75" dirty="0">
                <a:latin typeface="Times New Roman"/>
                <a:cs typeface="Times New Roman"/>
              </a:rPr>
              <a:t> </a:t>
            </a:r>
            <a:r>
              <a:rPr lang="en-IN" sz="3200" b="1" dirty="0">
                <a:latin typeface="Times New Roman"/>
                <a:cs typeface="Times New Roman"/>
              </a:rPr>
              <a:t>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4" name="object 3">
            <a:extLst>
              <a:ext uri="{FF2B5EF4-FFF2-40B4-BE49-F238E27FC236}">
                <a16:creationId xmlns:a16="http://schemas.microsoft.com/office/drawing/2014/main" id="{99974C50-B91B-40D7-B424-31F8FDB3FC33}"/>
              </a:ext>
            </a:extLst>
          </p:cNvPr>
          <p:cNvSpPr/>
          <p:nvPr/>
        </p:nvSpPr>
        <p:spPr>
          <a:xfrm>
            <a:off x="167311" y="2390660"/>
            <a:ext cx="8809378" cy="19796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2.7</a:t>
            </a: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8450" indent="-285750">
              <a:lnSpc>
                <a:spcPct val="100000"/>
              </a:lnSpc>
              <a:buSzPct val="180000"/>
              <a:buFont typeface="Arial" panose="020B0604020202020204" pitchFamily="34" charset="0"/>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Kalpesh Gupta, Gokul Krishna G and Anjali</a:t>
            </a:r>
            <a:r>
              <a:rPr lang="en-IN" sz="1600" spc="1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T. </a:t>
            </a:r>
            <a:r>
              <a:rPr lang="en-IN" sz="1600" dirty="0">
                <a:latin typeface="Times New Roman" panose="02020603050405020304" pitchFamily="18" charset="0"/>
                <a:cs typeface="Times New Roman" panose="02020603050405020304" pitchFamily="18" charset="0"/>
              </a:rPr>
              <a:t>“</a:t>
            </a:r>
            <a:r>
              <a:rPr lang="en-IN" sz="1600" spc="-5" dirty="0">
                <a:latin typeface="Times New Roman" panose="02020603050405020304" pitchFamily="18" charset="0"/>
                <a:cs typeface="Times New Roman" panose="02020603050405020304" pitchFamily="18" charset="0"/>
              </a:rPr>
              <a:t>An IoT based </a:t>
            </a:r>
            <a:r>
              <a:rPr lang="en-IN" sz="1600" dirty="0">
                <a:latin typeface="Times New Roman" panose="02020603050405020304" pitchFamily="18" charset="0"/>
                <a:cs typeface="Times New Roman" panose="02020603050405020304" pitchFamily="18" charset="0"/>
              </a:rPr>
              <a:t>System </a:t>
            </a:r>
            <a:r>
              <a:rPr lang="en-IN" sz="1600" spc="-5" dirty="0">
                <a:latin typeface="Times New Roman" panose="02020603050405020304" pitchFamily="18" charset="0"/>
                <a:cs typeface="Times New Roman" panose="02020603050405020304" pitchFamily="18" charset="0"/>
              </a:rPr>
              <a:t>for Domestic Air Quality Monitoring</a:t>
            </a:r>
            <a:r>
              <a:rPr lang="en-IN" sz="1600" spc="14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and</a:t>
            </a:r>
            <a:r>
              <a:rPr lang="en-IN" sz="160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Cooking Gas Leak Detection for a Safer</a:t>
            </a:r>
            <a:r>
              <a:rPr lang="en-IN" sz="1600" spc="40"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Home”</a:t>
            </a:r>
            <a:r>
              <a:rPr lang="en-IN" sz="1600" dirty="0">
                <a:latin typeface="Times New Roman" panose="02020603050405020304" pitchFamily="18" charset="0"/>
                <a:cs typeface="Times New Roman" panose="02020603050405020304" pitchFamily="18" charset="0"/>
              </a:rPr>
              <a:t> in </a:t>
            </a:r>
            <a:r>
              <a:rPr lang="en-IN" sz="1600" spc="-5" dirty="0">
                <a:latin typeface="Times New Roman" panose="02020603050405020304" pitchFamily="18" charset="0"/>
                <a:cs typeface="Times New Roman" panose="02020603050405020304" pitchFamily="18" charset="0"/>
              </a:rPr>
              <a:t>International Conference on Communication and Signal  Processing, July 28 - </a:t>
            </a:r>
            <a:r>
              <a:rPr lang="en-IN" sz="1600" dirty="0">
                <a:latin typeface="Times New Roman" panose="02020603050405020304" pitchFamily="18" charset="0"/>
                <a:cs typeface="Times New Roman" panose="02020603050405020304" pitchFamily="18" charset="0"/>
              </a:rPr>
              <a:t>30, </a:t>
            </a:r>
            <a:r>
              <a:rPr lang="en-IN" sz="1600" spc="-5" dirty="0">
                <a:latin typeface="Times New Roman" panose="02020603050405020304" pitchFamily="18" charset="0"/>
                <a:cs typeface="Times New Roman" panose="02020603050405020304" pitchFamily="18" charset="0"/>
              </a:rPr>
              <a:t>2020,</a:t>
            </a:r>
            <a:r>
              <a:rPr lang="en-IN" sz="1600" spc="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India.</a:t>
            </a:r>
          </a:p>
          <a:p>
            <a:pPr marL="298450" indent="-285750">
              <a:lnSpc>
                <a:spcPct val="100000"/>
              </a:lnSpc>
              <a:spcBef>
                <a:spcPts val="5"/>
              </a:spcBef>
              <a:buSzPct val="180000"/>
              <a:buFont typeface="Arial" panose="020B0604020202020204" pitchFamily="34" charset="0"/>
              <a:buChar char="•"/>
            </a:pPr>
            <a:endParaRPr lang="en-IN" sz="1600" spc="-5" dirty="0">
              <a:latin typeface="Times New Roman" panose="02020603050405020304" pitchFamily="18" charset="0"/>
              <a:cs typeface="Times New Roman" panose="02020603050405020304" pitchFamily="18" charset="0"/>
            </a:endParaRPr>
          </a:p>
          <a:p>
            <a:pPr marL="298450" marR="88900" indent="-285750">
              <a:lnSpc>
                <a:spcPts val="1920"/>
              </a:lnSpc>
              <a:spcBef>
                <a:spcPts val="565"/>
              </a:spcBef>
              <a:buSzPct val="180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Harika </a:t>
            </a:r>
            <a:r>
              <a:rPr lang="en-IN" sz="1600" dirty="0" err="1">
                <a:latin typeface="Times New Roman" panose="02020603050405020304" pitchFamily="18" charset="0"/>
                <a:cs typeface="Times New Roman" panose="02020603050405020304" pitchFamily="18" charset="0"/>
              </a:rPr>
              <a:t>Pudugosula</a:t>
            </a:r>
            <a:r>
              <a:rPr lang="en-IN" sz="1600" dirty="0">
                <a:latin typeface="Times New Roman" panose="02020603050405020304" pitchFamily="18" charset="0"/>
                <a:cs typeface="Times New Roman" panose="02020603050405020304" pitchFamily="18" charset="0"/>
              </a:rPr>
              <a:t> Student, </a:t>
            </a:r>
            <a:r>
              <a:rPr lang="en-IN" sz="1600" spc="-5" dirty="0">
                <a:latin typeface="Times New Roman" panose="02020603050405020304" pitchFamily="18" charset="0"/>
                <a:cs typeface="Times New Roman" panose="02020603050405020304" pitchFamily="18" charset="0"/>
              </a:rPr>
              <a:t>Master </a:t>
            </a:r>
            <a:r>
              <a:rPr lang="en-IN" sz="1600" dirty="0">
                <a:latin typeface="Times New Roman" panose="02020603050405020304" pitchFamily="18" charset="0"/>
                <a:cs typeface="Times New Roman" panose="02020603050405020304" pitchFamily="18" charset="0"/>
              </a:rPr>
              <a:t>of Technology </a:t>
            </a:r>
            <a:r>
              <a:rPr lang="en-IN" sz="1600" spc="-5" dirty="0">
                <a:latin typeface="Times New Roman" panose="02020603050405020304" pitchFamily="18" charset="0"/>
                <a:cs typeface="Times New Roman" panose="02020603050405020304" pitchFamily="18" charset="0"/>
              </a:rPr>
              <a:t>Computer </a:t>
            </a:r>
            <a:r>
              <a:rPr lang="en-IN" sz="1600" dirty="0">
                <a:latin typeface="Times New Roman" panose="02020603050405020304" pitchFamily="18" charset="0"/>
                <a:cs typeface="Times New Roman" panose="02020603050405020304" pitchFamily="18" charset="0"/>
              </a:rPr>
              <a:t>Science and  Engineering </a:t>
            </a:r>
            <a:r>
              <a:rPr lang="en-IN" sz="1600" spc="-5" dirty="0">
                <a:latin typeface="Times New Roman" panose="02020603050405020304" pitchFamily="18" charset="0"/>
                <a:cs typeface="Times New Roman" panose="02020603050405020304" pitchFamily="18" charset="0"/>
              </a:rPr>
              <a:t>Amrita </a:t>
            </a:r>
            <a:r>
              <a:rPr lang="en-IN" sz="1600" dirty="0">
                <a:latin typeface="Times New Roman" panose="02020603050405020304" pitchFamily="18" charset="0"/>
                <a:cs typeface="Times New Roman" panose="02020603050405020304" pitchFamily="18" charset="0"/>
              </a:rPr>
              <a:t>School of Engineering, Bangalore </a:t>
            </a:r>
            <a:r>
              <a:rPr lang="en-IN" sz="1600" spc="-5" dirty="0">
                <a:latin typeface="Times New Roman" panose="02020603050405020304" pitchFamily="18" charset="0"/>
                <a:cs typeface="Times New Roman" panose="02020603050405020304" pitchFamily="18" charset="0"/>
              </a:rPr>
              <a:t>Amrita </a:t>
            </a:r>
            <a:r>
              <a:rPr lang="en-IN" sz="1600" dirty="0">
                <a:latin typeface="Times New Roman" panose="02020603050405020304" pitchFamily="18" charset="0"/>
                <a:cs typeface="Times New Roman" panose="02020603050405020304" pitchFamily="18" charset="0"/>
              </a:rPr>
              <a:t>Vishwa</a:t>
            </a:r>
            <a:r>
              <a:rPr lang="en-IN" sz="1600" spc="-8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Vidyapeetham,  </a:t>
            </a:r>
            <a:r>
              <a:rPr lang="en-IN" sz="1600" dirty="0">
                <a:latin typeface="Times New Roman" panose="02020603050405020304" pitchFamily="18" charset="0"/>
                <a:cs typeface="Times New Roman" panose="02020603050405020304" pitchFamily="18" charset="0"/>
              </a:rPr>
              <a:t>India   “</a:t>
            </a:r>
            <a:r>
              <a:rPr lang="en-IN" sz="1600" spc="-5" dirty="0">
                <a:latin typeface="Times New Roman" panose="02020603050405020304" pitchFamily="18" charset="0"/>
                <a:cs typeface="Times New Roman" panose="02020603050405020304" pitchFamily="18" charset="0"/>
              </a:rPr>
              <a:t>Automatic Smart </a:t>
            </a:r>
            <a:r>
              <a:rPr lang="en-IN" sz="1600" dirty="0">
                <a:latin typeface="Times New Roman" panose="02020603050405020304" pitchFamily="18" charset="0"/>
                <a:cs typeface="Times New Roman" panose="02020603050405020304" pitchFamily="18" charset="0"/>
              </a:rPr>
              <a:t>and Safety </a:t>
            </a:r>
            <a:r>
              <a:rPr lang="en-IN" sz="1600" spc="-5" dirty="0">
                <a:latin typeface="Times New Roman" panose="02020603050405020304" pitchFamily="18" charset="0"/>
                <a:cs typeface="Times New Roman" panose="02020603050405020304" pitchFamily="18" charset="0"/>
              </a:rPr>
              <a:t>Monitoring </a:t>
            </a:r>
            <a:r>
              <a:rPr lang="en-IN" sz="1600" dirty="0">
                <a:latin typeface="Times New Roman" panose="02020603050405020304" pitchFamily="18" charset="0"/>
                <a:cs typeface="Times New Roman" panose="02020603050405020304" pitchFamily="18" charset="0"/>
              </a:rPr>
              <a:t>System for Kitchen Using</a:t>
            </a:r>
            <a:r>
              <a:rPr lang="en-IN" sz="1600" spc="-114"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Internet  of</a:t>
            </a:r>
            <a:r>
              <a:rPr lang="en-IN" sz="1600" spc="-2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Things” in  Proceedings of the </a:t>
            </a:r>
            <a:r>
              <a:rPr lang="en-IN" sz="1600" spc="-5" dirty="0">
                <a:latin typeface="Times New Roman" panose="02020603050405020304" pitchFamily="18" charset="0"/>
                <a:cs typeface="Times New Roman" panose="02020603050405020304" pitchFamily="18" charset="0"/>
              </a:rPr>
              <a:t>International </a:t>
            </a:r>
            <a:r>
              <a:rPr lang="en-IN" sz="1600" dirty="0">
                <a:latin typeface="Times New Roman" panose="02020603050405020304" pitchFamily="18" charset="0"/>
                <a:cs typeface="Times New Roman" panose="02020603050405020304" pitchFamily="18" charset="0"/>
              </a:rPr>
              <a:t>Conference on </a:t>
            </a:r>
            <a:r>
              <a:rPr lang="en-IN" sz="1600" spc="-5" dirty="0">
                <a:latin typeface="Times New Roman" panose="02020603050405020304" pitchFamily="18" charset="0"/>
                <a:cs typeface="Times New Roman" panose="02020603050405020304" pitchFamily="18" charset="0"/>
              </a:rPr>
              <a:t>Intelligent  Computing </a:t>
            </a:r>
            <a:r>
              <a:rPr lang="en-IN" sz="1600" dirty="0">
                <a:latin typeface="Times New Roman" panose="02020603050405020304" pitchFamily="18" charset="0"/>
                <a:cs typeface="Times New Roman" panose="02020603050405020304" pitchFamily="18" charset="0"/>
              </a:rPr>
              <a:t>and Control </a:t>
            </a:r>
            <a:r>
              <a:rPr lang="en-IN" sz="1600" spc="-5" dirty="0">
                <a:latin typeface="Times New Roman" panose="02020603050405020304" pitchFamily="18" charset="0"/>
                <a:cs typeface="Times New Roman" panose="02020603050405020304" pitchFamily="18" charset="0"/>
              </a:rPr>
              <a:t>Systems </a:t>
            </a:r>
            <a:r>
              <a:rPr lang="en-IN" sz="1600" dirty="0">
                <a:latin typeface="Times New Roman" panose="02020603050405020304" pitchFamily="18" charset="0"/>
                <a:cs typeface="Times New Roman" panose="02020603050405020304" pitchFamily="18" charset="0"/>
              </a:rPr>
              <a:t>(ICICCS </a:t>
            </a:r>
            <a:r>
              <a:rPr lang="en-IN" sz="1600" spc="5" dirty="0">
                <a:latin typeface="Times New Roman" panose="02020603050405020304" pitchFamily="18" charset="0"/>
                <a:cs typeface="Times New Roman" panose="02020603050405020304" pitchFamily="18" charset="0"/>
              </a:rPr>
              <a:t>2019) </a:t>
            </a:r>
            <a:r>
              <a:rPr lang="en-IN" sz="1600" dirty="0">
                <a:latin typeface="Times New Roman" panose="02020603050405020304" pitchFamily="18" charset="0"/>
                <a:cs typeface="Times New Roman" panose="02020603050405020304" pitchFamily="18" charset="0"/>
              </a:rPr>
              <a:t>IEEE Xplore Part Number:</a:t>
            </a:r>
            <a:r>
              <a:rPr lang="en-IN" sz="1600" spc="-14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CFP19K34-  </a:t>
            </a:r>
            <a:r>
              <a:rPr lang="en-IN" sz="1600" dirty="0">
                <a:latin typeface="Times New Roman" panose="02020603050405020304" pitchFamily="18" charset="0"/>
                <a:cs typeface="Times New Roman" panose="02020603050405020304" pitchFamily="18" charset="0"/>
              </a:rPr>
              <a:t>ART; ISBN:</a:t>
            </a:r>
            <a:r>
              <a:rPr lang="en-IN" sz="1600" spc="-15"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978-1-5386-8113-8</a:t>
            </a:r>
          </a:p>
          <a:p>
            <a:pPr marL="298450" marR="88900" indent="-285750">
              <a:lnSpc>
                <a:spcPts val="1920"/>
              </a:lnSpc>
              <a:spcBef>
                <a:spcPts val="565"/>
              </a:spcBef>
              <a:buSzPct val="1800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98450" marR="88900" indent="-285750">
              <a:lnSpc>
                <a:spcPts val="1920"/>
              </a:lnSpc>
              <a:spcBef>
                <a:spcPts val="565"/>
              </a:spcBef>
              <a:buSzPct val="18000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Suma V, Ramya R Shekar, Akshay Kumar A. “</a:t>
            </a:r>
            <a:r>
              <a:rPr lang="en-IN" sz="1600" dirty="0">
                <a:latin typeface="Times New Roman" panose="02020603050405020304" pitchFamily="18" charset="0"/>
                <a:cs typeface="Times New Roman" panose="02020603050405020304" pitchFamily="18" charset="0"/>
              </a:rPr>
              <a:t>Gas Leakage Detection Based on IOT”</a:t>
            </a:r>
            <a:r>
              <a:rPr lang="pt-BR" sz="1600" dirty="0">
                <a:latin typeface="Times New Roman" panose="02020603050405020304" pitchFamily="18" charset="0"/>
                <a:cs typeface="Times New Roman" panose="02020603050405020304" pitchFamily="18" charset="0"/>
              </a:rPr>
              <a:t> in </a:t>
            </a:r>
            <a:r>
              <a:rPr lang="en-IN" sz="1600" dirty="0">
                <a:latin typeface="Times New Roman" panose="02020603050405020304" pitchFamily="18" charset="0"/>
                <a:cs typeface="Times New Roman" panose="02020603050405020304" pitchFamily="18" charset="0"/>
              </a:rPr>
              <a:t>Proceedings of the Third International Conference on Electronics Communication and Aerospace Technology [ICECA 2019] IEEE Conference Record # 45616; IEEE Xplore ISBN: 978-1-7281-0167-5</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28121361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175437" y="230050"/>
            <a:ext cx="8793126" cy="4600998"/>
          </a:xfrm>
          <a:prstGeom prst="rect">
            <a:avLst/>
          </a:prstGeom>
          <a:noFill/>
          <a:ln>
            <a:noFill/>
          </a:ln>
        </p:spPr>
        <p:txBody>
          <a:bodyPr spcFirstLastPara="1" wrap="square" lIns="91425" tIns="91425" rIns="91425" bIns="91425" anchor="b" anchorCtr="0">
            <a:noAutofit/>
          </a:bodyPr>
          <a:lstStyle/>
          <a:p>
            <a:pPr algn="ctr">
              <a:lnSpc>
                <a:spcPct val="100000"/>
              </a:lnSpc>
            </a:pP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A Project Report on</a:t>
            </a:r>
            <a:br>
              <a:rPr lang="en-IN" sz="1800" dirty="0">
                <a:latin typeface="Times New Roman" panose="02020603050405020304" pitchFamily="18" charset="0"/>
                <a:cs typeface="Times New Roman" panose="02020603050405020304" pitchFamily="18" charset="0"/>
              </a:rPr>
            </a:br>
            <a:r>
              <a:rPr lang="en-IN" sz="2400" b="1" strike="noStrike" spc="-1" dirty="0">
                <a:solidFill>
                  <a:srgbClr val="FFFBF0"/>
                </a:solidFill>
                <a:latin typeface="Times New Roman" panose="02020603050405020304" pitchFamily="18" charset="0"/>
                <a:ea typeface="Times New Roman"/>
                <a:cs typeface="Times New Roman" panose="02020603050405020304" pitchFamily="18" charset="0"/>
              </a:rPr>
              <a:t>IOT ENABLED GAS LEAKAGE</a:t>
            </a:r>
            <a:br>
              <a:rPr lang="en-IN" sz="2400" b="1" strike="noStrike" spc="-1" dirty="0">
                <a:solidFill>
                  <a:srgbClr val="FFFBF0"/>
                </a:solidFill>
                <a:latin typeface="Times New Roman" panose="02020603050405020304" pitchFamily="18" charset="0"/>
                <a:ea typeface="Times New Roman"/>
                <a:cs typeface="Times New Roman" panose="02020603050405020304" pitchFamily="18" charset="0"/>
              </a:rPr>
            </a:br>
            <a:r>
              <a:rPr lang="en-IN" sz="2400" b="1" spc="-1" dirty="0">
                <a:solidFill>
                  <a:srgbClr val="FFFBF0"/>
                </a:solidFill>
                <a:latin typeface="Times New Roman" panose="02020603050405020304" pitchFamily="18" charset="0"/>
                <a:ea typeface="Times New Roman"/>
                <a:cs typeface="Times New Roman" panose="02020603050405020304" pitchFamily="18" charset="0"/>
              </a:rPr>
              <a:t>DETECTION SYSTEM</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Submitted in partial full fill </a:t>
            </a:r>
            <a:r>
              <a:rPr lang="en-IN" sz="1800" b="0" strike="noStrike" spc="-1" dirty="0" err="1">
                <a:solidFill>
                  <a:srgbClr val="FFFBF0"/>
                </a:solidFill>
                <a:latin typeface="Times New Roman" panose="02020603050405020304" pitchFamily="18" charset="0"/>
                <a:ea typeface="Times New Roman"/>
                <a:cs typeface="Times New Roman" panose="02020603050405020304" pitchFamily="18" charset="0"/>
              </a:rPr>
              <a:t>ment</a:t>
            </a: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 of the degree of</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Bachelor of Engineering(Sem-8)</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in</a:t>
            </a:r>
            <a:br>
              <a:rPr lang="en-IN" sz="1800" dirty="0">
                <a:latin typeface="Times New Roman" panose="02020603050405020304" pitchFamily="18" charset="0"/>
                <a:cs typeface="Times New Roman" panose="02020603050405020304" pitchFamily="18" charset="0"/>
              </a:rPr>
            </a:br>
            <a:r>
              <a:rPr lang="en-IN" sz="1800" b="1" strike="noStrike" spc="-1" dirty="0">
                <a:solidFill>
                  <a:srgbClr val="FFFBF0"/>
                </a:solidFill>
                <a:latin typeface="Times New Roman" panose="02020603050405020304" pitchFamily="18" charset="0"/>
                <a:ea typeface="Times New Roman"/>
                <a:cs typeface="Times New Roman" panose="02020603050405020304" pitchFamily="18" charset="0"/>
              </a:rPr>
              <a:t>INFORMATION TECHNOLOGY</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By</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Shailesh Maurya (17204008) </a:t>
            </a:r>
            <a:b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br>
            <a:r>
              <a:rPr lang="en-IN" sz="1800" spc="-1" dirty="0">
                <a:solidFill>
                  <a:srgbClr val="FFFBF0"/>
                </a:solidFill>
                <a:latin typeface="Times New Roman" panose="02020603050405020304" pitchFamily="18" charset="0"/>
                <a:ea typeface="Times New Roman"/>
                <a:cs typeface="Times New Roman" panose="02020603050405020304" pitchFamily="18" charset="0"/>
              </a:rPr>
              <a:t>Sankalp Patil </a:t>
            </a: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(15104030)</a:t>
            </a: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Akash Sapkal (16204035)</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Under the Guidance of</a:t>
            </a:r>
            <a:br>
              <a:rPr lang="en-IN" sz="1800" dirty="0">
                <a:latin typeface="Times New Roman" panose="02020603050405020304" pitchFamily="18" charset="0"/>
                <a:cs typeface="Times New Roman" panose="02020603050405020304" pitchFamily="18" charset="0"/>
              </a:rPr>
            </a:br>
            <a:r>
              <a:rPr lang="en-IN" sz="1800" spc="-1" dirty="0">
                <a:solidFill>
                  <a:srgbClr val="FFFBF0"/>
                </a:solidFill>
                <a:latin typeface="Times New Roman" panose="02020603050405020304" pitchFamily="18" charset="0"/>
                <a:cs typeface="Times New Roman" panose="02020603050405020304" pitchFamily="18" charset="0"/>
              </a:rPr>
              <a:t>Prof. </a:t>
            </a:r>
            <a:r>
              <a:rPr lang="en-IN" sz="1800" b="0" strike="noStrike" spc="-1" dirty="0" err="1">
                <a:solidFill>
                  <a:srgbClr val="FFFBF0"/>
                </a:solidFill>
                <a:latin typeface="Times New Roman" panose="02020603050405020304" pitchFamily="18" charset="0"/>
                <a:ea typeface="Times New Roman"/>
                <a:cs typeface="Times New Roman" panose="02020603050405020304" pitchFamily="18" charset="0"/>
              </a:rPr>
              <a:t>Apeksha</a:t>
            </a:r>
            <a: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t> Mohite</a:t>
            </a:r>
            <a:br>
              <a:rPr lang="en-IN" sz="1800" b="0" strike="noStrike" spc="-1" dirty="0">
                <a:solidFill>
                  <a:srgbClr val="FFFBF0"/>
                </a:solidFill>
                <a:latin typeface="Times New Roman" panose="02020603050405020304" pitchFamily="18" charset="0"/>
                <a:ea typeface="Times New Roman"/>
                <a:cs typeface="Times New Roman" panose="02020603050405020304" pitchFamily="18" charset="0"/>
              </a:rPr>
            </a:br>
            <a:r>
              <a:rPr lang="en-IN" sz="1800" spc="-1" dirty="0">
                <a:solidFill>
                  <a:srgbClr val="FFFBF0"/>
                </a:solidFill>
                <a:latin typeface="Times New Roman" panose="02020603050405020304" pitchFamily="18" charset="0"/>
                <a:ea typeface="Times New Roman"/>
                <a:cs typeface="Times New Roman" panose="02020603050405020304" pitchFamily="18" charset="0"/>
              </a:rPr>
              <a:t>Prof. </a:t>
            </a:r>
            <a:r>
              <a:rPr lang="en-IN" sz="1800" spc="-1" dirty="0" err="1">
                <a:solidFill>
                  <a:srgbClr val="FFFBF0"/>
                </a:solidFill>
                <a:latin typeface="Times New Roman" panose="02020603050405020304" pitchFamily="18" charset="0"/>
                <a:ea typeface="Times New Roman"/>
                <a:cs typeface="Times New Roman" panose="02020603050405020304" pitchFamily="18" charset="0"/>
              </a:rPr>
              <a:t>Sonal</a:t>
            </a:r>
            <a:r>
              <a:rPr lang="en-IN" sz="1800" spc="-1" dirty="0">
                <a:solidFill>
                  <a:srgbClr val="FFFBF0"/>
                </a:solidFill>
                <a:latin typeface="Times New Roman" panose="02020603050405020304" pitchFamily="18" charset="0"/>
                <a:ea typeface="Times New Roman"/>
                <a:cs typeface="Times New Roman" panose="02020603050405020304" pitchFamily="18" charset="0"/>
              </a:rPr>
              <a:t> Jain</a:t>
            </a: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20681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550235" y="2571750"/>
            <a:ext cx="7360388" cy="1475267"/>
          </a:xfrm>
          <a:prstGeom prst="rect">
            <a:avLst/>
          </a:prstGeom>
          <a:noFill/>
          <a:ln>
            <a:noFill/>
          </a:ln>
        </p:spPr>
        <p:txBody>
          <a:bodyPr spcFirstLastPara="1" wrap="square" lIns="91425" tIns="91425" rIns="91425" bIns="91425" anchor="b" anchorCtr="0">
            <a:noAutofit/>
          </a:bodyPr>
          <a:lstStyle/>
          <a:p>
            <a:r>
              <a:rPr lang="en-IN" sz="4000" b="1" strike="noStrike" spc="-1" dirty="0">
                <a:solidFill>
                  <a:srgbClr val="FFFBF0"/>
                </a:solidFill>
                <a:latin typeface="Times New Roman" panose="02020603050405020304" pitchFamily="18" charset="0"/>
                <a:cs typeface="Times New Roman" panose="02020603050405020304" pitchFamily="18" charset="0"/>
              </a:rPr>
              <a:t>4. Conclusion and Future Scope</a:t>
            </a:r>
            <a:br>
              <a:rPr lang="en-IN" sz="4000" b="0" strike="noStrike" spc="-1" dirty="0">
                <a:latin typeface="Arial"/>
              </a:rPr>
            </a:br>
            <a:endParaRPr lang="en-IN" sz="4000" b="0" strike="noStrike" spc="-1" dirty="0">
              <a:latin typeface="Arial"/>
            </a:endParaRPr>
          </a:p>
        </p:txBody>
      </p:sp>
    </p:spTree>
    <p:extLst>
      <p:ext uri="{BB962C8B-B14F-4D97-AF65-F5344CB8AC3E}">
        <p14:creationId xmlns:p14="http://schemas.microsoft.com/office/powerpoint/2010/main" val="177998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4.1 </a:t>
            </a:r>
            <a:r>
              <a:rPr lang="en-IN" sz="3000" b="1" spc="-1" dirty="0">
                <a:solidFill>
                  <a:srgbClr val="000000"/>
                </a:solidFill>
                <a:latin typeface="Times New Roman"/>
                <a:ea typeface="Times New Roman"/>
              </a:rPr>
              <a:t>Conclusion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In our work, to acquire the quickest notification of a gas leak, use IOT (Internet of Things).</a:t>
            </a:r>
          </a:p>
          <a:p>
            <a:pPr marL="285750" indent="-285750">
              <a:buSzPct val="18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To get the fastest response from the module, have also used an IOT-enabled website or application. </a:t>
            </a:r>
          </a:p>
          <a:p>
            <a:pPr marL="285750" indent="-285750">
              <a:buSzPct val="18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Other modules and items utilized in this project include a GSM module, a microcontroller, an LED for indication, a buzzer to alert nearby residents, and an MQ 5 gas sensor module to detect gas leaks. </a:t>
            </a:r>
          </a:p>
          <a:p>
            <a:pPr marL="285750" indent="-285750">
              <a:buSzPct val="18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SzPct val="180000"/>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To eliminate accidental gas leaking, have utilized a solenoid valve to turn off the cylinder regulator knob.</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4297874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4.2 </a:t>
            </a:r>
            <a:r>
              <a:rPr lang="en-IN" sz="3000" b="1" spc="-1" dirty="0">
                <a:solidFill>
                  <a:srgbClr val="000000"/>
                </a:solidFill>
                <a:latin typeface="Times New Roman"/>
                <a:ea typeface="Times New Roman"/>
              </a:rPr>
              <a:t>Future Scope</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9085" indent="-287020">
              <a:lnSpc>
                <a:spcPct val="100000"/>
              </a:lnSpc>
              <a:spcBef>
                <a:spcPts val="95"/>
              </a:spcBef>
              <a:buSzPct val="180000"/>
              <a:buFont typeface="Arial" panose="020B0604020202020204" pitchFamily="34" charset="0"/>
              <a:buChar char="•"/>
              <a:tabLst>
                <a:tab pos="299085" algn="l"/>
                <a:tab pos="299720" algn="l"/>
                <a:tab pos="2461895" algn="l"/>
              </a:tabLst>
            </a:pP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This system can be furthermore upgraded to a compact version where aa mini-speaker can be used, less wiring, and many other similar upgrades can be made.</a:t>
            </a:r>
          </a:p>
          <a:p>
            <a:pPr marL="299085" indent="-287020">
              <a:lnSpc>
                <a:spcPct val="100000"/>
              </a:lnSpc>
              <a:spcBef>
                <a:spcPts val="95"/>
              </a:spcBef>
              <a:buSzPct val="180000"/>
              <a:buFont typeface="Arial" panose="020B0604020202020204" pitchFamily="34" charset="0"/>
              <a:buChar char="•"/>
              <a:tabLst>
                <a:tab pos="299085" algn="l"/>
                <a:tab pos="299720" algn="l"/>
                <a:tab pos="2461895" algn="l"/>
              </a:tabLst>
            </a:pPr>
            <a:r>
              <a:rPr lang="en-IN" spc="-5" dirty="0">
                <a:latin typeface="Times New Roman" panose="02020603050405020304" pitchFamily="18" charset="0"/>
                <a:cs typeface="Times New Roman" panose="02020603050405020304" pitchFamily="18" charset="0"/>
              </a:rPr>
              <a:t>The current system helps  us in continuous monitoring of gas values and </a:t>
            </a:r>
            <a:r>
              <a:rPr lang="en-IN" spc="-5" dirty="0" err="1">
                <a:latin typeface="Times New Roman" panose="02020603050405020304" pitchFamily="18" charset="0"/>
                <a:cs typeface="Times New Roman" panose="02020603050405020304" pitchFamily="18" charset="0"/>
              </a:rPr>
              <a:t>Futher</a:t>
            </a:r>
            <a:r>
              <a:rPr lang="en-IN" spc="-5" dirty="0">
                <a:latin typeface="Times New Roman" panose="02020603050405020304" pitchFamily="18" charset="0"/>
                <a:cs typeface="Times New Roman" panose="02020603050405020304" pitchFamily="18" charset="0"/>
              </a:rPr>
              <a:t> it can modified for sending notification with the help of GSM module.</a:t>
            </a:r>
          </a:p>
          <a:p>
            <a:pPr marL="299085" indent="-287020">
              <a:lnSpc>
                <a:spcPct val="100000"/>
              </a:lnSpc>
              <a:spcBef>
                <a:spcPts val="95"/>
              </a:spcBef>
              <a:buSzPct val="180000"/>
              <a:buFont typeface="Arial" panose="020B0604020202020204" pitchFamily="34" charset="0"/>
              <a:buChar char="•"/>
              <a:tabLst>
                <a:tab pos="299085" algn="l"/>
                <a:tab pos="299720" algn="l"/>
                <a:tab pos="2461895" algn="l"/>
              </a:tabLst>
            </a:pPr>
            <a:r>
              <a:rPr lang="en-IN" spc="-5" dirty="0">
                <a:latin typeface="Times New Roman" panose="02020603050405020304" pitchFamily="18" charset="0"/>
                <a:cs typeface="Times New Roman" panose="02020603050405020304" pitchFamily="18" charset="0"/>
              </a:rPr>
              <a:t>The current system is running on localhost </a:t>
            </a:r>
            <a:r>
              <a:rPr lang="en-IN" spc="-5" dirty="0" err="1">
                <a:latin typeface="Times New Roman" panose="02020603050405020304" pitchFamily="18" charset="0"/>
                <a:cs typeface="Times New Roman" panose="02020603050405020304" pitchFamily="18" charset="0"/>
              </a:rPr>
              <a:t>futher</a:t>
            </a:r>
            <a:r>
              <a:rPr lang="en-IN" spc="-5" dirty="0">
                <a:latin typeface="Times New Roman" panose="02020603050405020304" pitchFamily="18" charset="0"/>
                <a:cs typeface="Times New Roman" panose="02020603050405020304" pitchFamily="18" charset="0"/>
              </a:rPr>
              <a:t> it can be setup on </a:t>
            </a:r>
            <a:r>
              <a:rPr lang="en-IN" spc="-5" dirty="0" err="1">
                <a:latin typeface="Times New Roman" panose="02020603050405020304" pitchFamily="18" charset="0"/>
                <a:cs typeface="Times New Roman" panose="02020603050405020304" pitchFamily="18" charset="0"/>
              </a:rPr>
              <a:t>dedecated</a:t>
            </a:r>
            <a:r>
              <a:rPr lang="en-IN" spc="-5" dirty="0">
                <a:latin typeface="Times New Roman" panose="02020603050405020304" pitchFamily="18" charset="0"/>
                <a:cs typeface="Times New Roman" panose="02020603050405020304" pitchFamily="18" charset="0"/>
              </a:rPr>
              <a:t> hosting environment.</a:t>
            </a:r>
          </a:p>
          <a:p>
            <a:pPr marL="299085" indent="-287020">
              <a:lnSpc>
                <a:spcPct val="100000"/>
              </a:lnSpc>
              <a:spcBef>
                <a:spcPts val="95"/>
              </a:spcBef>
              <a:buSzPct val="180000"/>
              <a:buFont typeface="Arial" panose="020B0604020202020204" pitchFamily="34" charset="0"/>
              <a:buChar char="•"/>
              <a:tabLst>
                <a:tab pos="299085" algn="l"/>
                <a:tab pos="299720" algn="l"/>
                <a:tab pos="2461895" algn="l"/>
              </a:tabLst>
            </a:pPr>
            <a:r>
              <a:rPr lang="en-IN" spc="-5" dirty="0">
                <a:latin typeface="Times New Roman" panose="02020603050405020304" pitchFamily="18" charset="0"/>
                <a:cs typeface="Times New Roman" panose="02020603050405020304" pitchFamily="18" charset="0"/>
              </a:rPr>
              <a:t>Including an Automatic Shut-off device (solenoid valve)which will turn off the gas supply whenever it will detect any gas leakage.</a:t>
            </a:r>
          </a:p>
          <a:p>
            <a:pPr marL="299085" indent="-287020">
              <a:lnSpc>
                <a:spcPct val="100000"/>
              </a:lnSpc>
              <a:spcBef>
                <a:spcPts val="95"/>
              </a:spcBef>
              <a:buSzPct val="180000"/>
              <a:buFont typeface="Arial" panose="020B0604020202020204" pitchFamily="34" charset="0"/>
              <a:buChar char="•"/>
              <a:tabLst>
                <a:tab pos="299085" algn="l"/>
                <a:tab pos="299720" algn="l"/>
                <a:tab pos="2461895" algn="l"/>
              </a:tabLst>
            </a:pPr>
            <a:r>
              <a:rPr lang="en-IN" spc="-5" dirty="0">
                <a:latin typeface="Times New Roman" panose="02020603050405020304" pitchFamily="18" charset="0"/>
                <a:cs typeface="Times New Roman" panose="02020603050405020304" pitchFamily="18" charset="0"/>
              </a:rPr>
              <a:t>Even we can develop a mobile application for monitoring.</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550235" y="2571750"/>
            <a:ext cx="7360388" cy="1475267"/>
          </a:xfrm>
          <a:prstGeom prst="rect">
            <a:avLst/>
          </a:prstGeom>
          <a:noFill/>
          <a:ln>
            <a:noFill/>
          </a:ln>
        </p:spPr>
        <p:txBody>
          <a:bodyPr spcFirstLastPara="1" wrap="square" lIns="91425" tIns="91425" rIns="91425" bIns="91425" anchor="b" anchorCtr="0">
            <a:noAutofit/>
          </a:bodyPr>
          <a:lstStyle/>
          <a:p>
            <a:pPr algn="ctr"/>
            <a:r>
              <a:rPr lang="en-IN" sz="4000" b="1" spc="-1" dirty="0">
                <a:solidFill>
                  <a:srgbClr val="FFFBF0"/>
                </a:solidFill>
                <a:latin typeface="Times New Roman" panose="02020603050405020304" pitchFamily="18" charset="0"/>
                <a:cs typeface="Times New Roman" panose="02020603050405020304" pitchFamily="18" charset="0"/>
              </a:rPr>
              <a:t>Thank You</a:t>
            </a:r>
            <a:br>
              <a:rPr lang="en-IN" sz="4000" b="0" strike="noStrike" spc="-1" dirty="0">
                <a:latin typeface="Arial"/>
              </a:rPr>
            </a:br>
            <a:endParaRPr lang="en-IN" sz="4000" b="0" strike="noStrike" spc="-1" dirty="0">
              <a:latin typeface="Arial"/>
            </a:endParaRPr>
          </a:p>
        </p:txBody>
      </p:sp>
    </p:spTree>
    <p:extLst>
      <p:ext uri="{BB962C8B-B14F-4D97-AF65-F5344CB8AC3E}">
        <p14:creationId xmlns:p14="http://schemas.microsoft.com/office/powerpoint/2010/main" val="63989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124932" y="2444159"/>
            <a:ext cx="8894135" cy="923704"/>
          </a:xfrm>
          <a:prstGeom prst="rect">
            <a:avLst/>
          </a:prstGeom>
          <a:noFill/>
          <a:ln>
            <a:noFill/>
          </a:ln>
        </p:spPr>
        <p:txBody>
          <a:bodyPr spcFirstLastPara="1" wrap="square" lIns="91425" tIns="91425" rIns="91425" bIns="91425" anchor="b" anchorCtr="0">
            <a:noAutofit/>
          </a:bodyPr>
          <a:lstStyle/>
          <a:p>
            <a:pPr algn="ctr">
              <a:lnSpc>
                <a:spcPct val="100000"/>
              </a:lnSpc>
            </a:pPr>
            <a:r>
              <a:rPr lang="en-IN" sz="4000" b="1" strike="noStrike" spc="-1" dirty="0">
                <a:solidFill>
                  <a:srgbClr val="FFFBF0"/>
                </a:solidFill>
                <a:latin typeface="Times New Roman"/>
                <a:ea typeface="Times New Roman"/>
              </a:rPr>
              <a:t>1.Project Conception and Initiation</a:t>
            </a:r>
            <a:endParaRPr lang="en-IN" sz="4000" b="0" strike="noStrike" spc="-1" dirty="0">
              <a:latin typeface="Arial"/>
            </a:endParaRPr>
          </a:p>
        </p:txBody>
      </p:sp>
    </p:spTree>
    <p:extLst>
      <p:ext uri="{BB962C8B-B14F-4D97-AF65-F5344CB8AC3E}">
        <p14:creationId xmlns:p14="http://schemas.microsoft.com/office/powerpoint/2010/main" val="185345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311760" y="105732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a:p>
            <a:pPr marL="354965" marR="430530" indent="-342900">
              <a:lnSpc>
                <a:spcPct val="100000"/>
              </a:lnSpc>
              <a:spcBef>
                <a:spcPts val="95"/>
              </a:spcBef>
              <a:buSzPct val="181000"/>
              <a:buFont typeface="Arial" panose="020B0604020202020204" pitchFamily="34" charset="0"/>
              <a:buChar char="•"/>
              <a:tabLst>
                <a:tab pos="354965" algn="l"/>
                <a:tab pos="355600" algn="l"/>
              </a:tabLst>
            </a:pPr>
            <a:r>
              <a:rPr lang="en-IN" sz="1600" spc="-5" dirty="0">
                <a:latin typeface="Times New Roman"/>
                <a:cs typeface="Times New Roman"/>
              </a:rPr>
              <a:t>The aim of this project is to present such a design that can automatically  detect and also stop gas leakage in vulnerable</a:t>
            </a:r>
            <a:r>
              <a:rPr lang="en-IN" sz="1600" spc="10" dirty="0">
                <a:latin typeface="Times New Roman"/>
                <a:cs typeface="Times New Roman"/>
              </a:rPr>
              <a:t> </a:t>
            </a:r>
            <a:r>
              <a:rPr lang="en-IN" sz="1600" spc="-5" dirty="0">
                <a:latin typeface="Times New Roman"/>
                <a:cs typeface="Times New Roman"/>
              </a:rPr>
              <a:t>premises</a:t>
            </a:r>
            <a:endParaRPr lang="en-IN" sz="1600" dirty="0">
              <a:latin typeface="Times New Roman"/>
              <a:cs typeface="Times New Roman"/>
            </a:endParaRPr>
          </a:p>
          <a:p>
            <a:pPr marL="285750" indent="-285750">
              <a:lnSpc>
                <a:spcPct val="100000"/>
              </a:lnSpc>
              <a:spcBef>
                <a:spcPts val="50"/>
              </a:spcBef>
              <a:buSzPct val="181000"/>
              <a:buFont typeface="Arial" panose="020B0604020202020204" pitchFamily="34" charset="0"/>
              <a:buChar char="•"/>
            </a:pPr>
            <a:endParaRPr lang="en-IN" sz="1600" dirty="0">
              <a:latin typeface="Times New Roman"/>
              <a:cs typeface="Times New Roman"/>
            </a:endParaRPr>
          </a:p>
          <a:p>
            <a:pPr marL="299085" indent="-287020">
              <a:lnSpc>
                <a:spcPct val="100000"/>
              </a:lnSpc>
              <a:buSzPct val="181000"/>
              <a:buFont typeface="Arial" panose="020B0604020202020204" pitchFamily="34" charset="0"/>
              <a:buChar char="•"/>
              <a:tabLst>
                <a:tab pos="299085" algn="l"/>
                <a:tab pos="299720" algn="l"/>
              </a:tabLst>
            </a:pPr>
            <a:r>
              <a:rPr lang="en-IN" sz="1600" spc="-5" dirty="0">
                <a:latin typeface="Times New Roman"/>
                <a:cs typeface="Times New Roman"/>
              </a:rPr>
              <a:t>To stop accident associated with </a:t>
            </a:r>
            <a:r>
              <a:rPr lang="en-IN" sz="1600" dirty="0">
                <a:latin typeface="Times New Roman"/>
                <a:cs typeface="Times New Roman"/>
              </a:rPr>
              <a:t>the </a:t>
            </a:r>
            <a:r>
              <a:rPr lang="en-IN" sz="1600" spc="-5" dirty="0">
                <a:latin typeface="Times New Roman"/>
                <a:cs typeface="Times New Roman"/>
              </a:rPr>
              <a:t>gas leakage is to install </a:t>
            </a:r>
            <a:r>
              <a:rPr lang="en-IN" sz="1600" dirty="0">
                <a:latin typeface="Times New Roman"/>
                <a:cs typeface="Times New Roman"/>
              </a:rPr>
              <a:t>gas</a:t>
            </a:r>
            <a:r>
              <a:rPr lang="en-IN" sz="1600" spc="70" dirty="0">
                <a:latin typeface="Times New Roman"/>
                <a:cs typeface="Times New Roman"/>
              </a:rPr>
              <a:t> </a:t>
            </a:r>
            <a:r>
              <a:rPr lang="en-IN" sz="1600" spc="-5" dirty="0">
                <a:latin typeface="Times New Roman"/>
                <a:cs typeface="Times New Roman"/>
              </a:rPr>
              <a:t>leakage</a:t>
            </a:r>
            <a:r>
              <a:rPr lang="en-IN" sz="1600" dirty="0">
                <a:latin typeface="Times New Roman"/>
                <a:cs typeface="Times New Roman"/>
              </a:rPr>
              <a:t> </a:t>
            </a:r>
            <a:r>
              <a:rPr lang="en-IN" sz="1600" spc="-5" dirty="0">
                <a:latin typeface="Times New Roman"/>
                <a:cs typeface="Times New Roman"/>
              </a:rPr>
              <a:t>detection kit at vulnerable places.</a:t>
            </a:r>
            <a:endParaRPr lang="en-IN" sz="1600" dirty="0">
              <a:latin typeface="Times New Roman"/>
              <a:cs typeface="Times New Roman"/>
            </a:endParaRPr>
          </a:p>
          <a:p>
            <a:pPr marL="285750" indent="-285750">
              <a:lnSpc>
                <a:spcPct val="100000"/>
              </a:lnSpc>
              <a:spcBef>
                <a:spcPts val="50"/>
              </a:spcBef>
              <a:buSzPct val="181000"/>
              <a:buFont typeface="Arial" panose="020B0604020202020204" pitchFamily="34" charset="0"/>
              <a:buChar char="•"/>
            </a:pPr>
            <a:endParaRPr lang="en-IN" sz="1600" dirty="0">
              <a:latin typeface="Times New Roman"/>
              <a:cs typeface="Times New Roman"/>
            </a:endParaRPr>
          </a:p>
          <a:p>
            <a:pPr marL="299085" indent="-287020">
              <a:lnSpc>
                <a:spcPct val="100000"/>
              </a:lnSpc>
              <a:spcBef>
                <a:spcPts val="5"/>
              </a:spcBef>
              <a:buSzPct val="181000"/>
              <a:buFont typeface="Arial" panose="020B0604020202020204" pitchFamily="34" charset="0"/>
              <a:buChar char="•"/>
              <a:tabLst>
                <a:tab pos="299085" algn="l"/>
                <a:tab pos="299720" algn="l"/>
              </a:tabLst>
            </a:pPr>
            <a:r>
              <a:rPr lang="en-IN" sz="1600" spc="-5" dirty="0">
                <a:latin typeface="Times New Roman"/>
                <a:cs typeface="Times New Roman"/>
              </a:rPr>
              <a:t>Gas leakage is a major problem with industrial sector, residential</a:t>
            </a:r>
            <a:r>
              <a:rPr lang="en-IN" sz="1600" spc="110" dirty="0">
                <a:latin typeface="Times New Roman"/>
                <a:cs typeface="Times New Roman"/>
              </a:rPr>
              <a:t> </a:t>
            </a:r>
            <a:r>
              <a:rPr lang="en-IN" sz="1600" spc="-5" dirty="0">
                <a:latin typeface="Times New Roman"/>
                <a:cs typeface="Times New Roman"/>
              </a:rPr>
              <a:t>premises</a:t>
            </a:r>
            <a:r>
              <a:rPr lang="en-IN" sz="1600" dirty="0">
                <a:latin typeface="Times New Roman"/>
                <a:cs typeface="Times New Roman"/>
              </a:rPr>
              <a:t> </a:t>
            </a:r>
            <a:r>
              <a:rPr lang="en-IN" sz="1600" spc="-5" dirty="0">
                <a:latin typeface="Times New Roman"/>
                <a:cs typeface="Times New Roman"/>
              </a:rPr>
              <a:t>and gas powered</a:t>
            </a:r>
            <a:r>
              <a:rPr lang="en-IN" sz="1600" spc="-10" dirty="0">
                <a:latin typeface="Times New Roman"/>
                <a:cs typeface="Times New Roman"/>
              </a:rPr>
              <a:t> </a:t>
            </a:r>
            <a:r>
              <a:rPr lang="en-IN" sz="1600" spc="-5" dirty="0">
                <a:latin typeface="Times New Roman"/>
                <a:cs typeface="Times New Roman"/>
              </a:rPr>
              <a:t>vehicles.</a:t>
            </a:r>
            <a:endParaRPr lang="en-IN" sz="1600" dirty="0">
              <a:latin typeface="Times New Roman"/>
              <a:cs typeface="Times New Roman"/>
            </a:endParaRPr>
          </a:p>
          <a:p>
            <a:pPr marL="285750" indent="-285750">
              <a:lnSpc>
                <a:spcPct val="100000"/>
              </a:lnSpc>
              <a:spcBef>
                <a:spcPts val="30"/>
              </a:spcBef>
              <a:buSzPct val="181000"/>
              <a:buFont typeface="Arial" panose="020B0604020202020204" pitchFamily="34" charset="0"/>
              <a:buChar char="•"/>
            </a:pPr>
            <a:endParaRPr lang="en-IN" sz="1600" dirty="0">
              <a:latin typeface="Times New Roman"/>
              <a:cs typeface="Times New Roman"/>
            </a:endParaRPr>
          </a:p>
          <a:p>
            <a:pPr marL="299085" indent="-287020">
              <a:lnSpc>
                <a:spcPct val="100000"/>
              </a:lnSpc>
              <a:spcBef>
                <a:spcPts val="5"/>
              </a:spcBef>
              <a:buSzPct val="181000"/>
              <a:buFont typeface="Arial" panose="020B0604020202020204" pitchFamily="34" charset="0"/>
              <a:buChar char="•"/>
              <a:tabLst>
                <a:tab pos="299085" algn="l"/>
                <a:tab pos="299720" algn="l"/>
              </a:tabLst>
            </a:pPr>
            <a:r>
              <a:rPr lang="en-IN" sz="1600" spc="-5" dirty="0">
                <a:latin typeface="Times New Roman"/>
                <a:cs typeface="Times New Roman"/>
              </a:rPr>
              <a:t>Gas leakage system consist of GSM module, which </a:t>
            </a:r>
            <a:r>
              <a:rPr lang="en-IN" sz="1600" spc="-10" dirty="0">
                <a:latin typeface="Times New Roman"/>
                <a:cs typeface="Times New Roman"/>
              </a:rPr>
              <a:t>warms </a:t>
            </a:r>
            <a:r>
              <a:rPr lang="en-IN" sz="1600" spc="-5" dirty="0">
                <a:latin typeface="Times New Roman"/>
                <a:cs typeface="Times New Roman"/>
              </a:rPr>
              <a:t>by sending</a:t>
            </a:r>
            <a:r>
              <a:rPr lang="en-IN" sz="1600" spc="114" dirty="0">
                <a:latin typeface="Times New Roman"/>
                <a:cs typeface="Times New Roman"/>
              </a:rPr>
              <a:t> </a:t>
            </a:r>
            <a:r>
              <a:rPr lang="en-IN" sz="1600" spc="-5" dirty="0">
                <a:latin typeface="Times New Roman"/>
                <a:cs typeface="Times New Roman"/>
              </a:rPr>
              <a:t>SMS.</a:t>
            </a:r>
            <a:endParaRPr lang="en-IN" sz="1600" dirty="0">
              <a:latin typeface="Times New Roman"/>
              <a:cs typeface="Times New Roman"/>
            </a:endParaRPr>
          </a:p>
          <a:p>
            <a:pPr marL="299085" indent="-287020">
              <a:lnSpc>
                <a:spcPct val="100000"/>
              </a:lnSpc>
              <a:spcBef>
                <a:spcPts val="2160"/>
              </a:spcBef>
              <a:buSzPct val="181000"/>
              <a:buFont typeface="Arial" panose="020B0604020202020204" pitchFamily="34" charset="0"/>
              <a:buChar char="•"/>
              <a:tabLst>
                <a:tab pos="299085" algn="l"/>
                <a:tab pos="299720" algn="l"/>
              </a:tabLst>
            </a:pPr>
            <a:r>
              <a:rPr lang="en-IN" sz="1600" spc="-5" dirty="0">
                <a:latin typeface="Times New Roman"/>
                <a:cs typeface="Times New Roman"/>
              </a:rPr>
              <a:t>The Particular gas sensor has been used which has high sensitivity</a:t>
            </a:r>
            <a:r>
              <a:rPr lang="en-IN" sz="1600" spc="75" dirty="0">
                <a:latin typeface="Times New Roman"/>
                <a:cs typeface="Times New Roman"/>
              </a:rPr>
              <a:t> </a:t>
            </a:r>
            <a:r>
              <a:rPr lang="en-IN" sz="1600" spc="-5" dirty="0">
                <a:latin typeface="Times New Roman"/>
                <a:cs typeface="Times New Roman"/>
              </a:rPr>
              <a:t>for</a:t>
            </a:r>
            <a:r>
              <a:rPr lang="en-IN" sz="1600" dirty="0">
                <a:latin typeface="Times New Roman"/>
                <a:cs typeface="Times New Roman"/>
              </a:rPr>
              <a:t> </a:t>
            </a:r>
            <a:r>
              <a:rPr lang="en-IN" sz="1600" spc="-5" dirty="0">
                <a:latin typeface="Times New Roman"/>
                <a:cs typeface="Times New Roman"/>
              </a:rPr>
              <a:t>Propane(C3H8) and</a:t>
            </a:r>
            <a:r>
              <a:rPr lang="en-IN" sz="1600" spc="5" dirty="0">
                <a:latin typeface="Times New Roman"/>
                <a:cs typeface="Times New Roman"/>
              </a:rPr>
              <a:t> </a:t>
            </a:r>
            <a:r>
              <a:rPr lang="en-IN" sz="1600" spc="-5" dirty="0">
                <a:latin typeface="Times New Roman"/>
                <a:cs typeface="Times New Roman"/>
              </a:rPr>
              <a:t>Butane(C4H10).</a:t>
            </a:r>
            <a:endParaRPr lang="en-IN" sz="1600" dirty="0">
              <a:latin typeface="Times New Roman"/>
              <a:cs typeface="Times New Roman"/>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54965" marR="5080" indent="-342900">
              <a:lnSpc>
                <a:spcPct val="100000"/>
              </a:lnSpc>
              <a:spcBef>
                <a:spcPts val="95"/>
              </a:spcBef>
              <a:buSzPct val="180000"/>
              <a:buFont typeface="Arial" panose="020B0604020202020204" pitchFamily="34" charset="0"/>
              <a:buChar char="•"/>
              <a:tabLst>
                <a:tab pos="299085" algn="l"/>
                <a:tab pos="299720" algn="l"/>
              </a:tabLst>
            </a:pPr>
            <a:r>
              <a:rPr lang="en-IN" sz="1800" spc="-5" dirty="0">
                <a:latin typeface="Times New Roman"/>
                <a:cs typeface="Times New Roman"/>
              </a:rPr>
              <a:t>To layout and acquire project that will perceive gas outflow like Methane leak, Butane leak, and LPG leak, Methane outflow or any such petroleum cantered on gaseous substance that can be discovered using MQ2 device.</a:t>
            </a:r>
          </a:p>
          <a:p>
            <a:pPr marL="354965" marR="5080" indent="-342900">
              <a:lnSpc>
                <a:spcPct val="100000"/>
              </a:lnSpc>
              <a:spcBef>
                <a:spcPts val="95"/>
              </a:spcBef>
              <a:buSzPct val="180000"/>
              <a:buFont typeface="Arial" panose="020B0604020202020204" pitchFamily="34" charset="0"/>
              <a:buChar char="•"/>
              <a:tabLst>
                <a:tab pos="299085" algn="l"/>
                <a:tab pos="299720" algn="l"/>
              </a:tabLst>
            </a:pPr>
            <a:endParaRPr lang="en-IN" sz="1800" spc="-5" dirty="0">
              <a:latin typeface="Times New Roman"/>
              <a:cs typeface="Times New Roman"/>
            </a:endParaRPr>
          </a:p>
          <a:p>
            <a:pPr marL="354965" marR="5080" indent="-342900">
              <a:lnSpc>
                <a:spcPct val="100000"/>
              </a:lnSpc>
              <a:spcBef>
                <a:spcPts val="95"/>
              </a:spcBef>
              <a:buSzPct val="180000"/>
              <a:buFont typeface="Arial" panose="020B0604020202020204" pitchFamily="34" charset="0"/>
              <a:buChar char="•"/>
              <a:tabLst>
                <a:tab pos="299085" algn="l"/>
                <a:tab pos="299720" algn="l"/>
              </a:tabLst>
            </a:pPr>
            <a:r>
              <a:rPr lang="en-IN" sz="1800" spc="-5" dirty="0">
                <a:latin typeface="Times New Roman"/>
                <a:cs typeface="Times New Roman"/>
              </a:rPr>
              <a:t>To layout and set up an SMS cantered Alert method send SMS alert missives to restrict mobile number enter inside the Arduino program.</a:t>
            </a:r>
          </a:p>
          <a:p>
            <a:pPr marL="354965" marR="5080" indent="-342900">
              <a:lnSpc>
                <a:spcPct val="100000"/>
              </a:lnSpc>
              <a:spcBef>
                <a:spcPts val="95"/>
              </a:spcBef>
              <a:buSzPct val="180000"/>
              <a:buFont typeface="Arial" panose="020B0604020202020204" pitchFamily="34" charset="0"/>
              <a:buChar char="•"/>
              <a:tabLst>
                <a:tab pos="299085" algn="l"/>
                <a:tab pos="299720" algn="l"/>
              </a:tabLst>
            </a:pPr>
            <a:endParaRPr lang="en-IN" sz="1800" spc="-5" dirty="0">
              <a:latin typeface="Times New Roman"/>
              <a:cs typeface="Times New Roman"/>
            </a:endParaRPr>
          </a:p>
          <a:p>
            <a:pPr marL="354965" marR="5080" indent="-342900">
              <a:lnSpc>
                <a:spcPct val="100000"/>
              </a:lnSpc>
              <a:spcBef>
                <a:spcPts val="95"/>
              </a:spcBef>
              <a:buSzPct val="180000"/>
              <a:buFont typeface="Arial" panose="020B0604020202020204" pitchFamily="34" charset="0"/>
              <a:buChar char="•"/>
              <a:tabLst>
                <a:tab pos="299085" algn="l"/>
                <a:tab pos="299720" algn="l"/>
              </a:tabLst>
            </a:pPr>
            <a:r>
              <a:rPr lang="en-IN" sz="1800" spc="-5" dirty="0">
                <a:latin typeface="Times New Roman"/>
                <a:cs typeface="Times New Roman"/>
              </a:rPr>
              <a:t> To layout and acquire a project that will fabricate a sound alarm during gas outflow and rest the alarm once gas outflow is regulated .</a:t>
            </a:r>
          </a:p>
          <a:p>
            <a:pPr marL="354965" marR="5080" indent="-342900">
              <a:lnSpc>
                <a:spcPct val="100000"/>
              </a:lnSpc>
              <a:spcBef>
                <a:spcPts val="95"/>
              </a:spcBef>
              <a:buSzPct val="180000"/>
              <a:buFont typeface="Arial" panose="020B0604020202020204" pitchFamily="34" charset="0"/>
              <a:buChar char="•"/>
              <a:tabLst>
                <a:tab pos="299085" algn="l"/>
                <a:tab pos="299720" algn="l"/>
              </a:tabLst>
            </a:pPr>
            <a:endParaRPr lang="en-IN" sz="1800" spc="-5" dirty="0">
              <a:latin typeface="Times New Roman"/>
              <a:cs typeface="Times New Roman"/>
            </a:endParaRPr>
          </a:p>
          <a:p>
            <a:pPr marL="354965" marR="5080" indent="-342900">
              <a:lnSpc>
                <a:spcPct val="100000"/>
              </a:lnSpc>
              <a:spcBef>
                <a:spcPts val="95"/>
              </a:spcBef>
              <a:buSzPct val="180000"/>
              <a:buFont typeface="Arial" panose="020B0604020202020204" pitchFamily="34" charset="0"/>
              <a:buChar char="•"/>
              <a:tabLst>
                <a:tab pos="299085" algn="l"/>
                <a:tab pos="299720" algn="l"/>
              </a:tabLst>
            </a:pPr>
            <a:r>
              <a:rPr lang="en-IN" sz="1800" spc="-5" dirty="0">
                <a:latin typeface="Times New Roman"/>
                <a:cs typeface="Times New Roman"/>
              </a:rPr>
              <a:t>To show status in an LCD using a 16×2 LCD component and also on web server using EPS8266 and to resist the gas supply using Solenoid controller.</a:t>
            </a:r>
            <a:endParaRPr lang="en-IN" sz="1800" dirty="0">
              <a:latin typeface="Times New Roman"/>
              <a:cs typeface="Times New Roman"/>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0" y="-13983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1.4 Literature Review</a:t>
            </a:r>
            <a:endParaRPr lang="en-IN" sz="3000" b="0" strike="noStrike" spc="-1" dirty="0">
              <a:latin typeface="Arial"/>
            </a:endParaRPr>
          </a:p>
        </p:txBody>
      </p:sp>
      <p:sp>
        <p:nvSpPr>
          <p:cNvPr id="89" name="CustomShape 2"/>
          <p:cNvSpPr/>
          <p:nvPr/>
        </p:nvSpPr>
        <p:spPr>
          <a:xfrm>
            <a:off x="184169" y="578855"/>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845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Paper Title : </a:t>
            </a:r>
            <a:r>
              <a:rPr lang="en-IN" sz="1600" spc="-5" dirty="0">
                <a:latin typeface="Times New Roman" panose="02020603050405020304" pitchFamily="18" charset="0"/>
                <a:cs typeface="Times New Roman" panose="02020603050405020304" pitchFamily="18" charset="0"/>
              </a:rPr>
              <a:t>An IoT based </a:t>
            </a:r>
            <a:r>
              <a:rPr lang="en-IN" sz="1600" dirty="0">
                <a:latin typeface="Times New Roman" panose="02020603050405020304" pitchFamily="18" charset="0"/>
                <a:cs typeface="Times New Roman" panose="02020603050405020304" pitchFamily="18" charset="0"/>
              </a:rPr>
              <a:t>System </a:t>
            </a:r>
            <a:r>
              <a:rPr lang="en-IN" sz="1600" spc="-5" dirty="0">
                <a:latin typeface="Times New Roman" panose="02020603050405020304" pitchFamily="18" charset="0"/>
                <a:cs typeface="Times New Roman" panose="02020603050405020304" pitchFamily="18" charset="0"/>
              </a:rPr>
              <a:t>for Domestic Air Quality Monitoring</a:t>
            </a:r>
            <a:r>
              <a:rPr lang="en-IN" sz="1600" spc="14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and</a:t>
            </a:r>
            <a:r>
              <a:rPr lang="en-IN" sz="160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Cooking Gas Leak Detection for a Safer</a:t>
            </a:r>
            <a:r>
              <a:rPr lang="en-IN" sz="1600" spc="40"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Home</a:t>
            </a:r>
            <a:endParaRPr lang="en-IN" sz="1600" dirty="0">
              <a:latin typeface="Times New Roman" panose="02020603050405020304" pitchFamily="18" charset="0"/>
              <a:cs typeface="Times New Roman" panose="02020603050405020304" pitchFamily="18" charset="0"/>
            </a:endParaRPr>
          </a:p>
          <a:p>
            <a:pPr marL="29845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Authors: </a:t>
            </a:r>
            <a:r>
              <a:rPr lang="en-IN" sz="1600" spc="-5" dirty="0">
                <a:latin typeface="Times New Roman" panose="02020603050405020304" pitchFamily="18" charset="0"/>
                <a:cs typeface="Times New Roman" panose="02020603050405020304" pitchFamily="18" charset="0"/>
              </a:rPr>
              <a:t>Kalpesh Gupta, Gokul Krishna G and Anjali</a:t>
            </a:r>
            <a:r>
              <a:rPr lang="en-IN" sz="1600" spc="1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T</a:t>
            </a:r>
            <a:endParaRPr lang="en-IN" sz="1600" dirty="0">
              <a:latin typeface="Times New Roman" panose="02020603050405020304" pitchFamily="18" charset="0"/>
              <a:cs typeface="Times New Roman" panose="02020603050405020304" pitchFamily="18" charset="0"/>
            </a:endParaRPr>
          </a:p>
          <a:p>
            <a:pPr marL="298450" marR="16383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Publication details : </a:t>
            </a:r>
            <a:r>
              <a:rPr lang="en-IN" sz="1600" spc="-5" dirty="0">
                <a:latin typeface="Times New Roman" panose="02020603050405020304" pitchFamily="18" charset="0"/>
                <a:cs typeface="Times New Roman" panose="02020603050405020304" pitchFamily="18" charset="0"/>
              </a:rPr>
              <a:t>International Conference on Communication and Signal  Processing, July 28 - </a:t>
            </a:r>
            <a:r>
              <a:rPr lang="en-IN" sz="1600" dirty="0">
                <a:latin typeface="Times New Roman" panose="02020603050405020304" pitchFamily="18" charset="0"/>
                <a:cs typeface="Times New Roman" panose="02020603050405020304" pitchFamily="18" charset="0"/>
              </a:rPr>
              <a:t>30, </a:t>
            </a:r>
            <a:r>
              <a:rPr lang="en-IN" sz="1600" spc="-5" dirty="0">
                <a:latin typeface="Times New Roman" panose="02020603050405020304" pitchFamily="18" charset="0"/>
                <a:cs typeface="Times New Roman" panose="02020603050405020304" pitchFamily="18" charset="0"/>
              </a:rPr>
              <a:t>2020,</a:t>
            </a:r>
            <a:r>
              <a:rPr lang="en-IN" sz="1600" spc="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India</a:t>
            </a:r>
            <a:endParaRPr lang="en-IN" sz="1600" dirty="0">
              <a:latin typeface="Times New Roman" panose="02020603050405020304" pitchFamily="18" charset="0"/>
              <a:cs typeface="Times New Roman" panose="02020603050405020304" pitchFamily="18" charset="0"/>
            </a:endParaRPr>
          </a:p>
          <a:p>
            <a:pPr marL="29845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Findings:</a:t>
            </a:r>
            <a:r>
              <a:rPr lang="en-IN" sz="1600" b="1" dirty="0">
                <a:latin typeface="Times New Roman" panose="02020603050405020304" pitchFamily="18" charset="0"/>
                <a:cs typeface="Times New Roman" panose="02020603050405020304" pitchFamily="18" charset="0"/>
              </a:rPr>
              <a:t> </a:t>
            </a:r>
            <a:r>
              <a:rPr lang="en-IN" sz="1600" spc="-5" dirty="0">
                <a:uFill>
                  <a:solidFill>
                    <a:srgbClr val="0000FF"/>
                  </a:solidFill>
                </a:uFill>
                <a:latin typeface="Times New Roman" panose="02020603050405020304" pitchFamily="18" charset="0"/>
                <a:cs typeface="Times New Roman" panose="02020603050405020304" pitchFamily="18" charset="0"/>
              </a:rPr>
              <a:t>In this paper author has suggested a low cost low power system which will measure the concentration of CO2 in the indoor atmosphere also detect the leakage of the LPG or CNG (in situations like forgetting to switch off the stove or accidental turn on the gas stove by someone or accidental leak etc.</a:t>
            </a:r>
            <a:endParaRPr lang="en-IN" sz="1600" dirty="0">
              <a:latin typeface="Times New Roman" panose="02020603050405020304" pitchFamily="18" charset="0"/>
              <a:cs typeface="Times New Roman" panose="02020603050405020304" pitchFamily="18" charset="0"/>
            </a:endParaRPr>
          </a:p>
          <a:p>
            <a:pPr marL="298450" marR="508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Advantages: </a:t>
            </a:r>
            <a:r>
              <a:rPr lang="en-IN" sz="1600" spc="-5" dirty="0">
                <a:latin typeface="Times New Roman" panose="02020603050405020304" pitchFamily="18" charset="0"/>
                <a:cs typeface="Times New Roman" panose="02020603050405020304" pitchFamily="18" charset="0"/>
              </a:rPr>
              <a:t>Proposing a </a:t>
            </a:r>
            <a:r>
              <a:rPr lang="en-IN" sz="1600" dirty="0">
                <a:latin typeface="Times New Roman" panose="02020603050405020304" pitchFamily="18" charset="0"/>
                <a:cs typeface="Times New Roman" panose="02020603050405020304" pitchFamily="18" charset="0"/>
              </a:rPr>
              <a:t>hybrid </a:t>
            </a:r>
            <a:r>
              <a:rPr lang="en-IN" sz="1600" spc="-5" dirty="0">
                <a:latin typeface="Times New Roman" panose="02020603050405020304" pitchFamily="18" charset="0"/>
                <a:cs typeface="Times New Roman" panose="02020603050405020304" pitchFamily="18" charset="0"/>
              </a:rPr>
              <a:t>low cost low power IoT based system </a:t>
            </a:r>
            <a:r>
              <a:rPr lang="en-IN" sz="1600" dirty="0">
                <a:latin typeface="Times New Roman" panose="02020603050405020304" pitchFamily="18" charset="0"/>
                <a:cs typeface="Times New Roman" panose="02020603050405020304" pitchFamily="18" charset="0"/>
              </a:rPr>
              <a:t>for </a:t>
            </a:r>
            <a:r>
              <a:rPr lang="en-IN" sz="1600" spc="-5" dirty="0">
                <a:latin typeface="Times New Roman" panose="02020603050405020304" pitchFamily="18" charset="0"/>
                <a:cs typeface="Times New Roman" panose="02020603050405020304" pitchFamily="18" charset="0"/>
              </a:rPr>
              <a:t>air  quality determination and cooking fuel leak detection, enhancing the safety </a:t>
            </a:r>
            <a:r>
              <a:rPr lang="en-IN" sz="1600" dirty="0">
                <a:latin typeface="Times New Roman" panose="02020603050405020304" pitchFamily="18" charset="0"/>
                <a:cs typeface="Times New Roman" panose="02020603050405020304" pitchFamily="18" charset="0"/>
              </a:rPr>
              <a:t>of  </a:t>
            </a:r>
            <a:r>
              <a:rPr lang="en-IN" sz="1600" spc="-5" dirty="0">
                <a:latin typeface="Times New Roman" panose="02020603050405020304" pitchFamily="18" charset="0"/>
                <a:cs typeface="Times New Roman" panose="02020603050405020304" pitchFamily="18" charset="0"/>
              </a:rPr>
              <a:t>the users in the</a:t>
            </a:r>
            <a:r>
              <a:rPr lang="en-IN" sz="1600" spc="-1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house.</a:t>
            </a:r>
            <a:endParaRPr lang="en-IN" sz="1600" dirty="0">
              <a:latin typeface="Times New Roman" panose="02020603050405020304" pitchFamily="18" charset="0"/>
              <a:cs typeface="Times New Roman" panose="02020603050405020304" pitchFamily="18" charset="0"/>
            </a:endParaRPr>
          </a:p>
          <a:p>
            <a:pPr marL="298450" indent="-285750">
              <a:lnSpc>
                <a:spcPct val="100000"/>
              </a:lnSpc>
              <a:buSzPct val="180000"/>
              <a:buFont typeface="Arial" panose="020B0604020202020204" pitchFamily="34" charset="0"/>
              <a:buChar char="•"/>
            </a:pPr>
            <a:r>
              <a:rPr lang="en-IN" sz="1600" b="1" spc="-5" dirty="0">
                <a:latin typeface="Times New Roman" panose="02020603050405020304" pitchFamily="18" charset="0"/>
                <a:cs typeface="Times New Roman" panose="02020603050405020304" pitchFamily="18" charset="0"/>
              </a:rPr>
              <a:t>Disadvantages: </a:t>
            </a:r>
            <a:r>
              <a:rPr lang="en-IN" sz="1600" spc="-10" dirty="0">
                <a:latin typeface="Times New Roman" panose="02020603050405020304" pitchFamily="18" charset="0"/>
                <a:cs typeface="Times New Roman" panose="02020603050405020304" pitchFamily="18" charset="0"/>
              </a:rPr>
              <a:t>In this system a person only get's notification about the gas leakage but no preventive measures taken to Stop the gas leakage.</a:t>
            </a:r>
            <a:endParaRPr lang="en-IN" sz="1600"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131007"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1.5 Literature Review</a:t>
            </a:r>
            <a:endParaRPr lang="en-IN" sz="3000" b="0" strike="noStrike" spc="-1" dirty="0">
              <a:latin typeface="Arial"/>
            </a:endParaRPr>
          </a:p>
        </p:txBody>
      </p:sp>
      <p:sp>
        <p:nvSpPr>
          <p:cNvPr id="89" name="CustomShape 2"/>
          <p:cNvSpPr/>
          <p:nvPr/>
        </p:nvSpPr>
        <p:spPr>
          <a:xfrm>
            <a:off x="131007" y="511943"/>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8450" marR="88900" indent="-285750">
              <a:lnSpc>
                <a:spcPts val="1920"/>
              </a:lnSpc>
              <a:spcBef>
                <a:spcPts val="565"/>
              </a:spcBef>
              <a:buClr>
                <a:schemeClr val="tx1"/>
              </a:buClr>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Paper </a:t>
            </a:r>
            <a:r>
              <a:rPr lang="en-IN" sz="1600" b="1" spc="-5" dirty="0">
                <a:latin typeface="Times New Roman" panose="02020603050405020304" pitchFamily="18" charset="0"/>
                <a:cs typeface="Times New Roman" panose="02020603050405020304" pitchFamily="18" charset="0"/>
              </a:rPr>
              <a:t>Title </a:t>
            </a:r>
            <a:r>
              <a:rPr lang="en-IN" sz="1600" b="1"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Automatic Smart </a:t>
            </a:r>
            <a:r>
              <a:rPr lang="en-IN" sz="1600" dirty="0">
                <a:latin typeface="Times New Roman" panose="02020603050405020304" pitchFamily="18" charset="0"/>
                <a:cs typeface="Times New Roman" panose="02020603050405020304" pitchFamily="18" charset="0"/>
              </a:rPr>
              <a:t>and Safety </a:t>
            </a:r>
            <a:r>
              <a:rPr lang="en-IN" sz="1600" spc="-5" dirty="0">
                <a:latin typeface="Times New Roman" panose="02020603050405020304" pitchFamily="18" charset="0"/>
                <a:cs typeface="Times New Roman" panose="02020603050405020304" pitchFamily="18" charset="0"/>
              </a:rPr>
              <a:t>Monitoring </a:t>
            </a:r>
            <a:r>
              <a:rPr lang="en-IN" sz="1600" dirty="0">
                <a:latin typeface="Times New Roman" panose="02020603050405020304" pitchFamily="18" charset="0"/>
                <a:cs typeface="Times New Roman" panose="02020603050405020304" pitchFamily="18" charset="0"/>
              </a:rPr>
              <a:t>System for Kitchen Using</a:t>
            </a:r>
            <a:r>
              <a:rPr lang="en-IN" sz="1600" spc="-114"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Internet  of</a:t>
            </a:r>
            <a:r>
              <a:rPr lang="en-IN" sz="1600" spc="-2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Things</a:t>
            </a:r>
          </a:p>
          <a:p>
            <a:pPr marL="298450" marR="294005" indent="-285750">
              <a:lnSpc>
                <a:spcPts val="1920"/>
              </a:lnSpc>
              <a:spcBef>
                <a:spcPts val="1920"/>
              </a:spcBef>
              <a:buClr>
                <a:schemeClr val="tx1"/>
              </a:buClr>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Harika </a:t>
            </a:r>
            <a:r>
              <a:rPr lang="en-IN" sz="1600" dirty="0" err="1">
                <a:latin typeface="Times New Roman" panose="02020603050405020304" pitchFamily="18" charset="0"/>
                <a:cs typeface="Times New Roman" panose="02020603050405020304" pitchFamily="18" charset="0"/>
              </a:rPr>
              <a:t>Pudugosula</a:t>
            </a:r>
            <a:r>
              <a:rPr lang="en-IN" sz="1600" dirty="0">
                <a:latin typeface="Times New Roman" panose="02020603050405020304" pitchFamily="18" charset="0"/>
                <a:cs typeface="Times New Roman" panose="02020603050405020304" pitchFamily="18" charset="0"/>
              </a:rPr>
              <a:t> Student, </a:t>
            </a:r>
            <a:r>
              <a:rPr lang="en-IN" sz="1600" spc="-5" dirty="0">
                <a:latin typeface="Times New Roman" panose="02020603050405020304" pitchFamily="18" charset="0"/>
                <a:cs typeface="Times New Roman" panose="02020603050405020304" pitchFamily="18" charset="0"/>
              </a:rPr>
              <a:t>Master </a:t>
            </a:r>
            <a:r>
              <a:rPr lang="en-IN" sz="1600" dirty="0">
                <a:latin typeface="Times New Roman" panose="02020603050405020304" pitchFamily="18" charset="0"/>
                <a:cs typeface="Times New Roman" panose="02020603050405020304" pitchFamily="18" charset="0"/>
              </a:rPr>
              <a:t>of Technology </a:t>
            </a:r>
            <a:r>
              <a:rPr lang="en-IN" sz="1600" spc="-5" dirty="0">
                <a:latin typeface="Times New Roman" panose="02020603050405020304" pitchFamily="18" charset="0"/>
                <a:cs typeface="Times New Roman" panose="02020603050405020304" pitchFamily="18" charset="0"/>
              </a:rPr>
              <a:t>Computer </a:t>
            </a:r>
            <a:r>
              <a:rPr lang="en-IN" sz="1600" dirty="0">
                <a:latin typeface="Times New Roman" panose="02020603050405020304" pitchFamily="18" charset="0"/>
                <a:cs typeface="Times New Roman" panose="02020603050405020304" pitchFamily="18" charset="0"/>
              </a:rPr>
              <a:t>Science and  Engineering </a:t>
            </a:r>
            <a:r>
              <a:rPr lang="en-IN" sz="1600" spc="-5" dirty="0">
                <a:latin typeface="Times New Roman" panose="02020603050405020304" pitchFamily="18" charset="0"/>
                <a:cs typeface="Times New Roman" panose="02020603050405020304" pitchFamily="18" charset="0"/>
              </a:rPr>
              <a:t>Amrita </a:t>
            </a:r>
            <a:r>
              <a:rPr lang="en-IN" sz="1600" dirty="0">
                <a:latin typeface="Times New Roman" panose="02020603050405020304" pitchFamily="18" charset="0"/>
                <a:cs typeface="Times New Roman" panose="02020603050405020304" pitchFamily="18" charset="0"/>
              </a:rPr>
              <a:t>School of Engineering, Bangalore </a:t>
            </a:r>
            <a:r>
              <a:rPr lang="en-IN" sz="1600" spc="-5" dirty="0">
                <a:latin typeface="Times New Roman" panose="02020603050405020304" pitchFamily="18" charset="0"/>
                <a:cs typeface="Times New Roman" panose="02020603050405020304" pitchFamily="18" charset="0"/>
              </a:rPr>
              <a:t>Amrita </a:t>
            </a:r>
            <a:r>
              <a:rPr lang="en-IN" sz="1600" dirty="0">
                <a:latin typeface="Times New Roman" panose="02020603050405020304" pitchFamily="18" charset="0"/>
                <a:cs typeface="Times New Roman" panose="02020603050405020304" pitchFamily="18" charset="0"/>
              </a:rPr>
              <a:t>Vishwa</a:t>
            </a:r>
            <a:r>
              <a:rPr lang="en-IN" sz="1600" spc="-8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Vidyapeetham,  </a:t>
            </a:r>
            <a:r>
              <a:rPr lang="en-IN" sz="1600" dirty="0">
                <a:latin typeface="Times New Roman" panose="02020603050405020304" pitchFamily="18" charset="0"/>
                <a:cs typeface="Times New Roman" panose="02020603050405020304" pitchFamily="18" charset="0"/>
              </a:rPr>
              <a:t>India</a:t>
            </a:r>
          </a:p>
          <a:p>
            <a:pPr marL="298450" marR="5080" indent="-285750">
              <a:lnSpc>
                <a:spcPct val="80000"/>
              </a:lnSpc>
              <a:spcBef>
                <a:spcPts val="1939"/>
              </a:spcBef>
              <a:buClr>
                <a:schemeClr val="tx1"/>
              </a:buClr>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Publication details : </a:t>
            </a:r>
            <a:r>
              <a:rPr lang="en-IN" sz="1600" dirty="0">
                <a:latin typeface="Times New Roman" panose="02020603050405020304" pitchFamily="18" charset="0"/>
                <a:cs typeface="Times New Roman" panose="02020603050405020304" pitchFamily="18" charset="0"/>
              </a:rPr>
              <a:t>Proceedings of the </a:t>
            </a:r>
            <a:r>
              <a:rPr lang="en-IN" sz="1600" spc="-5" dirty="0">
                <a:latin typeface="Times New Roman" panose="02020603050405020304" pitchFamily="18" charset="0"/>
                <a:cs typeface="Times New Roman" panose="02020603050405020304" pitchFamily="18" charset="0"/>
              </a:rPr>
              <a:t>International </a:t>
            </a:r>
            <a:r>
              <a:rPr lang="en-IN" sz="1600" dirty="0">
                <a:latin typeface="Times New Roman" panose="02020603050405020304" pitchFamily="18" charset="0"/>
                <a:cs typeface="Times New Roman" panose="02020603050405020304" pitchFamily="18" charset="0"/>
              </a:rPr>
              <a:t>Conference on </a:t>
            </a:r>
            <a:r>
              <a:rPr lang="en-IN" sz="1600" spc="-5" dirty="0">
                <a:latin typeface="Times New Roman" panose="02020603050405020304" pitchFamily="18" charset="0"/>
                <a:cs typeface="Times New Roman" panose="02020603050405020304" pitchFamily="18" charset="0"/>
              </a:rPr>
              <a:t>Intelligent  Computing </a:t>
            </a:r>
            <a:r>
              <a:rPr lang="en-IN" sz="1600" dirty="0">
                <a:latin typeface="Times New Roman" panose="02020603050405020304" pitchFamily="18" charset="0"/>
                <a:cs typeface="Times New Roman" panose="02020603050405020304" pitchFamily="18" charset="0"/>
              </a:rPr>
              <a:t>and Control </a:t>
            </a:r>
            <a:r>
              <a:rPr lang="en-IN" sz="1600" spc="-5" dirty="0">
                <a:latin typeface="Times New Roman" panose="02020603050405020304" pitchFamily="18" charset="0"/>
                <a:cs typeface="Times New Roman" panose="02020603050405020304" pitchFamily="18" charset="0"/>
              </a:rPr>
              <a:t>Systems </a:t>
            </a:r>
            <a:r>
              <a:rPr lang="en-IN" sz="1600" dirty="0">
                <a:latin typeface="Times New Roman" panose="02020603050405020304" pitchFamily="18" charset="0"/>
                <a:cs typeface="Times New Roman" panose="02020603050405020304" pitchFamily="18" charset="0"/>
              </a:rPr>
              <a:t>(ICICCS </a:t>
            </a:r>
            <a:r>
              <a:rPr lang="en-IN" sz="1600" spc="5" dirty="0">
                <a:latin typeface="Times New Roman" panose="02020603050405020304" pitchFamily="18" charset="0"/>
                <a:cs typeface="Times New Roman" panose="02020603050405020304" pitchFamily="18" charset="0"/>
              </a:rPr>
              <a:t>2019) </a:t>
            </a:r>
            <a:r>
              <a:rPr lang="en-IN" sz="1600" dirty="0">
                <a:latin typeface="Times New Roman" panose="02020603050405020304" pitchFamily="18" charset="0"/>
                <a:cs typeface="Times New Roman" panose="02020603050405020304" pitchFamily="18" charset="0"/>
              </a:rPr>
              <a:t>IEEE Xplore Part Number:</a:t>
            </a:r>
            <a:r>
              <a:rPr lang="en-IN" sz="1600" spc="-14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CFP19K34-  </a:t>
            </a:r>
            <a:r>
              <a:rPr lang="en-IN" sz="1600" dirty="0">
                <a:latin typeface="Times New Roman" panose="02020603050405020304" pitchFamily="18" charset="0"/>
                <a:cs typeface="Times New Roman" panose="02020603050405020304" pitchFamily="18" charset="0"/>
              </a:rPr>
              <a:t>ART; ISBN:</a:t>
            </a:r>
            <a:r>
              <a:rPr lang="en-IN" sz="1600" spc="-15"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978-1-5386-8113-8</a:t>
            </a:r>
          </a:p>
          <a:p>
            <a:pPr marL="298450" indent="-285750">
              <a:lnSpc>
                <a:spcPct val="100000"/>
              </a:lnSpc>
              <a:spcBef>
                <a:spcPts val="5"/>
              </a:spcBef>
              <a:buClr>
                <a:schemeClr val="tx1"/>
              </a:buClr>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Findings:</a:t>
            </a:r>
            <a:r>
              <a:rPr lang="en-IN" sz="1600" b="1" spc="-30" dirty="0">
                <a:latin typeface="Times New Roman" panose="02020603050405020304" pitchFamily="18" charset="0"/>
                <a:cs typeface="Times New Roman" panose="02020603050405020304" pitchFamily="18" charset="0"/>
              </a:rPr>
              <a:t> </a:t>
            </a:r>
            <a:r>
              <a:rPr lang="en-IN" sz="1600" spc="-5" dirty="0">
                <a:uFill>
                  <a:solidFill>
                    <a:srgbClr val="0000FF"/>
                  </a:solidFill>
                </a:uFill>
                <a:latin typeface="Times New Roman" panose="02020603050405020304" pitchFamily="18" charset="0"/>
                <a:cs typeface="Times New Roman" panose="02020603050405020304" pitchFamily="18" charset="0"/>
              </a:rPr>
              <a:t>The main purpose of the paper is that to identify, address the safety of kitchen. This smart and safety monitoring system is model by these types of sensors namely, DTH11 sensor monitors temperature and humidity of the kitchen, IR flame sensor detects the existence of fire in the surroundings of kitchen and the leakage of gas in the kitchen is detected by using MQ-3 sensor. The interfacing of these sensors is done by using Arduino UNO and the controlling of this safety system is done by relay.</a:t>
            </a:r>
          </a:p>
          <a:p>
            <a:pPr marL="298450" indent="-285750">
              <a:lnSpc>
                <a:spcPct val="100000"/>
              </a:lnSpc>
              <a:spcBef>
                <a:spcPts val="5"/>
              </a:spcBef>
              <a:buClr>
                <a:schemeClr val="tx1"/>
              </a:buClr>
              <a:buSzPct val="180000"/>
              <a:buFont typeface="Arial" panose="020B0604020202020204" pitchFamily="34" charset="0"/>
              <a:buChar char="•"/>
            </a:pPr>
            <a:r>
              <a:rPr lang="en-IN" sz="1600" u="sng" spc="-5" dirty="0">
                <a:solidFill>
                  <a:srgbClr val="0000FF"/>
                </a:solidFill>
                <a:uFill>
                  <a:solidFill>
                    <a:srgbClr val="0000FF"/>
                  </a:solidFill>
                </a:u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Advantages: </a:t>
            </a:r>
            <a:r>
              <a:rPr lang="en-IN" sz="1600" dirty="0">
                <a:latin typeface="Times New Roman" panose="02020603050405020304" pitchFamily="18" charset="0"/>
                <a:cs typeface="Times New Roman" panose="02020603050405020304" pitchFamily="18" charset="0"/>
              </a:rPr>
              <a:t>The sensor used in this </a:t>
            </a:r>
            <a:r>
              <a:rPr lang="en-IN" sz="1600" spc="-5" dirty="0">
                <a:latin typeface="Times New Roman" panose="02020603050405020304" pitchFamily="18" charset="0"/>
                <a:cs typeface="Times New Roman" panose="02020603050405020304" pitchFamily="18" charset="0"/>
              </a:rPr>
              <a:t>model </a:t>
            </a:r>
            <a:r>
              <a:rPr lang="en-IN" sz="1600" dirty="0">
                <a:latin typeface="Times New Roman" panose="02020603050405020304" pitchFamily="18" charset="0"/>
                <a:cs typeface="Times New Roman" panose="02020603050405020304" pitchFamily="18" charset="0"/>
              </a:rPr>
              <a:t>can sense and detect the leakage of the</a:t>
            </a:r>
            <a:r>
              <a:rPr lang="en-IN" sz="1600" spc="-22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gas,  and the user gets notification regarding gas</a:t>
            </a:r>
            <a:r>
              <a:rPr lang="en-IN" sz="1600" spc="-14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leak.</a:t>
            </a:r>
            <a:endParaRPr lang="en-IN" sz="1600" dirty="0">
              <a:latin typeface="Times New Roman" panose="02020603050405020304" pitchFamily="18" charset="0"/>
              <a:cs typeface="Times New Roman" panose="02020603050405020304" pitchFamily="18" charset="0"/>
            </a:endParaRPr>
          </a:p>
          <a:p>
            <a:pPr marL="298450" indent="-285750">
              <a:lnSpc>
                <a:spcPct val="100000"/>
              </a:lnSpc>
              <a:buClr>
                <a:schemeClr val="tx1"/>
              </a:buClr>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Disadvantages: </a:t>
            </a:r>
            <a:r>
              <a:rPr lang="en-IN" sz="1600" dirty="0">
                <a:latin typeface="Times New Roman" panose="02020603050405020304" pitchFamily="18" charset="0"/>
                <a:cs typeface="Times New Roman" panose="02020603050405020304" pitchFamily="18" charset="0"/>
              </a:rPr>
              <a:t>To uploads the value into web server it requires the </a:t>
            </a:r>
            <a:r>
              <a:rPr lang="en-IN" sz="1600" spc="5" dirty="0">
                <a:latin typeface="Times New Roman" panose="02020603050405020304" pitchFamily="18" charset="0"/>
                <a:cs typeface="Times New Roman" panose="02020603050405020304" pitchFamily="18" charset="0"/>
              </a:rPr>
              <a:t>Wi-Fi</a:t>
            </a:r>
            <a:r>
              <a:rPr lang="en-IN" sz="1600" spc="-26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module.</a:t>
            </a:r>
            <a:endParaRPr lang="en-IN" sz="1600"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1316990543"/>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88" name="CustomShape 1"/>
          <p:cNvSpPr/>
          <p:nvPr/>
        </p:nvSpPr>
        <p:spPr>
          <a:xfrm>
            <a:off x="226700" y="104718"/>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1.6 Literature Review</a:t>
            </a:r>
            <a:endParaRPr lang="en-IN" sz="3000" b="0" strike="noStrike" spc="-1" dirty="0">
              <a:latin typeface="Arial"/>
            </a:endParaRPr>
          </a:p>
        </p:txBody>
      </p:sp>
      <p:sp>
        <p:nvSpPr>
          <p:cNvPr id="89" name="CustomShape 2"/>
          <p:cNvSpPr/>
          <p:nvPr/>
        </p:nvSpPr>
        <p:spPr>
          <a:xfrm>
            <a:off x="226700" y="717078"/>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98450" marR="88900" indent="-285750">
              <a:lnSpc>
                <a:spcPts val="1920"/>
              </a:lnSpc>
              <a:spcBef>
                <a:spcPts val="565"/>
              </a:spcBef>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Paper </a:t>
            </a:r>
            <a:r>
              <a:rPr lang="en-IN" sz="1600" b="1" spc="-5" dirty="0">
                <a:latin typeface="Times New Roman" panose="02020603050405020304" pitchFamily="18" charset="0"/>
                <a:cs typeface="Times New Roman" panose="02020603050405020304" pitchFamily="18" charset="0"/>
              </a:rPr>
              <a:t>Title</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Gas Leakage Detection Based on IOT</a:t>
            </a:r>
          </a:p>
          <a:p>
            <a:pPr marL="298450" marR="88900" indent="-285750">
              <a:lnSpc>
                <a:spcPts val="1920"/>
              </a:lnSpc>
              <a:spcBef>
                <a:spcPts val="565"/>
              </a:spcBef>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Authors: </a:t>
            </a:r>
            <a:r>
              <a:rPr lang="pt-BR" sz="1600" dirty="0">
                <a:latin typeface="Times New Roman" panose="02020603050405020304" pitchFamily="18" charset="0"/>
                <a:cs typeface="Times New Roman" panose="02020603050405020304" pitchFamily="18" charset="0"/>
              </a:rPr>
              <a:t>Suma V, Ramya R Shekar, Akshay Kumar A</a:t>
            </a:r>
          </a:p>
          <a:p>
            <a:pPr marL="298450" marR="88900" indent="-285750">
              <a:lnSpc>
                <a:spcPts val="1920"/>
              </a:lnSpc>
              <a:spcBef>
                <a:spcPts val="565"/>
              </a:spcBef>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Publication details: </a:t>
            </a:r>
            <a:r>
              <a:rPr lang="en-IN" sz="1600" dirty="0">
                <a:latin typeface="Times New Roman" panose="02020603050405020304" pitchFamily="18" charset="0"/>
                <a:cs typeface="Times New Roman" panose="02020603050405020304" pitchFamily="18" charset="0"/>
              </a:rPr>
              <a:t>Proceedings of the Third International Conference on Electronics Communication and Aerospace Technology [ICECA 2019] IEEE Conference Record # 45616; IEEE Xplore ISBN: 978-1-7281-0167-5</a:t>
            </a:r>
          </a:p>
          <a:p>
            <a:pPr marL="298450" indent="-285750">
              <a:lnSpc>
                <a:spcPct val="100000"/>
              </a:lnSpc>
              <a:spcBef>
                <a:spcPts val="5"/>
              </a:spcBef>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Findings:</a:t>
            </a:r>
            <a:r>
              <a:rPr lang="en-IN" sz="1600" b="1" spc="-30" dirty="0">
                <a:latin typeface="Times New Roman" panose="02020603050405020304" pitchFamily="18" charset="0"/>
                <a:cs typeface="Times New Roman" panose="02020603050405020304" pitchFamily="18" charset="0"/>
              </a:rPr>
              <a:t> </a:t>
            </a:r>
            <a:r>
              <a:rPr lang="en-IN" sz="1600" spc="-5" dirty="0">
                <a:uFill>
                  <a:solidFill>
                    <a:srgbClr val="0000FF"/>
                  </a:solidFill>
                </a:uFill>
                <a:latin typeface="Times New Roman" panose="02020603050405020304" pitchFamily="18" charset="0"/>
                <a:cs typeface="Times New Roman" panose="02020603050405020304" pitchFamily="18" charset="0"/>
              </a:rPr>
              <a:t>This paper that put forth a new proposed system which is microcontroller based application of gas booking and gas detection systems using IOT. The sensor used in this model can sense and detect the leakage of the gas, and the user gets notification regarding to remaining percentage of gas in the cylinder as well certain action can be taken to pre-book the new cylinder without any barrier</a:t>
            </a:r>
          </a:p>
          <a:p>
            <a:pPr marL="298450" indent="-285750">
              <a:lnSpc>
                <a:spcPct val="100000"/>
              </a:lnSpc>
              <a:spcBef>
                <a:spcPts val="5"/>
              </a:spcBef>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Advantages: </a:t>
            </a:r>
            <a:r>
              <a:rPr lang="en-IN" sz="1600" dirty="0">
                <a:latin typeface="Times New Roman" panose="02020603050405020304" pitchFamily="18" charset="0"/>
                <a:cs typeface="Times New Roman" panose="02020603050405020304" pitchFamily="18" charset="0"/>
              </a:rPr>
              <a:t>The proposed system is not only capable of Sensing or detecting the gas leakages as well as alerting the user about the gas leakage by buzzer alarm and sending notification to the user in the other side automatic LPG booking is allowed this is done by using load cell.</a:t>
            </a:r>
          </a:p>
          <a:p>
            <a:pPr marL="298450" indent="-285750">
              <a:lnSpc>
                <a:spcPct val="100000"/>
              </a:lnSpc>
              <a:buSzPct val="1800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Disadvantages: </a:t>
            </a:r>
            <a:r>
              <a:rPr lang="en-IN" sz="1600" dirty="0">
                <a:latin typeface="Times New Roman" panose="02020603050405020304" pitchFamily="18" charset="0"/>
                <a:cs typeface="Times New Roman" panose="02020603050405020304" pitchFamily="18" charset="0"/>
              </a:rPr>
              <a:t>In this system her only get's notify if gas leakage is detected or the gas cylinder is empty but the user cannot monitor the actual values.</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2520002689"/>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54965" marR="446405" indent="-342900">
              <a:lnSpc>
                <a:spcPct val="100000"/>
              </a:lnSpc>
              <a:spcBef>
                <a:spcPts val="95"/>
              </a:spcBef>
              <a:buSzPct val="180000"/>
              <a:buFont typeface="Arial" panose="020B0604020202020204" pitchFamily="34" charset="0"/>
              <a:buChar char="•"/>
              <a:tabLst>
                <a:tab pos="355600" algn="l"/>
              </a:tabLst>
            </a:pPr>
            <a:r>
              <a:rPr lang="en-IN" sz="1800" spc="-5" dirty="0">
                <a:latin typeface="Times New Roman" panose="02020603050405020304" pitchFamily="18" charset="0"/>
                <a:cs typeface="Times New Roman" panose="02020603050405020304" pitchFamily="18" charset="0"/>
              </a:rPr>
              <a:t>Gas leakage leads to various causality resulting into both financial loss as  well as </a:t>
            </a:r>
            <a:r>
              <a:rPr lang="en-IN" sz="1800" spc="-10" dirty="0">
                <a:latin typeface="Times New Roman" panose="02020603050405020304" pitchFamily="18" charset="0"/>
                <a:cs typeface="Times New Roman" panose="02020603050405020304" pitchFamily="18" charset="0"/>
              </a:rPr>
              <a:t>human</a:t>
            </a:r>
            <a:r>
              <a:rPr lang="en-IN" sz="1800" spc="2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life.</a:t>
            </a:r>
            <a:endParaRPr lang="en-IN" sz="1800" dirty="0">
              <a:latin typeface="Times New Roman" panose="02020603050405020304" pitchFamily="18" charset="0"/>
              <a:cs typeface="Times New Roman" panose="02020603050405020304" pitchFamily="18" charset="0"/>
            </a:endParaRPr>
          </a:p>
          <a:p>
            <a:pPr marL="285750" indent="-285750">
              <a:lnSpc>
                <a:spcPct val="100000"/>
              </a:lnSpc>
              <a:spcBef>
                <a:spcPts val="50"/>
              </a:spcBef>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54965" marR="5080" indent="-342900">
              <a:lnSpc>
                <a:spcPct val="100000"/>
              </a:lnSpc>
              <a:buSzPct val="180000"/>
              <a:buFont typeface="Arial" panose="020B0604020202020204" pitchFamily="34" charset="0"/>
              <a:buChar char="•"/>
              <a:tabLst>
                <a:tab pos="355600" algn="l"/>
              </a:tabLst>
            </a:pPr>
            <a:r>
              <a:rPr lang="en-IN" sz="1800" spc="-5" dirty="0">
                <a:latin typeface="Times New Roman" panose="02020603050405020304" pitchFamily="18" charset="0"/>
                <a:cs typeface="Times New Roman" panose="02020603050405020304" pitchFamily="18" charset="0"/>
              </a:rPr>
              <a:t>In human’s daily life, environment </a:t>
            </a:r>
            <a:r>
              <a:rPr lang="en-IN" sz="1800" dirty="0">
                <a:latin typeface="Times New Roman" panose="02020603050405020304" pitchFamily="18" charset="0"/>
                <a:cs typeface="Times New Roman" panose="02020603050405020304" pitchFamily="18" charset="0"/>
              </a:rPr>
              <a:t>plays </a:t>
            </a:r>
            <a:r>
              <a:rPr lang="en-IN" sz="1800" spc="-5" dirty="0">
                <a:latin typeface="Times New Roman" panose="02020603050405020304" pitchFamily="18" charset="0"/>
                <a:cs typeface="Times New Roman" panose="02020603050405020304" pitchFamily="18" charset="0"/>
              </a:rPr>
              <a:t>a vital </a:t>
            </a:r>
            <a:r>
              <a:rPr lang="en-IN" sz="1800" dirty="0">
                <a:latin typeface="Times New Roman" panose="02020603050405020304" pitchFamily="18" charset="0"/>
                <a:cs typeface="Times New Roman" panose="02020603050405020304" pitchFamily="18" charset="0"/>
              </a:rPr>
              <a:t>role </a:t>
            </a:r>
            <a:r>
              <a:rPr lang="en-IN" sz="1800" spc="-5" dirty="0">
                <a:latin typeface="Times New Roman" panose="02020603050405020304" pitchFamily="18" charset="0"/>
                <a:cs typeface="Times New Roman" panose="02020603050405020304" pitchFamily="18" charset="0"/>
              </a:rPr>
              <a:t>in health issues. The risk  of fires, suffocation, explosion all are based on their physical properties such  flammability, toxicity</a:t>
            </a:r>
            <a:r>
              <a:rPr lang="en-IN" sz="1800" spc="2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etc.</a:t>
            </a:r>
            <a:endParaRPr lang="en-IN" sz="1800" dirty="0">
              <a:latin typeface="Times New Roman" panose="02020603050405020304" pitchFamily="18" charset="0"/>
              <a:cs typeface="Times New Roman" panose="02020603050405020304" pitchFamily="18" charset="0"/>
            </a:endParaRPr>
          </a:p>
          <a:p>
            <a:pPr marL="285750" indent="-285750">
              <a:lnSpc>
                <a:spcPct val="100000"/>
              </a:lnSpc>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55600" indent="-342900">
              <a:lnSpc>
                <a:spcPct val="100000"/>
              </a:lnSpc>
              <a:buSzPct val="180000"/>
              <a:buFont typeface="Arial" panose="020B0604020202020204" pitchFamily="34" charset="0"/>
              <a:buChar char="•"/>
              <a:tabLst>
                <a:tab pos="354965" algn="l"/>
                <a:tab pos="355600" algn="l"/>
              </a:tabLst>
            </a:pPr>
            <a:r>
              <a:rPr lang="en-IN" sz="1800" spc="-5" dirty="0">
                <a:latin typeface="Times New Roman" panose="02020603050405020304" pitchFamily="18" charset="0"/>
                <a:cs typeface="Times New Roman" panose="02020603050405020304" pitchFamily="18" charset="0"/>
              </a:rPr>
              <a:t>The number of deaths figures </a:t>
            </a:r>
            <a:r>
              <a:rPr lang="en-IN" sz="1800" dirty="0">
                <a:latin typeface="Times New Roman" panose="02020603050405020304" pitchFamily="18" charset="0"/>
                <a:cs typeface="Times New Roman" panose="02020603050405020304" pitchFamily="18" charset="0"/>
              </a:rPr>
              <a:t>due </a:t>
            </a:r>
            <a:r>
              <a:rPr lang="en-IN" sz="1800" spc="-5" dirty="0">
                <a:latin typeface="Times New Roman" panose="02020603050405020304" pitchFamily="18" charset="0"/>
                <a:cs typeface="Times New Roman" panose="02020603050405020304" pitchFamily="18" charset="0"/>
              </a:rPr>
              <a:t>to explosion of gas </a:t>
            </a:r>
            <a:r>
              <a:rPr lang="en-IN" sz="1800" dirty="0">
                <a:latin typeface="Times New Roman" panose="02020603050405020304" pitchFamily="18" charset="0"/>
                <a:cs typeface="Times New Roman" panose="02020603050405020304" pitchFamily="18" charset="0"/>
              </a:rPr>
              <a:t>cylinders </a:t>
            </a:r>
            <a:r>
              <a:rPr lang="en-IN" sz="1800" spc="-5" dirty="0">
                <a:latin typeface="Times New Roman" panose="02020603050405020304" pitchFamily="18" charset="0"/>
                <a:cs typeface="Times New Roman" panose="02020603050405020304" pitchFamily="18" charset="0"/>
              </a:rPr>
              <a:t>has</a:t>
            </a:r>
            <a:r>
              <a:rPr lang="en-IN" sz="1800" spc="7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been</a:t>
            </a:r>
            <a:r>
              <a:rPr lang="en-IN"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increasing in recent</a:t>
            </a:r>
            <a:r>
              <a:rPr lang="en-IN" sz="1800" spc="2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years.</a:t>
            </a:r>
            <a:endParaRPr lang="en-IN" sz="1800" dirty="0">
              <a:latin typeface="Times New Roman" panose="02020603050405020304" pitchFamily="18" charset="0"/>
              <a:cs typeface="Times New Roman" panose="02020603050405020304" pitchFamily="18" charset="0"/>
            </a:endParaRPr>
          </a:p>
          <a:p>
            <a:pPr marL="285750" indent="-285750">
              <a:lnSpc>
                <a:spcPct val="100000"/>
              </a:lnSpc>
              <a:spcBef>
                <a:spcPts val="55"/>
              </a:spcBef>
              <a:buSzPct val="1800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54965" marR="335280" indent="-342900">
              <a:lnSpc>
                <a:spcPct val="100000"/>
              </a:lnSpc>
              <a:buSzPct val="180000"/>
              <a:buFont typeface="Arial" panose="020B0604020202020204" pitchFamily="34" charset="0"/>
              <a:buChar char="•"/>
              <a:tabLst>
                <a:tab pos="355600" algn="l"/>
              </a:tabLst>
            </a:pPr>
            <a:r>
              <a:rPr lang="en-IN" sz="1800" spc="-5" dirty="0">
                <a:latin typeface="Times New Roman" panose="02020603050405020304" pitchFamily="18" charset="0"/>
                <a:cs typeface="Times New Roman" panose="02020603050405020304" pitchFamily="18" charset="0"/>
              </a:rPr>
              <a:t>The </a:t>
            </a:r>
            <a:r>
              <a:rPr lang="en-IN" sz="1800" spc="-10" dirty="0">
                <a:latin typeface="Times New Roman" panose="02020603050405020304" pitchFamily="18" charset="0"/>
                <a:cs typeface="Times New Roman" panose="02020603050405020304" pitchFamily="18" charset="0"/>
              </a:rPr>
              <a:t>main </a:t>
            </a:r>
            <a:r>
              <a:rPr lang="en-IN" sz="1800" spc="-5" dirty="0">
                <a:latin typeface="Times New Roman" panose="02020603050405020304" pitchFamily="18" charset="0"/>
                <a:cs typeface="Times New Roman" panose="02020603050405020304" pitchFamily="18" charset="0"/>
              </a:rPr>
              <a:t>reason </a:t>
            </a:r>
            <a:r>
              <a:rPr lang="en-IN" sz="1800" dirty="0">
                <a:latin typeface="Times New Roman" panose="02020603050405020304" pitchFamily="18" charset="0"/>
                <a:cs typeface="Times New Roman" panose="02020603050405020304" pitchFamily="18" charset="0"/>
              </a:rPr>
              <a:t>for </a:t>
            </a:r>
            <a:r>
              <a:rPr lang="en-IN" sz="1800" spc="-5" dirty="0">
                <a:latin typeface="Times New Roman" panose="02020603050405020304" pitchFamily="18" charset="0"/>
                <a:cs typeface="Times New Roman" panose="02020603050405020304" pitchFamily="18" charset="0"/>
              </a:rPr>
              <a:t>such explosion is due to sub-standard cylinders, worn  </a:t>
            </a:r>
            <a:r>
              <a:rPr lang="en-IN" sz="1800" dirty="0">
                <a:latin typeface="Times New Roman" panose="02020603050405020304" pitchFamily="18" charset="0"/>
                <a:cs typeface="Times New Roman" panose="02020603050405020304" pitchFamily="18" charset="0"/>
              </a:rPr>
              <a:t>out </a:t>
            </a:r>
            <a:r>
              <a:rPr lang="en-IN" sz="1800" spc="-5" dirty="0">
                <a:latin typeface="Times New Roman" panose="02020603050405020304" pitchFamily="18" charset="0"/>
                <a:cs typeface="Times New Roman" panose="02020603050405020304" pitchFamily="18" charset="0"/>
              </a:rPr>
              <a:t>regulators, old valves and lack of awareness using gas </a:t>
            </a:r>
            <a:r>
              <a:rPr lang="en-IN" sz="1800" dirty="0">
                <a:latin typeface="Times New Roman" panose="02020603050405020304" pitchFamily="18" charset="0"/>
                <a:cs typeface="Times New Roman" panose="02020603050405020304" pitchFamily="18" charset="0"/>
              </a:rPr>
              <a:t>cylinders </a:t>
            </a:r>
            <a:r>
              <a:rPr lang="en-IN" sz="1800" spc="-5" dirty="0">
                <a:latin typeface="Times New Roman" panose="02020603050405020304" pitchFamily="18" charset="0"/>
                <a:cs typeface="Times New Roman" panose="02020603050405020304" pitchFamily="18" charset="0"/>
              </a:rPr>
              <a:t>add to  risks.</a:t>
            </a:r>
            <a:endParaRPr lang="en-IN" sz="1800"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1611</Words>
  <Application>Microsoft Office PowerPoint</Application>
  <PresentationFormat>On-screen Show (16:9)</PresentationFormat>
  <Paragraphs>143</Paragraphs>
  <Slides>23</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CMBX12</vt:lpstr>
      <vt:lpstr>Old Standard TT</vt:lpstr>
      <vt:lpstr>Symbol</vt:lpstr>
      <vt:lpstr>Times New Roman</vt:lpstr>
      <vt:lpstr>Wingdings</vt:lpstr>
      <vt:lpstr>Office Theme</vt:lpstr>
      <vt:lpstr>Paperback</vt:lpstr>
      <vt:lpstr>Department of Information Technology NBA Accredited A.P. Shah Institute of Technology G.B.Road,Kasarvadavli, Thane(W), Mumbai-400615 UNIVERSITY OF MUMBAI Academic Year 2020-2021</vt:lpstr>
      <vt:lpstr>A Project Report on IOT ENABLED GAS LEAKAGE DETECTION SYSTEM Submitted in partial full fill ment of the degree of Bachelor of Engineering(Sem-8) in INFORMATION TECHNOLOGY By Shailesh Maurya (17204008)  Sankalp Patil (15104030) Akash Sapkal (16204035)  Under the Guidance of Prof. Apeksha Mohite Prof. Sonal Jain</vt:lpstr>
      <vt:lpstr>1.Project Conception and Initiation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Project Design</vt:lpstr>
      <vt:lpstr>PowerPoint Presentation</vt:lpstr>
      <vt:lpstr>PowerPoint Presentation</vt:lpstr>
      <vt:lpstr>2.3 Proposed System Architecture/Working</vt:lpstr>
      <vt:lpstr>2.4 Proposed System Architecture/Working </vt:lpstr>
      <vt:lpstr>PowerPoint Presentation</vt:lpstr>
      <vt:lpstr>PowerPoint Presentation</vt:lpstr>
      <vt:lpstr>PowerPoint Presentation</vt:lpstr>
      <vt:lpstr>4. Conclusion and Future Scope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Akash sapkal</dc:creator>
  <dc:description/>
  <cp:lastModifiedBy>akash sapkal</cp:lastModifiedBy>
  <cp:revision>23</cp:revision>
  <dcterms:modified xsi:type="dcterms:W3CDTF">2021-05-24T08:24:14Z</dcterms:modified>
  <dc:language>en-IN</dc:language>
</cp:coreProperties>
</file>