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147468394" r:id="rId2"/>
    <p:sldId id="2147468401" r:id="rId3"/>
    <p:sldId id="2147468417" r:id="rId4"/>
    <p:sldId id="2147468405" r:id="rId5"/>
    <p:sldId id="2147468406" r:id="rId6"/>
    <p:sldId id="2147468407" r:id="rId7"/>
    <p:sldId id="2147468408" r:id="rId8"/>
    <p:sldId id="2147468409" r:id="rId9"/>
    <p:sldId id="2147468416" r:id="rId10"/>
    <p:sldId id="2147468415" r:id="rId11"/>
    <p:sldId id="2147468412" r:id="rId12"/>
    <p:sldId id="2147468414" r:id="rId13"/>
    <p:sldId id="2147468395" r:id="rId14"/>
  </p:sldIdLst>
  <p:sldSz cx="14630400" cy="8229600"/>
  <p:notesSz cx="7772400" cy="141732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BE745A-5EB1-45BE-A51D-1E2BFBE22B0C}">
          <p14:sldIdLst>
            <p14:sldId id="2147468394"/>
            <p14:sldId id="2147468401"/>
            <p14:sldId id="2147468417"/>
            <p14:sldId id="2147468405"/>
            <p14:sldId id="2147468406"/>
            <p14:sldId id="2147468407"/>
            <p14:sldId id="2147468408"/>
            <p14:sldId id="2147468409"/>
            <p14:sldId id="2147468416"/>
            <p14:sldId id="2147468415"/>
            <p14:sldId id="2147468412"/>
            <p14:sldId id="2147468414"/>
            <p14:sldId id="2147468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orient="horz" pos="2592" userDrawn="1">
          <p15:clr>
            <a:srgbClr val="A4A3A4"/>
          </p15:clr>
        </p15:guide>
        <p15:guide id="3" orient="horz" pos="451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464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249E"/>
    <a:srgbClr val="F9F048"/>
    <a:srgbClr val="1870B9"/>
    <a:srgbClr val="330072"/>
    <a:srgbClr val="969696"/>
    <a:srgbClr val="63666A"/>
    <a:srgbClr val="FFCD00"/>
    <a:srgbClr val="D9DF23"/>
    <a:srgbClr val="66666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78015" autoAdjust="0"/>
  </p:normalViewPr>
  <p:slideViewPr>
    <p:cSldViewPr snapToGrid="0" snapToObjects="1" showGuides="1">
      <p:cViewPr varScale="1">
        <p:scale>
          <a:sx n="72" d="100"/>
          <a:sy n="72" d="100"/>
        </p:scale>
        <p:origin x="552" y="86"/>
      </p:cViewPr>
      <p:guideLst>
        <p:guide orient="horz" pos="408"/>
        <p:guide orient="horz" pos="2592"/>
        <p:guide orient="horz" pos="451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120"/>
    </p:cViewPr>
  </p:sorterViewPr>
  <p:notesViewPr>
    <p:cSldViewPr snapToGrid="0" snapToObjects="1" showGuides="1">
      <p:cViewPr varScale="1">
        <p:scale>
          <a:sx n="110" d="100"/>
          <a:sy n="110" d="100"/>
        </p:scale>
        <p:origin x="6648" y="114"/>
      </p:cViewPr>
      <p:guideLst>
        <p:guide orient="horz" pos="4464"/>
        <p:guide pos="24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05-Sep-22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38200" y="1063625"/>
            <a:ext cx="9448800" cy="53149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5401" tIns="62700" rIns="125401" bIns="6270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1800" y="6732270"/>
            <a:ext cx="6908800" cy="637794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l">
              <a:defRPr sz="16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0"/>
            <a:ext cx="3368040" cy="708660"/>
          </a:xfrm>
          <a:prstGeom prst="rect">
            <a:avLst/>
          </a:prstGeom>
        </p:spPr>
        <p:txBody>
          <a:bodyPr vert="horz" lIns="125401" tIns="62700" rIns="125401" bIns="62700" rtlCol="0" anchor="b"/>
          <a:lstStyle>
            <a:lvl1pPr algn="r">
              <a:defRPr sz="16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959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5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2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4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2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5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3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0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liver Excellenc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6B86D8E4-D42C-4BA4-8C3D-EE6E0354EA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7" y="0"/>
            <a:ext cx="14626846" cy="8229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0131F459-E553-4CE6-92F0-91E2F09BA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1" y="2781300"/>
            <a:ext cx="4858326" cy="2545080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0FE735E-E3CF-4086-AF37-051864E15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494020"/>
            <a:ext cx="4858326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9" name="Footer Placeholder 4">
            <a:extLst>
              <a:ext uri="{FF2B5EF4-FFF2-40B4-BE49-F238E27FC236}">
                <a16:creationId xmlns:a16="http://schemas.microsoft.com/office/drawing/2014/main" id="{C589DB86-4B07-4158-9A0E-2A50E747053D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>
                <a:solidFill>
                  <a:schemeClr val="tx1"/>
                </a:solidFill>
              </a:rPr>
              <a:t>© 2022 </a:t>
            </a:r>
            <a:r>
              <a:rPr lang="en-US" sz="1100" dirty="0">
                <a:solidFill>
                  <a:schemeClr val="tx1"/>
                </a:solidFill>
              </a:rPr>
              <a:t>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12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© 2021 DXC Technology Company. All rights reserved.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091593C-4446-42A7-AA75-762280E3C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5400">
                <a:solidFill>
                  <a:schemeClr val="accent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6" name="Rectangle: Single Corner Rounded 55">
            <a:extLst>
              <a:ext uri="{FF2B5EF4-FFF2-40B4-BE49-F238E27FC236}">
                <a16:creationId xmlns:a16="http://schemas.microsoft.com/office/drawing/2014/main" id="{106C60A4-E521-4756-B4C4-7D4CE00E4F0A}"/>
              </a:ext>
            </a:extLst>
          </p:cNvPr>
          <p:cNvSpPr/>
          <p:nvPr userDrawn="1"/>
        </p:nvSpPr>
        <p:spPr>
          <a:xfrm>
            <a:off x="695325" y="2057398"/>
            <a:ext cx="11201400" cy="3200400"/>
          </a:xfrm>
          <a:prstGeom prst="round1Rect">
            <a:avLst>
              <a:gd name="adj" fmla="val 24915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057400"/>
            <a:ext cx="9931400" cy="320040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0" y="5686106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4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: Single Corner Rounded 51">
            <a:extLst>
              <a:ext uri="{FF2B5EF4-FFF2-40B4-BE49-F238E27FC236}">
                <a16:creationId xmlns:a16="http://schemas.microsoft.com/office/drawing/2014/main" id="{16D803CF-5C46-4998-BEA0-760D4BDFAA5E}"/>
              </a:ext>
            </a:extLst>
          </p:cNvPr>
          <p:cNvSpPr/>
          <p:nvPr userDrawn="1"/>
        </p:nvSpPr>
        <p:spPr>
          <a:xfrm>
            <a:off x="685800" y="639764"/>
            <a:ext cx="8314499" cy="6538910"/>
          </a:xfrm>
          <a:prstGeom prst="round1Rect">
            <a:avLst>
              <a:gd name="adj" fmla="val 1707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B8034992-7FB5-4D10-85B6-A1E0AA858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985" y="2117489"/>
            <a:ext cx="7217229" cy="2545080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95862D04-C327-4882-82FB-72E8CCD1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85" y="4830209"/>
            <a:ext cx="721722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6" name="Text Box 115">
            <a:extLst>
              <a:ext uri="{FF2B5EF4-FFF2-40B4-BE49-F238E27FC236}">
                <a16:creationId xmlns:a16="http://schemas.microsoft.com/office/drawing/2014/main" id="{B7410DDF-33B2-4E49-9D88-0AEC09F35B0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56CCFE87-E52F-4030-93DB-4F8A10CB8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4A9D77DB-7015-4991-83C8-36A24B782AF8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082CA323-F067-4A36-86B4-C9C89385A4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54" name="Text Box 115">
            <a:extLst>
              <a:ext uri="{FF2B5EF4-FFF2-40B4-BE49-F238E27FC236}">
                <a16:creationId xmlns:a16="http://schemas.microsoft.com/office/drawing/2014/main" id="{7AE31F7D-644F-46E4-8808-DC117CACC5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55" name="Text Box 115">
            <a:extLst>
              <a:ext uri="{FF2B5EF4-FFF2-40B4-BE49-F238E27FC236}">
                <a16:creationId xmlns:a16="http://schemas.microsoft.com/office/drawing/2014/main" id="{95D42EA8-C373-4F2E-A7AA-89495E86AE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3C5384D2-BCF3-4CDD-90BA-C6DDDAC0C3E0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329D370C-B3C9-49CC-A16E-95762D2349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DE47D048-F78A-4D25-83CC-A1FB3F93EB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61481"/>
            <a:ext cx="2468880" cy="279976"/>
          </a:xfrm>
          <a:prstGeom prst="rect">
            <a:avLst/>
          </a:prstGeom>
        </p:spPr>
      </p:pic>
      <p:sp>
        <p:nvSpPr>
          <p:cNvPr id="46" name="Text Box 115">
            <a:extLst>
              <a:ext uri="{FF2B5EF4-FFF2-40B4-BE49-F238E27FC236}">
                <a16:creationId xmlns:a16="http://schemas.microsoft.com/office/drawing/2014/main" id="{BAAC8F77-03DC-4B54-ABD4-487A7142E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47" name="Text Box 115">
            <a:extLst>
              <a:ext uri="{FF2B5EF4-FFF2-40B4-BE49-F238E27FC236}">
                <a16:creationId xmlns:a16="http://schemas.microsoft.com/office/drawing/2014/main" id="{B207E4D1-23C4-49FF-8260-AC6970B95F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0C203C4F-2B7A-44AE-9CC5-974D0684C5F6}"/>
              </a:ext>
            </a:extLst>
          </p:cNvPr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2021 DXC Technology Company. All rights reserved.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925DB904-DAE2-4F1E-A174-E29E8F7511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  <p:sp>
        <p:nvSpPr>
          <p:cNvPr id="57" name="Title 1">
            <a:extLst>
              <a:ext uri="{FF2B5EF4-FFF2-40B4-BE49-F238E27FC236}">
                <a16:creationId xmlns:a16="http://schemas.microsoft.com/office/drawing/2014/main" id="{083C3818-4368-434E-9D55-569CC18C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42164"/>
            <a:ext cx="10414000" cy="2229067"/>
          </a:xfrm>
        </p:spPr>
        <p:txBody>
          <a:bodyPr anchor="ctr" anchorCtr="0">
            <a:no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A99EC16D-6BC6-4571-A314-8BE9BEF6F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620877"/>
            <a:ext cx="104139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9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September 5, 2022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© 2021 DXC Technology Company. All rights reserved.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A2BEF977-E587-4D30-B5BF-3E5AC49DEA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7579053"/>
            <a:ext cx="2286000" cy="2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XC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© 2021 DXC Technology Company. All rights reserved.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4136C3-C0B2-4695-8464-42B084FBE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9034" y="2856891"/>
            <a:ext cx="4612331" cy="251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731332" y="625450"/>
            <a:ext cx="13163932" cy="493776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31328" y="1121088"/>
            <a:ext cx="1316393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80" baseline="0"/>
            </a:lvl1pPr>
            <a:lvl2pPr marL="0" indent="0">
              <a:spcBef>
                <a:spcPts val="0"/>
              </a:spcBef>
              <a:buNone/>
              <a:defRPr sz="2880"/>
            </a:lvl2pPr>
            <a:lvl3pPr marL="0" indent="0">
              <a:spcBef>
                <a:spcPts val="0"/>
              </a:spcBef>
              <a:buNone/>
              <a:defRPr sz="2880"/>
            </a:lvl3pPr>
            <a:lvl4pPr marL="0" indent="0">
              <a:spcBef>
                <a:spcPts val="0"/>
              </a:spcBef>
              <a:buNone/>
              <a:defRPr sz="2880"/>
            </a:lvl4pPr>
            <a:lvl5pPr marL="0" indent="0">
              <a:spcBef>
                <a:spcPts val="0"/>
              </a:spcBef>
              <a:buNone/>
              <a:defRPr sz="2880"/>
            </a:lvl5pPr>
            <a:lvl6pPr marL="0" indent="0">
              <a:spcBef>
                <a:spcPts val="0"/>
              </a:spcBef>
              <a:buNone/>
              <a:defRPr sz="2880"/>
            </a:lvl6pPr>
            <a:lvl7pPr marL="0" indent="0">
              <a:spcBef>
                <a:spcPts val="0"/>
              </a:spcBef>
              <a:buNone/>
              <a:defRPr sz="2880"/>
            </a:lvl7pPr>
            <a:lvl8pPr marL="0" indent="0">
              <a:spcBef>
                <a:spcPts val="0"/>
              </a:spcBef>
              <a:buNone/>
              <a:defRPr sz="2880"/>
            </a:lvl8pPr>
            <a:lvl9pPr marL="0" indent="0">
              <a:spcBef>
                <a:spcPts val="0"/>
              </a:spcBef>
              <a:buNone/>
              <a:defRPr sz="288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17854" y="7711325"/>
            <a:ext cx="1194694" cy="252374"/>
          </a:xfrm>
          <a:prstGeom prst="rect">
            <a:avLst/>
          </a:prstGeom>
        </p:spPr>
        <p:txBody>
          <a:bodyPr/>
          <a:lstStyle/>
          <a:p>
            <a:pPr defTabSz="1097192"/>
            <a:fld id="{684E3265-88A3-4C30-AE11-BFDF645909E9}" type="datetime4">
              <a:rPr lang="en-US" smtClean="0">
                <a:solidFill>
                  <a:srgbClr val="000000"/>
                </a:solidFill>
              </a:rPr>
              <a:pPr defTabSz="1097192"/>
              <a:t>September 5, 2022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21040" y="7711325"/>
            <a:ext cx="4830238" cy="252374"/>
          </a:xfrm>
          <a:prstGeom prst="rect">
            <a:avLst/>
          </a:prstGeom>
        </p:spPr>
        <p:txBody>
          <a:bodyPr/>
          <a:lstStyle/>
          <a:p>
            <a:pPr defTabSz="1097192"/>
            <a:r>
              <a:rPr lang="en-US">
                <a:solidFill>
                  <a:srgbClr val="000000"/>
                </a:solidFill>
              </a:rPr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258803" y="7717042"/>
            <a:ext cx="640079" cy="278576"/>
          </a:xfrm>
          <a:prstGeom prst="rect">
            <a:avLst/>
          </a:prstGeom>
        </p:spPr>
        <p:txBody>
          <a:bodyPr/>
          <a:lstStyle/>
          <a:p>
            <a:pPr defTabSz="1097192"/>
            <a:fld id="{B016F8AB-BCEA-4347-8BA6-BE776009BC89}" type="slidenum">
              <a:rPr lang="en-GB" smtClean="0">
                <a:solidFill>
                  <a:srgbClr val="000000"/>
                </a:solidFill>
              </a:rPr>
              <a:pPr defTabSz="1097192"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7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urple Tab Shape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8869678" cy="4996181"/>
          </a:xfrm>
          <a:prstGeom prst="round1Rect">
            <a:avLst>
              <a:gd name="adj" fmla="val 2252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7353431" cy="225636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735343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4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2" y="2539999"/>
            <a:ext cx="6629396" cy="4996181"/>
          </a:xfrm>
          <a:prstGeom prst="round1Rect">
            <a:avLst>
              <a:gd name="adj" fmla="val 1818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3105150"/>
            <a:ext cx="5609471" cy="2256367"/>
          </a:xfrm>
        </p:spPr>
        <p:txBody>
          <a:bodyPr anchor="ctr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401" y="5741670"/>
            <a:ext cx="560947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BDF535B-3840-4291-8B0B-E0FCD28F794B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7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Purple Tab Shape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Single Corner Rounded 43">
            <a:extLst>
              <a:ext uri="{FF2B5EF4-FFF2-40B4-BE49-F238E27FC236}">
                <a16:creationId xmlns:a16="http://schemas.microsoft.com/office/drawing/2014/main" id="{2C9C6690-9226-4F0C-A542-C330AFCC2AF3}"/>
              </a:ext>
            </a:extLst>
          </p:cNvPr>
          <p:cNvSpPr/>
          <p:nvPr userDrawn="1"/>
        </p:nvSpPr>
        <p:spPr>
          <a:xfrm>
            <a:off x="685800" y="2057400"/>
            <a:ext cx="11201400" cy="3200400"/>
          </a:xfrm>
          <a:prstGeom prst="round1Rect">
            <a:avLst>
              <a:gd name="adj" fmla="val 2834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32FF021F-9D63-4AEC-B29B-F9D3753B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399" y="2057401"/>
            <a:ext cx="9931400" cy="3181087"/>
          </a:xfrm>
        </p:spPr>
        <p:txBody>
          <a:bodyPr anchor="ctr" anchorCtr="0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9BF61BC-E8BB-4C55-B47E-8C398FC20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399" y="5678701"/>
            <a:ext cx="9931399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rgbClr val="63666F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07C659E-3F10-46E2-9676-61137FD93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75" y="685801"/>
            <a:ext cx="1430092" cy="781050"/>
          </a:xfrm>
          <a:prstGeom prst="rect">
            <a:avLst/>
          </a:prstGeom>
        </p:spPr>
      </p:pic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8FA06BFD-1B3E-4443-BC83-270655A0F2CF}"/>
              </a:ext>
            </a:extLst>
          </p:cNvPr>
          <p:cNvSpPr txBox="1">
            <a:spLocks/>
          </p:cNvSpPr>
          <p:nvPr userDrawn="1"/>
        </p:nvSpPr>
        <p:spPr>
          <a:xfrm>
            <a:off x="685779" y="7688991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© 2021 DXC Technology Company.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11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/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39763"/>
            <a:ext cx="10660075" cy="14176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1994B2C-2165-46A4-99A0-7921C65A1197}"/>
              </a:ext>
            </a:extLst>
          </p:cNvPr>
          <p:cNvSpPr/>
          <p:nvPr userDrawn="1"/>
        </p:nvSpPr>
        <p:spPr>
          <a:xfrm rot="10800000">
            <a:off x="11477625" y="-3"/>
            <a:ext cx="3152768" cy="776048"/>
          </a:xfrm>
          <a:prstGeom prst="round1Rect">
            <a:avLst>
              <a:gd name="adj" fmla="val 39716"/>
            </a:avLst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2A6A47-BB63-437D-9497-6B68158905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715750" y="1"/>
            <a:ext cx="2601384" cy="776046"/>
          </a:xfrm>
        </p:spPr>
        <p:txBody>
          <a:bodyPr anchor="ctr" anchorCtr="0"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 marL="457200" indent="-228600">
              <a:buFont typeface="Arial" pitchFamily="34" charset="0"/>
              <a:buChar char="–"/>
              <a:defRPr sz="1400"/>
            </a:lvl4pPr>
            <a:lvl5pPr marL="685800" indent="-228600">
              <a:buFont typeface="Arial" pitchFamily="34" charset="0"/>
              <a:buChar char="–"/>
              <a:defRPr sz="1400"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75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 b="0"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 b="0"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 b="0"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 b="0"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 b="0"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799" y="2057399"/>
            <a:ext cx="13258799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September 5, 2022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© 2022 DXC Technology Company. All rights reserved.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6FF065E-2B34-4360-B045-0F02C20A28BE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5800" y="7580437"/>
            <a:ext cx="2286000" cy="25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3" r:id="rId2"/>
    <p:sldLayoutId id="2147483838" r:id="rId3"/>
    <p:sldLayoutId id="2147483834" r:id="rId4"/>
    <p:sldLayoutId id="2147483659" r:id="rId5"/>
    <p:sldLayoutId id="2147483667" r:id="rId6"/>
    <p:sldLayoutId id="2147483650" r:id="rId7"/>
    <p:sldLayoutId id="2147483752" r:id="rId8"/>
    <p:sldLayoutId id="2147483666" r:id="rId9"/>
    <p:sldLayoutId id="2147483652" r:id="rId10"/>
    <p:sldLayoutId id="2147483660" r:id="rId11"/>
    <p:sldLayoutId id="2147483662" r:id="rId12"/>
    <p:sldLayoutId id="2147483663" r:id="rId13"/>
    <p:sldLayoutId id="2147483835" r:id="rId14"/>
    <p:sldLayoutId id="2147483836" r:id="rId15"/>
    <p:sldLayoutId id="2147483837" r:id="rId16"/>
    <p:sldLayoutId id="2147483655" r:id="rId17"/>
    <p:sldLayoutId id="2147483692" r:id="rId18"/>
    <p:sldLayoutId id="2147483840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E862AD-B39C-4D93-B1DE-3FE4722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489" y="3126073"/>
            <a:ext cx="5785292" cy="25450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DevOps &amp; CI/CD Pipeline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33FA8-BFB8-470E-9DF8-F840BBC0EF7A}"/>
              </a:ext>
            </a:extLst>
          </p:cNvPr>
          <p:cNvSpPr txBox="1"/>
          <p:nvPr/>
        </p:nvSpPr>
        <p:spPr>
          <a:xfrm>
            <a:off x="1033489" y="5742972"/>
            <a:ext cx="4195169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Vaibhav Jain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Aakash Sarwade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Raju Kumaresan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Subhashree Swain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IN" sz="2000" b="1" dirty="0">
                <a:solidFill>
                  <a:schemeClr val="bg1"/>
                </a:solidFill>
              </a:rPr>
              <a:t>30</a:t>
            </a:r>
            <a:r>
              <a:rPr lang="en-IN" sz="2000" b="1" baseline="30000" dirty="0">
                <a:solidFill>
                  <a:schemeClr val="bg1"/>
                </a:solidFill>
              </a:rPr>
              <a:t>th</a:t>
            </a:r>
            <a:r>
              <a:rPr lang="en-IN" sz="2000" b="1" dirty="0">
                <a:solidFill>
                  <a:schemeClr val="bg1"/>
                </a:solidFill>
              </a:rPr>
              <a:t> Aug 2022</a:t>
            </a:r>
          </a:p>
        </p:txBody>
      </p:sp>
    </p:spTree>
    <p:extLst>
      <p:ext uri="{BB962C8B-B14F-4D97-AF65-F5344CB8AC3E}">
        <p14:creationId xmlns:p14="http://schemas.microsoft.com/office/powerpoint/2010/main" val="10142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4121B0-DB14-4ACD-980D-1F335923A3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1935-B5A5-4F45-B3F6-01F2188C7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E8BDC-987F-492F-A2C6-80B36F4CEE9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718E3F-3308-4B07-B859-0FD78B29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MDM CI/CD Implementation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1155700" y="1348580"/>
            <a:ext cx="127889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srgbClr val="242424"/>
                </a:solidFill>
              </a:rPr>
              <a:t>Table form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Action					States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GitLab Setup for java	               			--Implemented</a:t>
            </a:r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GitLab for MDM				--pending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POC For Java API				--Completed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POC For MDM				--not Started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CICD for MDM				--Pending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CICD for JAVA				--Completed	</a:t>
            </a: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4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41278D-3F25-4B66-8310-0BDF4177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1898"/>
            <a:ext cx="13258800" cy="1417635"/>
          </a:xfrm>
        </p:spPr>
        <p:txBody>
          <a:bodyPr/>
          <a:lstStyle/>
          <a:p>
            <a:r>
              <a:rPr lang="en-IN" dirty="0"/>
              <a:t>MDM CI/CD Implementation</a:t>
            </a:r>
            <a:br>
              <a:rPr lang="en-IN" dirty="0"/>
            </a:b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3D6C65D-973B-4F23-99AC-6A3E85A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453149" y="-274693"/>
            <a:ext cx="24070304" cy="847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Content Placeholder 18" descr="Table&#10;&#10;Description automatically generated">
            <a:extLst>
              <a:ext uri="{FF2B5EF4-FFF2-40B4-BE49-F238E27FC236}">
                <a16:creationId xmlns:a16="http://schemas.microsoft.com/office/drawing/2014/main" id="{A6F3DB9A-33DA-4B43-90FF-BD3D62FC2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073" y="1663908"/>
            <a:ext cx="13169045" cy="4660643"/>
          </a:xfrm>
        </p:spPr>
      </p:pic>
    </p:spTree>
    <p:extLst>
      <p:ext uri="{BB962C8B-B14F-4D97-AF65-F5344CB8AC3E}">
        <p14:creationId xmlns:p14="http://schemas.microsoft.com/office/powerpoint/2010/main" val="206924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DevOps?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774700" y="1663698"/>
            <a:ext cx="12788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DevOps is the combination of two words, one is Development and other is Operations. It is a culture to promote the development and operation process collectively.</a:t>
            </a:r>
          </a:p>
          <a:p>
            <a:pPr marL="0" lvl="1"/>
            <a:endParaRPr lang="en-US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DevOps is a software development approach which involves Continuous Development, Continuous testing, Continuous Integration, Continuous Deployment and Continuous Monitoring through its development lifecycle.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6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39764"/>
            <a:ext cx="6193971" cy="913266"/>
          </a:xfrm>
        </p:spPr>
        <p:txBody>
          <a:bodyPr>
            <a:normAutofit fontScale="90000"/>
          </a:bodyPr>
          <a:lstStyle/>
          <a:p>
            <a:r>
              <a:rPr lang="en-IN" dirty="0"/>
              <a:t>DevOps Lifecycle &amp; its tools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774700" y="1663698"/>
            <a:ext cx="12788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3136CA-643D-4748-A2B5-AB43E8C48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824"/>
            <a:ext cx="14630400" cy="70671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7533258-0841-4C8B-8A17-3548F525D3FA}"/>
              </a:ext>
            </a:extLst>
          </p:cNvPr>
          <p:cNvSpPr/>
          <p:nvPr/>
        </p:nvSpPr>
        <p:spPr>
          <a:xfrm>
            <a:off x="12075886" y="508000"/>
            <a:ext cx="45719" cy="45719"/>
          </a:xfrm>
          <a:prstGeom prst="ellipse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EE5E49-9AF0-4FD5-96F8-E5C2692F4EAE}"/>
              </a:ext>
            </a:extLst>
          </p:cNvPr>
          <p:cNvSpPr/>
          <p:nvPr/>
        </p:nvSpPr>
        <p:spPr>
          <a:xfrm>
            <a:off x="11954690" y="391886"/>
            <a:ext cx="333829" cy="247878"/>
          </a:xfrm>
          <a:prstGeom prst="ellipse">
            <a:avLst/>
          </a:prstGeom>
          <a:solidFill>
            <a:srgbClr val="6CC24A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C19C3B-D5B8-4B7E-B5ED-CAC170154E98}"/>
              </a:ext>
            </a:extLst>
          </p:cNvPr>
          <p:cNvSpPr/>
          <p:nvPr/>
        </p:nvSpPr>
        <p:spPr>
          <a:xfrm>
            <a:off x="11954689" y="928916"/>
            <a:ext cx="333829" cy="247878"/>
          </a:xfrm>
          <a:prstGeom prst="ellipse">
            <a:avLst/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0347F-D059-4040-BBC2-7CAC7D3D3D72}"/>
              </a:ext>
            </a:extLst>
          </p:cNvPr>
          <p:cNvSpPr txBox="1"/>
          <p:nvPr/>
        </p:nvSpPr>
        <p:spPr>
          <a:xfrm>
            <a:off x="12409715" y="369053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Open 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A713B6-3805-45C5-A834-12FBB0F51432}"/>
              </a:ext>
            </a:extLst>
          </p:cNvPr>
          <p:cNvSpPr txBox="1"/>
          <p:nvPr/>
        </p:nvSpPr>
        <p:spPr>
          <a:xfrm>
            <a:off x="12409715" y="973259"/>
            <a:ext cx="1553630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Licensed/</a:t>
            </a:r>
          </a:p>
          <a:p>
            <a:pPr algn="l">
              <a:lnSpc>
                <a:spcPct val="90000"/>
              </a:lnSpc>
              <a:spcAft>
                <a:spcPts val="400"/>
              </a:spcAft>
            </a:pPr>
            <a:r>
              <a:rPr lang="en-US" sz="2000" dirty="0"/>
              <a:t>Commercial</a:t>
            </a:r>
          </a:p>
        </p:txBody>
      </p:sp>
    </p:spTree>
    <p:extLst>
      <p:ext uri="{BB962C8B-B14F-4D97-AF65-F5344CB8AC3E}">
        <p14:creationId xmlns:p14="http://schemas.microsoft.com/office/powerpoint/2010/main" val="146210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CI/CD?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685800" y="1363360"/>
            <a:ext cx="12788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Continuous Integration: Continuous Integration (a.k.a. Cl) is a software engineering process. It can be defined as running an automated test suite on every commit to a software project and notifying on success and failure.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Continuous Deployment: At a high level, Continuous Deployment (a.k.a. CD) extends Continuous Integration to include automated deployment.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////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AC35BF0-350A-4AEA-AC2A-4419167B6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958" y="3640670"/>
            <a:ext cx="9078484" cy="35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CI/CD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348580"/>
            <a:ext cx="12788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Jenkins is a Contiguous integration tool used to build(compile, test) code and deploy it to the production.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Jenkins provides hundreds of plugins to support building, deploying and automating any project.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It is a server-based system that runs in servlet containers such as Apache Tomcat etc. It supports version control tools like SVN, Git, to automate build</a:t>
            </a:r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divide into two parts Jenkins and CICD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write the details about Gitlab Repo---- Action Items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B824B915-1CD7-4402-BF42-88ED029D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48" y="4751881"/>
            <a:ext cx="5216577" cy="18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Problem Before Continuous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348580"/>
            <a:ext cx="1278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Current State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-Drawbacks</a:t>
            </a: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051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Continuous Integration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920750" y="1348580"/>
            <a:ext cx="1278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				Future state and </a:t>
            </a:r>
            <a:r>
              <a:rPr lang="en-US" sz="2400" dirty="0" err="1"/>
              <a:t>Benifits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0CDD2-7068-4DF6-84BD-AA5500E6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1724405"/>
            <a:ext cx="2848488" cy="51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CI/CD Pipeline Architecture</a:t>
            </a:r>
            <a:br>
              <a:rPr lang="en-IN" dirty="0"/>
            </a:br>
            <a:r>
              <a:rPr lang="en-IN" dirty="0"/>
              <a:t>Proposed Archi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5353334" y="1348580"/>
            <a:ext cx="8356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srgbClr val="242424"/>
                </a:solidFill>
              </a:rPr>
              <a:t>Highlight with </a:t>
            </a:r>
            <a:r>
              <a:rPr lang="en-US" sz="2400" dirty="0" err="1">
                <a:solidFill>
                  <a:srgbClr val="242424"/>
                </a:solidFill>
              </a:rPr>
              <a:t>colours</a:t>
            </a:r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	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Benefits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educe Deployment Time.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Efficient Software Delivery.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Easier rollback of code changes.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Improved Product Quality.</a:t>
            </a:r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				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179A4-CBC6-4BF3-B83D-AFB76A9E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6" y="1443037"/>
            <a:ext cx="322098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1517-04A8-43AD-BDC3-B3D898EA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4772"/>
            <a:ext cx="13258800" cy="1417635"/>
          </a:xfrm>
        </p:spPr>
        <p:txBody>
          <a:bodyPr/>
          <a:lstStyle/>
          <a:p>
            <a:r>
              <a:rPr lang="en-IN" dirty="0"/>
              <a:t>CI/CD Pipeline Architecture</a:t>
            </a:r>
            <a:br>
              <a:rPr lang="en-IN" dirty="0"/>
            </a:br>
            <a:r>
              <a:rPr lang="en-IN" dirty="0"/>
              <a:t>Proposed Archi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5CC4F-DFCA-4555-81CF-C39F6955DFD1}"/>
              </a:ext>
            </a:extLst>
          </p:cNvPr>
          <p:cNvSpPr txBox="1"/>
          <p:nvPr/>
        </p:nvSpPr>
        <p:spPr>
          <a:xfrm>
            <a:off x="5353334" y="1348580"/>
            <a:ext cx="8356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>
                <a:solidFill>
                  <a:srgbClr val="242424"/>
                </a:solidFill>
              </a:rPr>
              <a:t>Highlight with </a:t>
            </a:r>
            <a:r>
              <a:rPr lang="en-US" sz="2400" dirty="0" err="1">
                <a:solidFill>
                  <a:srgbClr val="242424"/>
                </a:solidFill>
              </a:rPr>
              <a:t>colours</a:t>
            </a:r>
            <a:br>
              <a:rPr lang="en-US" sz="2400" dirty="0">
                <a:solidFill>
                  <a:srgbClr val="242424"/>
                </a:solidFill>
              </a:rPr>
            </a:br>
            <a:r>
              <a:rPr lang="en-US" sz="2400" dirty="0">
                <a:solidFill>
                  <a:srgbClr val="242424"/>
                </a:solidFill>
              </a:rPr>
              <a:t>	</a:t>
            </a: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Benefits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educe Deployment Time.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Efficient Software Delivery.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Easier rollback of code changes.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</a:rPr>
              <a:t>Improved Product Quality.</a:t>
            </a:r>
            <a:br>
              <a:rPr lang="en-US" sz="2400" dirty="0">
                <a:solidFill>
                  <a:srgbClr val="242424"/>
                </a:solidFill>
              </a:rPr>
            </a:br>
            <a:endParaRPr lang="en-US" sz="2400" dirty="0">
              <a:solidFill>
                <a:srgbClr val="242424"/>
              </a:solidFill>
            </a:endParaRPr>
          </a:p>
          <a:p>
            <a:pPr marL="0" lvl="1"/>
            <a:endParaRPr lang="en-US" sz="2400" dirty="0">
              <a:solidFill>
                <a:srgbClr val="242424"/>
              </a:solidFill>
            </a:endParaRPr>
          </a:p>
          <a:p>
            <a:pPr marL="0" lvl="1"/>
            <a:r>
              <a:rPr lang="en-US" sz="2400" dirty="0">
                <a:solidFill>
                  <a:srgbClr val="242424"/>
                </a:solidFill>
              </a:rPr>
              <a:t>				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42424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179A4-CBC6-4BF3-B83D-AFB76A9E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76" y="1443037"/>
            <a:ext cx="3220982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 New Brand Palette">
      <a:dk1>
        <a:srgbClr val="000000"/>
      </a:dk1>
      <a:lt1>
        <a:srgbClr val="FFFFFF"/>
      </a:lt1>
      <a:dk2>
        <a:srgbClr val="D9D9D6"/>
      </a:dk2>
      <a:lt2>
        <a:srgbClr val="FFCD00"/>
      </a:lt2>
      <a:accent1>
        <a:srgbClr val="5F249F"/>
      </a:accent1>
      <a:accent2>
        <a:srgbClr val="00968F"/>
      </a:accent2>
      <a:accent3>
        <a:srgbClr val="00A3E1"/>
      </a:accent3>
      <a:accent4>
        <a:srgbClr val="006975"/>
      </a:accent4>
      <a:accent5>
        <a:srgbClr val="6CC24A"/>
      </a:accent5>
      <a:accent6>
        <a:srgbClr val="ED9B33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400"/>
          </a:spcAft>
          <a:defRPr sz="2000" dirty="0"/>
        </a:defPPr>
      </a:lstStyle>
    </a:txDef>
  </a:objectDefaults>
  <a:extraClrSchemeLst/>
  <a:custClrLst>
    <a:custClr name="DXC Bright Purple">
      <a:srgbClr val="5F249F"/>
    </a:custClr>
    <a:custClr name="White">
      <a:srgbClr val="FFFFFF"/>
    </a:custClr>
    <a:custClr name="DXC Light Gray">
      <a:srgbClr val="D9D9D6"/>
    </a:custClr>
    <a:custClr name="DXC Medium Gray">
      <a:srgbClr val="969696"/>
    </a:custClr>
    <a:custClr name="DXC Dark Gray">
      <a:srgbClr val="63666A"/>
    </a:custClr>
    <a:custClr name="Black">
      <a:srgbClr val="000000"/>
    </a:custClr>
    <a:custClr name="DXC Bright Teal">
      <a:srgbClr val="00968F"/>
    </a:custClr>
    <a:custClr name="DXC Blue">
      <a:srgbClr val="00A3E1"/>
    </a:custClr>
    <a:custClr name="DXC Dark Teal">
      <a:srgbClr val="006975"/>
    </a:custClr>
    <a:custClr name="DXC Green">
      <a:srgbClr val="6CC24A"/>
    </a:custClr>
    <a:custClr name="DXC Orange">
      <a:srgbClr val="ED9B33"/>
    </a:custClr>
    <a:custClr name="DXC Gold">
      <a:srgbClr val="FFCD00"/>
    </a:custClr>
    <a:custClr name="DXC Dark Purple">
      <a:srgbClr val="330072"/>
    </a:custClr>
    <a:custClr name="DXC Yellow">
      <a:srgbClr val="F9F048"/>
    </a:custClr>
  </a:custClrLst>
  <a:extLst>
    <a:ext uri="{05A4C25C-085E-4340-85A3-A5531E510DB2}">
      <thm15:themeFamily xmlns:thm15="http://schemas.microsoft.com/office/thememl/2012/main" name="SP_6075a-21 DXC Presentation Template_063021.pptx" id="{1158DF11-C0D7-4A0F-9615-FD7AD0B702FE}" vid="{F8DAD42A-E84F-4481-83E2-CDF1F4B336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DXC_Powerpoint_16x9_ Jul01_2021 (2)</Template>
  <TotalTime>22457</TotalTime>
  <Words>447</Words>
  <Application>Microsoft Office PowerPoint</Application>
  <PresentationFormat>Custom</PresentationFormat>
  <Paragraphs>80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DXC</vt:lpstr>
      <vt:lpstr> DevOps &amp; CI/CD Pipeline </vt:lpstr>
      <vt:lpstr>What is DevOps?</vt:lpstr>
      <vt:lpstr>DevOps Lifecycle &amp; its tools </vt:lpstr>
      <vt:lpstr>What is CI/CD?</vt:lpstr>
      <vt:lpstr>Jenkins CI/CD Tool</vt:lpstr>
      <vt:lpstr>Problem Before Continuous Integration</vt:lpstr>
      <vt:lpstr>Continuous Integration Workflow</vt:lpstr>
      <vt:lpstr>CI/CD Pipeline Architecture Proposed Archi</vt:lpstr>
      <vt:lpstr>CI/CD Pipeline Architecture Proposed Archi</vt:lpstr>
      <vt:lpstr>PowerPoint Presentation</vt:lpstr>
      <vt:lpstr>MDM CI/CD Implementation </vt:lpstr>
      <vt:lpstr>MDM CI/CD Implementation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is Arial Bold 44pt,  up to three lines</dc:title>
  <dc:subject/>
  <dc:creator>Nadkarni, Srinath Venkatesh</dc:creator>
  <cp:keywords/>
  <dc:description/>
  <cp:lastModifiedBy>Sarwade, Akash</cp:lastModifiedBy>
  <cp:revision>287</cp:revision>
  <dcterms:created xsi:type="dcterms:W3CDTF">2021-09-01T10:22:59Z</dcterms:created>
  <dcterms:modified xsi:type="dcterms:W3CDTF">2022-09-05T11:41:14Z</dcterms:modified>
  <cp:category/>
</cp:coreProperties>
</file>