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147468394" r:id="rId2"/>
    <p:sldId id="2147468401" r:id="rId3"/>
    <p:sldId id="2147468417" r:id="rId4"/>
    <p:sldId id="2147468405" r:id="rId5"/>
    <p:sldId id="2147468406" r:id="rId6"/>
    <p:sldId id="2147468407" r:id="rId7"/>
    <p:sldId id="2147468408" r:id="rId8"/>
    <p:sldId id="2147468409" r:id="rId9"/>
    <p:sldId id="2147468414" r:id="rId10"/>
    <p:sldId id="2147468395" r:id="rId11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BE745A-5EB1-45BE-A51D-1E2BFBE22B0C}">
          <p14:sldIdLst>
            <p14:sldId id="2147468394"/>
            <p14:sldId id="2147468401"/>
            <p14:sldId id="2147468417"/>
            <p14:sldId id="2147468405"/>
            <p14:sldId id="2147468406"/>
            <p14:sldId id="2147468407"/>
            <p14:sldId id="2147468408"/>
            <p14:sldId id="2147468409"/>
            <p14:sldId id="2147468414"/>
            <p14:sldId id="2147468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49E"/>
    <a:srgbClr val="F9F048"/>
    <a:srgbClr val="1870B9"/>
    <a:srgbClr val="330072"/>
    <a:srgbClr val="969696"/>
    <a:srgbClr val="63666A"/>
    <a:srgbClr val="FFCD00"/>
    <a:srgbClr val="D9DF23"/>
    <a:srgbClr val="66666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8015" autoAdjust="0"/>
  </p:normalViewPr>
  <p:slideViewPr>
    <p:cSldViewPr snapToGrid="0" snapToObjects="1" showGuides="1">
      <p:cViewPr varScale="1">
        <p:scale>
          <a:sx n="43" d="100"/>
          <a:sy n="43" d="100"/>
        </p:scale>
        <p:origin x="1256" y="6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12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5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2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© 2022 </a:t>
            </a:r>
            <a:r>
              <a:rPr lang="en-US" sz="1100" dirty="0">
                <a:solidFill>
                  <a:schemeClr val="tx1"/>
                </a:solidFill>
              </a:rPr>
              <a:t>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332" y="625450"/>
            <a:ext cx="13163932" cy="493776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31328" y="1121088"/>
            <a:ext cx="1316393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80" baseline="0"/>
            </a:lvl1pPr>
            <a:lvl2pPr marL="0" indent="0">
              <a:spcBef>
                <a:spcPts val="0"/>
              </a:spcBef>
              <a:buNone/>
              <a:defRPr sz="2880"/>
            </a:lvl2pPr>
            <a:lvl3pPr marL="0" indent="0">
              <a:spcBef>
                <a:spcPts val="0"/>
              </a:spcBef>
              <a:buNone/>
              <a:defRPr sz="2880"/>
            </a:lvl3pPr>
            <a:lvl4pPr marL="0" indent="0">
              <a:spcBef>
                <a:spcPts val="0"/>
              </a:spcBef>
              <a:buNone/>
              <a:defRPr sz="2880"/>
            </a:lvl4pPr>
            <a:lvl5pPr marL="0" indent="0">
              <a:spcBef>
                <a:spcPts val="0"/>
              </a:spcBef>
              <a:buNone/>
              <a:defRPr sz="2880"/>
            </a:lvl5pPr>
            <a:lvl6pPr marL="0" indent="0">
              <a:spcBef>
                <a:spcPts val="0"/>
              </a:spcBef>
              <a:buNone/>
              <a:defRPr sz="2880"/>
            </a:lvl6pPr>
            <a:lvl7pPr marL="0" indent="0">
              <a:spcBef>
                <a:spcPts val="0"/>
              </a:spcBef>
              <a:buNone/>
              <a:defRPr sz="2880"/>
            </a:lvl7pPr>
            <a:lvl8pPr marL="0" indent="0">
              <a:spcBef>
                <a:spcPts val="0"/>
              </a:spcBef>
              <a:buNone/>
              <a:defRPr sz="2880"/>
            </a:lvl8pPr>
            <a:lvl9pPr marL="0" indent="0">
              <a:spcBef>
                <a:spcPts val="0"/>
              </a:spcBef>
              <a:buNone/>
              <a:defRPr sz="288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17854" y="7711325"/>
            <a:ext cx="1194694" cy="252374"/>
          </a:xfrm>
          <a:prstGeom prst="rect">
            <a:avLst/>
          </a:prstGeom>
        </p:spPr>
        <p:txBody>
          <a:bodyPr/>
          <a:lstStyle/>
          <a:p>
            <a:pPr defTabSz="1097192"/>
            <a:fld id="{684E3265-88A3-4C30-AE11-BFDF645909E9}" type="datetime4">
              <a:rPr lang="en-US" smtClean="0">
                <a:solidFill>
                  <a:srgbClr val="000000"/>
                </a:solidFill>
              </a:rPr>
              <a:pPr defTabSz="1097192"/>
              <a:t>September 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21040" y="7711325"/>
            <a:ext cx="4830238" cy="252374"/>
          </a:xfrm>
          <a:prstGeom prst="rect">
            <a:avLst/>
          </a:prstGeom>
        </p:spPr>
        <p:txBody>
          <a:bodyPr/>
          <a:lstStyle/>
          <a:p>
            <a:pPr defTabSz="1097192"/>
            <a:r>
              <a:rPr lang="en-US">
                <a:solidFill>
                  <a:srgbClr val="000000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258803" y="7717042"/>
            <a:ext cx="640079" cy="278576"/>
          </a:xfrm>
          <a:prstGeom prst="rect">
            <a:avLst/>
          </a:prstGeom>
        </p:spPr>
        <p:txBody>
          <a:bodyPr/>
          <a:lstStyle/>
          <a:p>
            <a:pPr defTabSz="1097192"/>
            <a:fld id="{B016F8AB-BCEA-4347-8BA6-BE776009BC89}" type="slidenum">
              <a:rPr lang="en-GB" smtClean="0">
                <a:solidFill>
                  <a:srgbClr val="000000"/>
                </a:solidFill>
              </a:rPr>
              <a:pPr defTabSz="1097192"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2022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4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62AD-B39C-4D93-B1DE-3FE4722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489" y="3126073"/>
            <a:ext cx="5785292" cy="25450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DevOps &amp; CI/CD Pipeline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33FA8-BFB8-470E-9DF8-F840BBC0EF7A}"/>
              </a:ext>
            </a:extLst>
          </p:cNvPr>
          <p:cNvSpPr txBox="1"/>
          <p:nvPr/>
        </p:nvSpPr>
        <p:spPr>
          <a:xfrm>
            <a:off x="1033489" y="5742972"/>
            <a:ext cx="4195169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Vaibhav Jain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Aakash Sarwade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Raju Kumaresan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Subhashree Swain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30</a:t>
            </a:r>
            <a:r>
              <a:rPr lang="en-IN" sz="2000" b="1" baseline="30000" dirty="0">
                <a:solidFill>
                  <a:schemeClr val="bg1"/>
                </a:solidFill>
              </a:rPr>
              <a:t>th</a:t>
            </a:r>
            <a:r>
              <a:rPr lang="en-IN" sz="2000" b="1" dirty="0">
                <a:solidFill>
                  <a:schemeClr val="bg1"/>
                </a:solidFill>
              </a:rPr>
              <a:t> Aug 2022</a:t>
            </a:r>
          </a:p>
        </p:txBody>
      </p:sp>
    </p:spTree>
    <p:extLst>
      <p:ext uri="{BB962C8B-B14F-4D97-AF65-F5344CB8AC3E}">
        <p14:creationId xmlns:p14="http://schemas.microsoft.com/office/powerpoint/2010/main" val="10142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DevOps?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774700" y="1663698"/>
            <a:ext cx="1278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DevOps is the combination of two words, one is Development and other is Operations. It is a culture to promote the development and operation process collectively.</a:t>
            </a:r>
          </a:p>
          <a:p>
            <a:pPr marL="0" lvl="1"/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DevOps is a software development approach which involves Continuous Development, Continuous testing, Continuous Integration, Continuous Deployment and Continuous Monitoring through its development lifecycle.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6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764"/>
            <a:ext cx="6193971" cy="913266"/>
          </a:xfrm>
        </p:spPr>
        <p:txBody>
          <a:bodyPr>
            <a:normAutofit fontScale="90000"/>
          </a:bodyPr>
          <a:lstStyle/>
          <a:p>
            <a:r>
              <a:rPr lang="en-IN" dirty="0"/>
              <a:t>DevOps Lifecycle &amp; Tools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774700" y="1663698"/>
            <a:ext cx="1278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136CA-643D-4748-A2B5-AB43E8C4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6" y="1663698"/>
            <a:ext cx="13549774" cy="56782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7533258-0841-4C8B-8A17-3548F525D3FA}"/>
              </a:ext>
            </a:extLst>
          </p:cNvPr>
          <p:cNvSpPr/>
          <p:nvPr/>
        </p:nvSpPr>
        <p:spPr>
          <a:xfrm>
            <a:off x="12075886" y="508000"/>
            <a:ext cx="45719" cy="45719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EE5E49-9AF0-4FD5-96F8-E5C2692F4EAE}"/>
              </a:ext>
            </a:extLst>
          </p:cNvPr>
          <p:cNvSpPr/>
          <p:nvPr/>
        </p:nvSpPr>
        <p:spPr>
          <a:xfrm>
            <a:off x="11954690" y="391886"/>
            <a:ext cx="333829" cy="247878"/>
          </a:xfrm>
          <a:prstGeom prst="ellipse">
            <a:avLst/>
          </a:prstGeom>
          <a:solidFill>
            <a:srgbClr val="6CC24A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9C3B-D5B8-4B7E-B5ED-CAC170154E98}"/>
              </a:ext>
            </a:extLst>
          </p:cNvPr>
          <p:cNvSpPr/>
          <p:nvPr/>
        </p:nvSpPr>
        <p:spPr>
          <a:xfrm>
            <a:off x="11954689" y="928916"/>
            <a:ext cx="333829" cy="247878"/>
          </a:xfrm>
          <a:prstGeom prst="ellipse">
            <a:avLst/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347F-D059-4040-BBC2-7CAC7D3D3D72}"/>
              </a:ext>
            </a:extLst>
          </p:cNvPr>
          <p:cNvSpPr txBox="1"/>
          <p:nvPr/>
        </p:nvSpPr>
        <p:spPr>
          <a:xfrm>
            <a:off x="12409715" y="36905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Open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713B6-3805-45C5-A834-12FBB0F51432}"/>
              </a:ext>
            </a:extLst>
          </p:cNvPr>
          <p:cNvSpPr txBox="1"/>
          <p:nvPr/>
        </p:nvSpPr>
        <p:spPr>
          <a:xfrm>
            <a:off x="12409715" y="973259"/>
            <a:ext cx="1553630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Licensed/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14621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CI/CD?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685800" y="1363360"/>
            <a:ext cx="1278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2424"/>
                </a:solidFill>
              </a:rPr>
              <a:t>Continuous Integration: </a:t>
            </a:r>
            <a:r>
              <a:rPr lang="en-US" sz="2400" dirty="0">
                <a:solidFill>
                  <a:srgbClr val="242424"/>
                </a:solidFill>
              </a:rPr>
              <a:t>Continuous Integration (a.k.a. Cl) is a software engineering process. It can be defined as running an automated test suite on every commit to a software project and notifying on success and failure.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42424"/>
                </a:solidFill>
              </a:rPr>
              <a:t>Continuous Deployment: </a:t>
            </a:r>
            <a:r>
              <a:rPr lang="en-US" sz="2400" dirty="0">
                <a:solidFill>
                  <a:srgbClr val="242424"/>
                </a:solidFill>
              </a:rPr>
              <a:t>At a high level, Continuous Deployment (a.k.a. CD) extends Continuous Integration to include automated deployment.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7FFF0-7FB5-4476-9C03-8932D082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1" y="4114799"/>
            <a:ext cx="12065624" cy="25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Jenkins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423531"/>
            <a:ext cx="127889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Jenkins is a Contiguous integration tool used to build(compile, test) code and deploy it to the production.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Jenkins provides hundreds of plugins to support building, deploying and automating any project.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It is a server-based system that runs in servlet containers such as Apache Tomcat etc. It supports version control tools like SVN, Git, to automate build.</a:t>
            </a: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GitLab</a:t>
            </a:r>
          </a:p>
          <a:p>
            <a:pPr marL="0" lvl="1"/>
            <a:endParaRPr lang="en-US" sz="2800" b="1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GitLab is a web-based Git Repository that provides free open and private repositories, issue-following capabilities.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It is a complete DevOps platform that enables professionals to perform all the tasks in a project from project planning and source code management to monitoring and security.</a:t>
            </a:r>
          </a:p>
          <a:p>
            <a:pPr marL="107442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4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323882" y="1588959"/>
            <a:ext cx="5111646" cy="590612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marL="0" lvl="1"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Drawbacks-</a:t>
            </a:r>
          </a:p>
          <a:p>
            <a:pPr marL="0" lvl="1">
              <a:spcAft>
                <a:spcPts val="600"/>
              </a:spcAft>
            </a:pPr>
            <a:endParaRPr lang="en-US" sz="2000" b="1" dirty="0"/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Entire Source Code was built and then tested.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Testers need to wait until end of sprint for begin testing.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Developers have to do each and every steps manually.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Production Defects Fix need to wait for system testing and then move to UAT/Production.</a:t>
            </a:r>
          </a:p>
          <a:p>
            <a:pPr marL="0" lvl="1">
              <a:spcAft>
                <a:spcPts val="600"/>
              </a:spcAft>
            </a:pPr>
            <a:endParaRPr lang="en-US" sz="2000" dirty="0"/>
          </a:p>
          <a:p>
            <a:pPr marL="0" lvl="1">
              <a:spcAft>
                <a:spcPts val="600"/>
              </a:spcAft>
            </a:pPr>
            <a:endParaRPr lang="en-US" sz="2000" dirty="0"/>
          </a:p>
          <a:p>
            <a:pPr marL="0" lvl="1">
              <a:spcAft>
                <a:spcPts val="600"/>
              </a:spcAft>
            </a:pPr>
            <a:endParaRPr lang="en-US" sz="2000" dirty="0"/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3"/>
            <a:ext cx="13258800" cy="1417635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Current State Without CI/CD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535B8-C69D-4D4A-8514-36A00F54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29" y="1588959"/>
            <a:ext cx="7989289" cy="50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9802"/>
            <a:ext cx="13258800" cy="1417635"/>
          </a:xfrm>
        </p:spPr>
        <p:txBody>
          <a:bodyPr/>
          <a:lstStyle/>
          <a:p>
            <a:r>
              <a:rPr lang="en-IN" dirty="0"/>
              <a:t>Future State After CI/CD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2400" dirty="0"/>
              <a:t>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0CDD2-7068-4DF6-84BD-AA5500E6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56" y="1648918"/>
            <a:ext cx="8461635" cy="5262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E2212-8B68-4E32-9D50-CFDC7005646B}"/>
              </a:ext>
            </a:extLst>
          </p:cNvPr>
          <p:cNvSpPr txBox="1"/>
          <p:nvPr/>
        </p:nvSpPr>
        <p:spPr>
          <a:xfrm>
            <a:off x="9641797" y="1348580"/>
            <a:ext cx="4664025" cy="570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</a:t>
            </a:r>
          </a:p>
          <a:p>
            <a:pPr marL="0" lvl="1"/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Every commit made in the source code is build &amp; regression tested.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Testers don’t need to wait until end of sprint for begin testing.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Developers doesn’t have to do every steps manually.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Production Defects Fix immediately move to production as soon as fix completed.</a:t>
            </a: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8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964185"/>
          </a:xfrm>
        </p:spPr>
        <p:txBody>
          <a:bodyPr/>
          <a:lstStyle/>
          <a:p>
            <a:r>
              <a:rPr lang="en-IN" dirty="0"/>
              <a:t>CI/CD Pipeline Proposed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503764" y="1157511"/>
            <a:ext cx="50067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Reduce Deployment Time.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Efficient Software Delivery.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Easier rollback of code changes.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Improved Product Quality.</a:t>
            </a:r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			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B377-6A1A-4F6B-8A74-D09C3DDE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69" y="1490662"/>
            <a:ext cx="869429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1278D-3F25-4B66-8310-0BDF417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1899"/>
            <a:ext cx="13258800" cy="1117039"/>
          </a:xfrm>
        </p:spPr>
        <p:txBody>
          <a:bodyPr/>
          <a:lstStyle/>
          <a:p>
            <a:r>
              <a:rPr lang="en-IN" dirty="0"/>
              <a:t>Java/MDM CI/CD Implementation</a:t>
            </a:r>
            <a:br>
              <a:rPr lang="en-IN" dirty="0"/>
            </a:b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3D6C65D-973B-4F23-99AC-6A3E85A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53149" y="-274693"/>
            <a:ext cx="24070304" cy="84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E4A9006-B033-44BC-A966-E29671106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4735" y="1154243"/>
            <a:ext cx="9598379" cy="5771213"/>
          </a:xfrm>
        </p:spPr>
      </p:pic>
    </p:spTree>
    <p:extLst>
      <p:ext uri="{BB962C8B-B14F-4D97-AF65-F5344CB8AC3E}">
        <p14:creationId xmlns:p14="http://schemas.microsoft.com/office/powerpoint/2010/main" val="20692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 (2)</Template>
  <TotalTime>22603</TotalTime>
  <Words>450</Words>
  <Application>Microsoft Office PowerPoint</Application>
  <PresentationFormat>Custom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DXC</vt:lpstr>
      <vt:lpstr> DevOps &amp; CI/CD Pipeline </vt:lpstr>
      <vt:lpstr>What is DevOps?</vt:lpstr>
      <vt:lpstr>DevOps Lifecycle &amp; Tools </vt:lpstr>
      <vt:lpstr>What is CI/CD?</vt:lpstr>
      <vt:lpstr>  Jenkins</vt:lpstr>
      <vt:lpstr>Current State Without CI/CD</vt:lpstr>
      <vt:lpstr>Future State After CI/CD</vt:lpstr>
      <vt:lpstr>CI/CD Pipeline Proposed Architecture</vt:lpstr>
      <vt:lpstr>Java/MDM CI/CD Implementation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44pt,  up to three lines</dc:title>
  <dc:subject/>
  <dc:creator>Nadkarni, Srinath Venkatesh</dc:creator>
  <cp:keywords/>
  <dc:description/>
  <cp:lastModifiedBy>Jain, Vaibhav</cp:lastModifiedBy>
  <cp:revision>293</cp:revision>
  <dcterms:created xsi:type="dcterms:W3CDTF">2021-09-01T10:22:59Z</dcterms:created>
  <dcterms:modified xsi:type="dcterms:W3CDTF">2022-09-05T14:12:26Z</dcterms:modified>
  <cp:category/>
</cp:coreProperties>
</file>