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22"/>
  </p:notesMasterIdLst>
  <p:sldIdLst>
    <p:sldId id="256" r:id="rId2"/>
    <p:sldId id="257" r:id="rId3"/>
    <p:sldId id="269" r:id="rId4"/>
    <p:sldId id="258" r:id="rId5"/>
    <p:sldId id="270" r:id="rId6"/>
    <p:sldId id="271" r:id="rId7"/>
    <p:sldId id="260" r:id="rId8"/>
    <p:sldId id="272" r:id="rId9"/>
    <p:sldId id="273" r:id="rId10"/>
    <p:sldId id="274" r:id="rId11"/>
    <p:sldId id="275" r:id="rId12"/>
    <p:sldId id="276" r:id="rId13"/>
    <p:sldId id="277" r:id="rId14"/>
    <p:sldId id="278" r:id="rId15"/>
    <p:sldId id="279" r:id="rId16"/>
    <p:sldId id="265" r:id="rId17"/>
    <p:sldId id="280" r:id="rId18"/>
    <p:sldId id="281" r:id="rId19"/>
    <p:sldId id="268"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05-12-2022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47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3011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30637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87789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98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80062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05-12-2022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35652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05-12-2022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91673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8C9E9E-0463-460F-9554-A68E93E25788}" type="datetimeFigureOut">
              <a:rPr lang="en-IN" smtClean="0"/>
              <a:t>05-12-2022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404968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8C9E9E-0463-460F-9554-A68E93E25788}" type="datetimeFigureOut">
              <a:rPr lang="en-IN" smtClean="0"/>
              <a:t>05-12-2022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92252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47350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8C9E9E-0463-460F-9554-A68E93E25788}" type="datetimeFigureOut">
              <a:rPr lang="en-IN" smtClean="0"/>
              <a:t>05-12-2022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8BDDFC-DF2F-47D5-949C-FB2202249C9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8644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1076764" y="4682625"/>
            <a:ext cx="3489158" cy="1384995"/>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Group Members:</a:t>
            </a:r>
          </a:p>
          <a:p>
            <a:r>
              <a:rPr lang="en-IN" sz="2800" dirty="0">
                <a:solidFill>
                  <a:schemeClr val="tx1">
                    <a:lumMod val="65000"/>
                    <a:lumOff val="35000"/>
                  </a:schemeClr>
                </a:solidFill>
                <a:latin typeface="Lucida Sans" panose="020B0602030504020204" pitchFamily="34" charset="0"/>
              </a:rPr>
              <a:t>Akash Sharma</a:t>
            </a:r>
          </a:p>
          <a:p>
            <a:r>
              <a:rPr lang="en-IN" sz="2800" dirty="0">
                <a:solidFill>
                  <a:schemeClr val="tx1">
                    <a:lumMod val="65000"/>
                    <a:lumOff val="35000"/>
                  </a:schemeClr>
                </a:solidFill>
                <a:latin typeface="Lucida Sans" panose="020B0602030504020204" pitchFamily="34" charset="0"/>
              </a:rPr>
              <a:t>Mayank Bajaj</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2DE6-0A12-46D5-8661-EBDAE7CFC378}"/>
              </a:ext>
            </a:extLst>
          </p:cNvPr>
          <p:cNvSpPr>
            <a:spLocks noGrp="1"/>
          </p:cNvSpPr>
          <p:nvPr>
            <p:ph type="title"/>
          </p:nvPr>
        </p:nvSpPr>
        <p:spPr/>
        <p:txBody>
          <a:bodyPr/>
          <a:lstStyle/>
          <a:p>
            <a:r>
              <a:rPr lang="en-IN" dirty="0"/>
              <a:t>Annual Income</a:t>
            </a:r>
          </a:p>
        </p:txBody>
      </p:sp>
      <p:sp>
        <p:nvSpPr>
          <p:cNvPr id="5" name="Text Placeholder 4">
            <a:extLst>
              <a:ext uri="{FF2B5EF4-FFF2-40B4-BE49-F238E27FC236}">
                <a16:creationId xmlns:a16="http://schemas.microsoft.com/office/drawing/2014/main" id="{3DE868F2-F2C1-4DBA-A9D9-03F6CD239C8F}"/>
              </a:ext>
            </a:extLst>
          </p:cNvPr>
          <p:cNvSpPr>
            <a:spLocks noGrp="1"/>
          </p:cNvSpPr>
          <p:nvPr>
            <p:ph type="body" sz="half" idx="2"/>
          </p:nvPr>
        </p:nvSpPr>
        <p:spPr/>
        <p:txBody>
          <a:bodyPr/>
          <a:lstStyle/>
          <a:p>
            <a:r>
              <a:rPr lang="en-IN" dirty="0"/>
              <a:t>Applicants with less than 100k annual income are more likely to default and higher annual income are less likely to a defaulter</a:t>
            </a:r>
          </a:p>
          <a:p>
            <a:endParaRPr lang="en-IN" dirty="0"/>
          </a:p>
        </p:txBody>
      </p:sp>
      <p:pic>
        <p:nvPicPr>
          <p:cNvPr id="7" name="Picture 6">
            <a:extLst>
              <a:ext uri="{FF2B5EF4-FFF2-40B4-BE49-F238E27FC236}">
                <a16:creationId xmlns:a16="http://schemas.microsoft.com/office/drawing/2014/main" id="{0041460D-D106-4EC1-A95B-BCD375066C0F}"/>
              </a:ext>
            </a:extLst>
          </p:cNvPr>
          <p:cNvPicPr>
            <a:picLocks noChangeAspect="1"/>
          </p:cNvPicPr>
          <p:nvPr/>
        </p:nvPicPr>
        <p:blipFill>
          <a:blip r:embed="rId2"/>
          <a:stretch>
            <a:fillRect/>
          </a:stretch>
        </p:blipFill>
        <p:spPr>
          <a:xfrm>
            <a:off x="4967614" y="960093"/>
            <a:ext cx="7224386" cy="4740051"/>
          </a:xfrm>
          <a:prstGeom prst="rect">
            <a:avLst/>
          </a:prstGeom>
        </p:spPr>
      </p:pic>
    </p:spTree>
    <p:extLst>
      <p:ext uri="{BB962C8B-B14F-4D97-AF65-F5344CB8AC3E}">
        <p14:creationId xmlns:p14="http://schemas.microsoft.com/office/powerpoint/2010/main" val="3116562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5905-44B1-4CDA-A39E-EDD1E456F69A}"/>
              </a:ext>
            </a:extLst>
          </p:cNvPr>
          <p:cNvSpPr>
            <a:spLocks noGrp="1"/>
          </p:cNvSpPr>
          <p:nvPr>
            <p:ph type="title"/>
          </p:nvPr>
        </p:nvSpPr>
        <p:spPr/>
        <p:txBody>
          <a:bodyPr/>
          <a:lstStyle/>
          <a:p>
            <a:r>
              <a:rPr lang="en-IN" dirty="0"/>
              <a:t>Grade</a:t>
            </a:r>
          </a:p>
        </p:txBody>
      </p:sp>
      <p:sp>
        <p:nvSpPr>
          <p:cNvPr id="4" name="Text Placeholder 3">
            <a:extLst>
              <a:ext uri="{FF2B5EF4-FFF2-40B4-BE49-F238E27FC236}">
                <a16:creationId xmlns:a16="http://schemas.microsoft.com/office/drawing/2014/main" id="{6A6C55BA-A9DD-4E72-A40B-0E5888F69FB5}"/>
              </a:ext>
            </a:extLst>
          </p:cNvPr>
          <p:cNvSpPr>
            <a:spLocks noGrp="1"/>
          </p:cNvSpPr>
          <p:nvPr>
            <p:ph type="body" sz="half" idx="2"/>
          </p:nvPr>
        </p:nvSpPr>
        <p:spPr/>
        <p:txBody>
          <a:bodyPr/>
          <a:lstStyle/>
          <a:p>
            <a:r>
              <a:rPr lang="en-IN" dirty="0"/>
              <a:t>The loan approved is major of a higher grade as they are of low risk thus low chance of defaulting. </a:t>
            </a:r>
          </a:p>
          <a:p>
            <a:r>
              <a:rPr lang="en-IN" dirty="0"/>
              <a:t>60-month term loans have less number of lower-grade loans with high risk.</a:t>
            </a:r>
          </a:p>
          <a:p>
            <a:r>
              <a:rPr lang="en-IN" dirty="0"/>
              <a:t>As we move from Grade A to G, the probability that a person will charge off is increasing.</a:t>
            </a:r>
          </a:p>
        </p:txBody>
      </p:sp>
      <p:pic>
        <p:nvPicPr>
          <p:cNvPr id="6" name="Picture 5">
            <a:extLst>
              <a:ext uri="{FF2B5EF4-FFF2-40B4-BE49-F238E27FC236}">
                <a16:creationId xmlns:a16="http://schemas.microsoft.com/office/drawing/2014/main" id="{6AEA1BB9-43CC-4ABC-B3EA-3C896538ECCD}"/>
              </a:ext>
            </a:extLst>
          </p:cNvPr>
          <p:cNvPicPr>
            <a:picLocks noChangeAspect="1"/>
          </p:cNvPicPr>
          <p:nvPr/>
        </p:nvPicPr>
        <p:blipFill>
          <a:blip r:embed="rId2"/>
          <a:stretch>
            <a:fillRect/>
          </a:stretch>
        </p:blipFill>
        <p:spPr>
          <a:xfrm>
            <a:off x="4345094" y="96563"/>
            <a:ext cx="4876727" cy="3238981"/>
          </a:xfrm>
          <a:prstGeom prst="rect">
            <a:avLst/>
          </a:prstGeom>
        </p:spPr>
      </p:pic>
      <p:pic>
        <p:nvPicPr>
          <p:cNvPr id="8" name="Picture 7">
            <a:extLst>
              <a:ext uri="{FF2B5EF4-FFF2-40B4-BE49-F238E27FC236}">
                <a16:creationId xmlns:a16="http://schemas.microsoft.com/office/drawing/2014/main" id="{F8E2F35C-C3C7-429E-BAC9-E4FECDC3F105}"/>
              </a:ext>
            </a:extLst>
          </p:cNvPr>
          <p:cNvPicPr>
            <a:picLocks noChangeAspect="1"/>
          </p:cNvPicPr>
          <p:nvPr/>
        </p:nvPicPr>
        <p:blipFill>
          <a:blip r:embed="rId3"/>
          <a:stretch>
            <a:fillRect/>
          </a:stretch>
        </p:blipFill>
        <p:spPr>
          <a:xfrm>
            <a:off x="6397330" y="3298229"/>
            <a:ext cx="5256407" cy="3461262"/>
          </a:xfrm>
          <a:prstGeom prst="rect">
            <a:avLst/>
          </a:prstGeom>
        </p:spPr>
      </p:pic>
    </p:spTree>
    <p:extLst>
      <p:ext uri="{BB962C8B-B14F-4D97-AF65-F5344CB8AC3E}">
        <p14:creationId xmlns:p14="http://schemas.microsoft.com/office/powerpoint/2010/main" val="429192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DF68-2F55-4FF7-916A-B846DA0950DF}"/>
              </a:ext>
            </a:extLst>
          </p:cNvPr>
          <p:cNvSpPr>
            <a:spLocks noGrp="1"/>
          </p:cNvSpPr>
          <p:nvPr>
            <p:ph type="title"/>
          </p:nvPr>
        </p:nvSpPr>
        <p:spPr/>
        <p:txBody>
          <a:bodyPr/>
          <a:lstStyle/>
          <a:p>
            <a:r>
              <a:rPr lang="en-IN" dirty="0"/>
              <a:t>Sub Grade</a:t>
            </a:r>
          </a:p>
        </p:txBody>
      </p:sp>
      <p:sp>
        <p:nvSpPr>
          <p:cNvPr id="4" name="Text Placeholder 3">
            <a:extLst>
              <a:ext uri="{FF2B5EF4-FFF2-40B4-BE49-F238E27FC236}">
                <a16:creationId xmlns:a16="http://schemas.microsoft.com/office/drawing/2014/main" id="{786D74A2-83F3-4E51-A491-55C42C847C66}"/>
              </a:ext>
            </a:extLst>
          </p:cNvPr>
          <p:cNvSpPr>
            <a:spLocks noGrp="1"/>
          </p:cNvSpPr>
          <p:nvPr>
            <p:ph type="body" sz="half" idx="2"/>
          </p:nvPr>
        </p:nvSpPr>
        <p:spPr/>
        <p:txBody>
          <a:bodyPr/>
          <a:lstStyle/>
          <a:p>
            <a:r>
              <a:rPr lang="en-IN" dirty="0"/>
              <a:t>Mostly Charged off loans belong to D, E,F, G but with mean estimator it also stands out that </a:t>
            </a:r>
            <a:r>
              <a:rPr lang="en-IN" dirty="0" err="1"/>
              <a:t>sub_grade</a:t>
            </a:r>
            <a:r>
              <a:rPr lang="en-IN" dirty="0"/>
              <a:t> F1, F2, F3 and F4 is more riskier category</a:t>
            </a:r>
          </a:p>
          <a:p>
            <a:endParaRPr lang="en-IN" dirty="0"/>
          </a:p>
        </p:txBody>
      </p:sp>
      <p:pic>
        <p:nvPicPr>
          <p:cNvPr id="6" name="Picture 5">
            <a:extLst>
              <a:ext uri="{FF2B5EF4-FFF2-40B4-BE49-F238E27FC236}">
                <a16:creationId xmlns:a16="http://schemas.microsoft.com/office/drawing/2014/main" id="{8DC4D84B-3E4B-463A-A450-0031E72B7119}"/>
              </a:ext>
            </a:extLst>
          </p:cNvPr>
          <p:cNvPicPr>
            <a:picLocks noChangeAspect="1"/>
          </p:cNvPicPr>
          <p:nvPr/>
        </p:nvPicPr>
        <p:blipFill>
          <a:blip r:embed="rId2"/>
          <a:stretch>
            <a:fillRect/>
          </a:stretch>
        </p:blipFill>
        <p:spPr>
          <a:xfrm>
            <a:off x="5033978" y="145542"/>
            <a:ext cx="6865099" cy="3054858"/>
          </a:xfrm>
          <a:prstGeom prst="rect">
            <a:avLst/>
          </a:prstGeom>
        </p:spPr>
      </p:pic>
      <p:pic>
        <p:nvPicPr>
          <p:cNvPr id="8" name="Picture 7">
            <a:extLst>
              <a:ext uri="{FF2B5EF4-FFF2-40B4-BE49-F238E27FC236}">
                <a16:creationId xmlns:a16="http://schemas.microsoft.com/office/drawing/2014/main" id="{5507E4E5-955E-46C2-8705-6EAFC37A8C36}"/>
              </a:ext>
            </a:extLst>
          </p:cNvPr>
          <p:cNvPicPr>
            <a:picLocks noChangeAspect="1"/>
          </p:cNvPicPr>
          <p:nvPr/>
        </p:nvPicPr>
        <p:blipFill>
          <a:blip r:embed="rId3"/>
          <a:stretch>
            <a:fillRect/>
          </a:stretch>
        </p:blipFill>
        <p:spPr>
          <a:xfrm>
            <a:off x="4250988" y="3611307"/>
            <a:ext cx="7813751" cy="2689673"/>
          </a:xfrm>
          <a:prstGeom prst="rect">
            <a:avLst/>
          </a:prstGeom>
        </p:spPr>
      </p:pic>
    </p:spTree>
    <p:extLst>
      <p:ext uri="{BB962C8B-B14F-4D97-AF65-F5344CB8AC3E}">
        <p14:creationId xmlns:p14="http://schemas.microsoft.com/office/powerpoint/2010/main" val="9801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86FDB-88DA-48E1-BEBD-8B11E81BC6AC}"/>
              </a:ext>
            </a:extLst>
          </p:cNvPr>
          <p:cNvSpPr>
            <a:spLocks noGrp="1"/>
          </p:cNvSpPr>
          <p:nvPr>
            <p:ph type="title"/>
          </p:nvPr>
        </p:nvSpPr>
        <p:spPr/>
        <p:txBody>
          <a:bodyPr/>
          <a:lstStyle/>
          <a:p>
            <a:r>
              <a:rPr lang="en-IN" dirty="0"/>
              <a:t>Purpose</a:t>
            </a:r>
          </a:p>
        </p:txBody>
      </p:sp>
      <p:sp>
        <p:nvSpPr>
          <p:cNvPr id="4" name="Text Placeholder 3">
            <a:extLst>
              <a:ext uri="{FF2B5EF4-FFF2-40B4-BE49-F238E27FC236}">
                <a16:creationId xmlns:a16="http://schemas.microsoft.com/office/drawing/2014/main" id="{9D341245-9873-47CF-B6BF-200781D4D0CB}"/>
              </a:ext>
            </a:extLst>
          </p:cNvPr>
          <p:cNvSpPr>
            <a:spLocks noGrp="1"/>
          </p:cNvSpPr>
          <p:nvPr>
            <p:ph type="body" sz="half" idx="2"/>
          </p:nvPr>
        </p:nvSpPr>
        <p:spPr/>
        <p:txBody>
          <a:bodyPr/>
          <a:lstStyle/>
          <a:p>
            <a:r>
              <a:rPr lang="en-IN" dirty="0"/>
              <a:t>Mostly Charged off loans belongs to credit card, </a:t>
            </a:r>
            <a:r>
              <a:rPr lang="en-IN" dirty="0" err="1"/>
              <a:t>debt_consolidation</a:t>
            </a:r>
            <a:r>
              <a:rPr lang="en-IN" dirty="0"/>
              <a:t> and small business</a:t>
            </a:r>
          </a:p>
          <a:p>
            <a:r>
              <a:rPr lang="en-IN" dirty="0"/>
              <a:t>loan given to category </a:t>
            </a:r>
            <a:r>
              <a:rPr lang="en-IN" dirty="0" err="1"/>
              <a:t>credit_card</a:t>
            </a:r>
            <a:r>
              <a:rPr lang="en-IN" dirty="0"/>
              <a:t> and </a:t>
            </a:r>
            <a:r>
              <a:rPr lang="en-IN" dirty="0" err="1"/>
              <a:t>debt_consolidation</a:t>
            </a:r>
            <a:r>
              <a:rPr lang="en-IN" dirty="0"/>
              <a:t> for more than 15-16k falls in risk category and has more chances to get default</a:t>
            </a:r>
          </a:p>
          <a:p>
            <a:endParaRPr lang="en-IN" dirty="0"/>
          </a:p>
        </p:txBody>
      </p:sp>
      <p:pic>
        <p:nvPicPr>
          <p:cNvPr id="6" name="Picture 5">
            <a:extLst>
              <a:ext uri="{FF2B5EF4-FFF2-40B4-BE49-F238E27FC236}">
                <a16:creationId xmlns:a16="http://schemas.microsoft.com/office/drawing/2014/main" id="{40B05DF3-7AA7-410F-9FDD-AAC7E9E78658}"/>
              </a:ext>
            </a:extLst>
          </p:cNvPr>
          <p:cNvPicPr>
            <a:picLocks noChangeAspect="1"/>
          </p:cNvPicPr>
          <p:nvPr/>
        </p:nvPicPr>
        <p:blipFill>
          <a:blip r:embed="rId2"/>
          <a:stretch>
            <a:fillRect/>
          </a:stretch>
        </p:blipFill>
        <p:spPr>
          <a:xfrm>
            <a:off x="4180481" y="222661"/>
            <a:ext cx="8011519" cy="2657698"/>
          </a:xfrm>
          <a:prstGeom prst="rect">
            <a:avLst/>
          </a:prstGeom>
        </p:spPr>
      </p:pic>
      <p:pic>
        <p:nvPicPr>
          <p:cNvPr id="8" name="Picture 7">
            <a:extLst>
              <a:ext uri="{FF2B5EF4-FFF2-40B4-BE49-F238E27FC236}">
                <a16:creationId xmlns:a16="http://schemas.microsoft.com/office/drawing/2014/main" id="{9393896A-456B-463F-85AB-6AA602857A6D}"/>
              </a:ext>
            </a:extLst>
          </p:cNvPr>
          <p:cNvPicPr>
            <a:picLocks noChangeAspect="1"/>
          </p:cNvPicPr>
          <p:nvPr/>
        </p:nvPicPr>
        <p:blipFill>
          <a:blip r:embed="rId3"/>
          <a:stretch>
            <a:fillRect/>
          </a:stretch>
        </p:blipFill>
        <p:spPr>
          <a:xfrm>
            <a:off x="4833809" y="3034699"/>
            <a:ext cx="6100081" cy="3679129"/>
          </a:xfrm>
          <a:prstGeom prst="rect">
            <a:avLst/>
          </a:prstGeom>
        </p:spPr>
      </p:pic>
    </p:spTree>
    <p:extLst>
      <p:ext uri="{BB962C8B-B14F-4D97-AF65-F5344CB8AC3E}">
        <p14:creationId xmlns:p14="http://schemas.microsoft.com/office/powerpoint/2010/main" val="1222096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84D21-CE3D-4652-9921-29E32FA29F70}"/>
              </a:ext>
            </a:extLst>
          </p:cNvPr>
          <p:cNvSpPr>
            <a:spLocks noGrp="1"/>
          </p:cNvSpPr>
          <p:nvPr>
            <p:ph type="title"/>
          </p:nvPr>
        </p:nvSpPr>
        <p:spPr/>
        <p:txBody>
          <a:bodyPr/>
          <a:lstStyle/>
          <a:p>
            <a:r>
              <a:rPr lang="en-IN" dirty="0"/>
              <a:t>Home Ownership</a:t>
            </a:r>
          </a:p>
        </p:txBody>
      </p:sp>
      <p:sp>
        <p:nvSpPr>
          <p:cNvPr id="4" name="Text Placeholder 3">
            <a:extLst>
              <a:ext uri="{FF2B5EF4-FFF2-40B4-BE49-F238E27FC236}">
                <a16:creationId xmlns:a16="http://schemas.microsoft.com/office/drawing/2014/main" id="{5A673FCB-8EC4-4245-8D7E-7A32AE6646C3}"/>
              </a:ext>
            </a:extLst>
          </p:cNvPr>
          <p:cNvSpPr>
            <a:spLocks noGrp="1"/>
          </p:cNvSpPr>
          <p:nvPr>
            <p:ph type="body" sz="half" idx="2"/>
          </p:nvPr>
        </p:nvSpPr>
        <p:spPr/>
        <p:txBody>
          <a:bodyPr/>
          <a:lstStyle/>
          <a:p>
            <a:r>
              <a:rPr lang="en-IN" dirty="0"/>
              <a:t>Defaulters are mostly who don’t own a home and are rent/Mortgage</a:t>
            </a:r>
          </a:p>
          <a:p>
            <a:endParaRPr lang="en-IN" dirty="0"/>
          </a:p>
          <a:p>
            <a:r>
              <a:rPr lang="en-IN" dirty="0"/>
              <a:t>The distribution shows that providing high amount of loans to Mortgage and Rent is riskier</a:t>
            </a:r>
          </a:p>
        </p:txBody>
      </p:sp>
      <p:pic>
        <p:nvPicPr>
          <p:cNvPr id="6" name="Picture 5">
            <a:extLst>
              <a:ext uri="{FF2B5EF4-FFF2-40B4-BE49-F238E27FC236}">
                <a16:creationId xmlns:a16="http://schemas.microsoft.com/office/drawing/2014/main" id="{8EAB780A-E7EE-4942-AFCA-213B9EE04F8A}"/>
              </a:ext>
            </a:extLst>
          </p:cNvPr>
          <p:cNvPicPr>
            <a:picLocks noChangeAspect="1"/>
          </p:cNvPicPr>
          <p:nvPr/>
        </p:nvPicPr>
        <p:blipFill>
          <a:blip r:embed="rId2"/>
          <a:stretch>
            <a:fillRect/>
          </a:stretch>
        </p:blipFill>
        <p:spPr>
          <a:xfrm>
            <a:off x="4180433" y="1"/>
            <a:ext cx="4822435" cy="3132306"/>
          </a:xfrm>
          <a:prstGeom prst="rect">
            <a:avLst/>
          </a:prstGeom>
        </p:spPr>
      </p:pic>
      <p:pic>
        <p:nvPicPr>
          <p:cNvPr id="10" name="Picture 9">
            <a:extLst>
              <a:ext uri="{FF2B5EF4-FFF2-40B4-BE49-F238E27FC236}">
                <a16:creationId xmlns:a16="http://schemas.microsoft.com/office/drawing/2014/main" id="{964A97BA-9309-4337-B0C4-A66FA4C2DBB9}"/>
              </a:ext>
            </a:extLst>
          </p:cNvPr>
          <p:cNvPicPr>
            <a:picLocks noChangeAspect="1"/>
          </p:cNvPicPr>
          <p:nvPr/>
        </p:nvPicPr>
        <p:blipFill>
          <a:blip r:embed="rId3"/>
          <a:stretch>
            <a:fillRect/>
          </a:stretch>
        </p:blipFill>
        <p:spPr>
          <a:xfrm>
            <a:off x="6130823" y="3034685"/>
            <a:ext cx="5744090" cy="3823315"/>
          </a:xfrm>
          <a:prstGeom prst="rect">
            <a:avLst/>
          </a:prstGeom>
        </p:spPr>
      </p:pic>
    </p:spTree>
    <p:extLst>
      <p:ext uri="{BB962C8B-B14F-4D97-AF65-F5344CB8AC3E}">
        <p14:creationId xmlns:p14="http://schemas.microsoft.com/office/powerpoint/2010/main" val="1929456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30EA-BD3A-43D8-86EA-831206F9BFC8}"/>
              </a:ext>
            </a:extLst>
          </p:cNvPr>
          <p:cNvSpPr>
            <a:spLocks noGrp="1"/>
          </p:cNvSpPr>
          <p:nvPr>
            <p:ph type="title"/>
          </p:nvPr>
        </p:nvSpPr>
        <p:spPr/>
        <p:txBody>
          <a:bodyPr/>
          <a:lstStyle/>
          <a:p>
            <a:r>
              <a:rPr lang="en-IN" dirty="0"/>
              <a:t>Employment</a:t>
            </a:r>
          </a:p>
        </p:txBody>
      </p:sp>
      <p:sp>
        <p:nvSpPr>
          <p:cNvPr id="4" name="Text Placeholder 3">
            <a:extLst>
              <a:ext uri="{FF2B5EF4-FFF2-40B4-BE49-F238E27FC236}">
                <a16:creationId xmlns:a16="http://schemas.microsoft.com/office/drawing/2014/main" id="{B1719C2E-6DA4-4C21-B69A-5AEFED1E0068}"/>
              </a:ext>
            </a:extLst>
          </p:cNvPr>
          <p:cNvSpPr>
            <a:spLocks noGrp="1"/>
          </p:cNvSpPr>
          <p:nvPr>
            <p:ph type="body" sz="half" idx="2"/>
          </p:nvPr>
        </p:nvSpPr>
        <p:spPr/>
        <p:txBody>
          <a:bodyPr/>
          <a:lstStyle/>
          <a:p>
            <a:r>
              <a:rPr lang="en-IN" dirty="0"/>
              <a:t>Applicants with 1 or less than 1 year of experience are more likely to get charged off.</a:t>
            </a:r>
          </a:p>
          <a:p>
            <a:endParaRPr lang="en-IN" dirty="0"/>
          </a:p>
        </p:txBody>
      </p:sp>
      <p:pic>
        <p:nvPicPr>
          <p:cNvPr id="6" name="Picture 5">
            <a:extLst>
              <a:ext uri="{FF2B5EF4-FFF2-40B4-BE49-F238E27FC236}">
                <a16:creationId xmlns:a16="http://schemas.microsoft.com/office/drawing/2014/main" id="{F9569F7F-FB33-47E4-9793-B1DD64FDA5F9}"/>
              </a:ext>
            </a:extLst>
          </p:cNvPr>
          <p:cNvPicPr>
            <a:picLocks noChangeAspect="1"/>
          </p:cNvPicPr>
          <p:nvPr/>
        </p:nvPicPr>
        <p:blipFill>
          <a:blip r:embed="rId2"/>
          <a:stretch>
            <a:fillRect/>
          </a:stretch>
        </p:blipFill>
        <p:spPr>
          <a:xfrm>
            <a:off x="4708551" y="794221"/>
            <a:ext cx="7026249" cy="4724809"/>
          </a:xfrm>
          <a:prstGeom prst="rect">
            <a:avLst/>
          </a:prstGeom>
        </p:spPr>
      </p:pic>
    </p:spTree>
    <p:extLst>
      <p:ext uri="{BB962C8B-B14F-4D97-AF65-F5344CB8AC3E}">
        <p14:creationId xmlns:p14="http://schemas.microsoft.com/office/powerpoint/2010/main" val="1459954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DTI ratio </a:t>
            </a:r>
          </a:p>
        </p:txBody>
      </p:sp>
      <p:sp>
        <p:nvSpPr>
          <p:cNvPr id="4" name="Text Placeholder 3">
            <a:extLst>
              <a:ext uri="{FF2B5EF4-FFF2-40B4-BE49-F238E27FC236}">
                <a16:creationId xmlns:a16="http://schemas.microsoft.com/office/drawing/2014/main" id="{C6334D52-CC41-4E5F-97EB-02C75FF846EC}"/>
              </a:ext>
            </a:extLst>
          </p:cNvPr>
          <p:cNvSpPr>
            <a:spLocks noGrp="1"/>
          </p:cNvSpPr>
          <p:nvPr>
            <p:ph type="body" sz="half" idx="2"/>
          </p:nvPr>
        </p:nvSpPr>
        <p:spPr/>
        <p:txBody>
          <a:bodyPr/>
          <a:lstStyle/>
          <a:p>
            <a:r>
              <a:rPr lang="en-IN" dirty="0"/>
              <a:t>A large percentage of Clients have a large Debt to Income ratio which shows that lending to such clients can be very risky.</a:t>
            </a:r>
          </a:p>
          <a:p>
            <a:r>
              <a:rPr lang="en-IN" dirty="0"/>
              <a:t>Grade A which is the lowest risk also has the lowest DTI ratio which we can say that higher grade like A, B and C has lower rate of default.</a:t>
            </a:r>
          </a:p>
          <a:p>
            <a:r>
              <a:rPr lang="en-IN" dirty="0"/>
              <a:t>Lower Grade has higher interest rates and increase chances of default as well</a:t>
            </a:r>
          </a:p>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endParaRPr lang="en-IN" dirty="0"/>
          </a:p>
        </p:txBody>
      </p:sp>
      <p:pic>
        <p:nvPicPr>
          <p:cNvPr id="13" name="Picture 12">
            <a:extLst>
              <a:ext uri="{FF2B5EF4-FFF2-40B4-BE49-F238E27FC236}">
                <a16:creationId xmlns:a16="http://schemas.microsoft.com/office/drawing/2014/main" id="{778984E5-A692-9C71-F078-EEAD3E21536B}"/>
              </a:ext>
            </a:extLst>
          </p:cNvPr>
          <p:cNvPicPr>
            <a:picLocks noChangeAspect="1"/>
          </p:cNvPicPr>
          <p:nvPr/>
        </p:nvPicPr>
        <p:blipFill>
          <a:blip r:embed="rId2"/>
          <a:stretch>
            <a:fillRect/>
          </a:stretch>
        </p:blipFill>
        <p:spPr>
          <a:xfrm>
            <a:off x="4827392" y="175041"/>
            <a:ext cx="5472863" cy="3124636"/>
          </a:xfrm>
          <a:prstGeom prst="rect">
            <a:avLst/>
          </a:prstGeom>
        </p:spPr>
      </p:pic>
      <p:pic>
        <p:nvPicPr>
          <p:cNvPr id="6" name="Picture 5">
            <a:extLst>
              <a:ext uri="{FF2B5EF4-FFF2-40B4-BE49-F238E27FC236}">
                <a16:creationId xmlns:a16="http://schemas.microsoft.com/office/drawing/2014/main" id="{D089D5CD-ED20-49AD-B67F-27F6E20B9A99}"/>
              </a:ext>
            </a:extLst>
          </p:cNvPr>
          <p:cNvPicPr>
            <a:picLocks noChangeAspect="1"/>
          </p:cNvPicPr>
          <p:nvPr/>
        </p:nvPicPr>
        <p:blipFill>
          <a:blip r:embed="rId3"/>
          <a:stretch>
            <a:fillRect/>
          </a:stretch>
        </p:blipFill>
        <p:spPr>
          <a:xfrm>
            <a:off x="4190955" y="3891064"/>
            <a:ext cx="7844602" cy="2558431"/>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C2CA-EF18-40AF-B996-2D77DA052A61}"/>
              </a:ext>
            </a:extLst>
          </p:cNvPr>
          <p:cNvSpPr>
            <a:spLocks noGrp="1"/>
          </p:cNvSpPr>
          <p:nvPr>
            <p:ph type="title"/>
          </p:nvPr>
        </p:nvSpPr>
        <p:spPr/>
        <p:txBody>
          <a:bodyPr/>
          <a:lstStyle/>
          <a:p>
            <a:r>
              <a:rPr lang="en-IN" dirty="0"/>
              <a:t>Loans Over the Years</a:t>
            </a:r>
          </a:p>
        </p:txBody>
      </p:sp>
      <p:sp>
        <p:nvSpPr>
          <p:cNvPr id="4" name="Text Placeholder 3">
            <a:extLst>
              <a:ext uri="{FF2B5EF4-FFF2-40B4-BE49-F238E27FC236}">
                <a16:creationId xmlns:a16="http://schemas.microsoft.com/office/drawing/2014/main" id="{CF1A9320-1E6E-4BF9-9CB1-F3AA026528DD}"/>
              </a:ext>
            </a:extLst>
          </p:cNvPr>
          <p:cNvSpPr>
            <a:spLocks noGrp="1"/>
          </p:cNvSpPr>
          <p:nvPr>
            <p:ph type="body" sz="half" idx="2"/>
          </p:nvPr>
        </p:nvSpPr>
        <p:spPr/>
        <p:txBody>
          <a:bodyPr/>
          <a:lstStyle/>
          <a:p>
            <a:r>
              <a:rPr lang="en-IN" dirty="0"/>
              <a:t>There is an exponential increase in loan applicants over an increasing number of years.</a:t>
            </a:r>
          </a:p>
          <a:p>
            <a:r>
              <a:rPr lang="en-IN" dirty="0"/>
              <a:t>Although there is always an increase at the end of the quarter in loan applications throughout the years.</a:t>
            </a:r>
          </a:p>
          <a:p>
            <a:endParaRPr lang="en-IN" dirty="0"/>
          </a:p>
        </p:txBody>
      </p:sp>
      <p:pic>
        <p:nvPicPr>
          <p:cNvPr id="6" name="Picture 5">
            <a:extLst>
              <a:ext uri="{FF2B5EF4-FFF2-40B4-BE49-F238E27FC236}">
                <a16:creationId xmlns:a16="http://schemas.microsoft.com/office/drawing/2014/main" id="{0E56BB3C-AF56-4381-973D-BB93325262F2}"/>
              </a:ext>
            </a:extLst>
          </p:cNvPr>
          <p:cNvPicPr>
            <a:picLocks noChangeAspect="1"/>
          </p:cNvPicPr>
          <p:nvPr/>
        </p:nvPicPr>
        <p:blipFill>
          <a:blip r:embed="rId2"/>
          <a:stretch>
            <a:fillRect/>
          </a:stretch>
        </p:blipFill>
        <p:spPr>
          <a:xfrm>
            <a:off x="7404475" y="0"/>
            <a:ext cx="4559417" cy="2554593"/>
          </a:xfrm>
          <a:prstGeom prst="rect">
            <a:avLst/>
          </a:prstGeom>
        </p:spPr>
      </p:pic>
      <p:pic>
        <p:nvPicPr>
          <p:cNvPr id="8" name="Picture 7">
            <a:extLst>
              <a:ext uri="{FF2B5EF4-FFF2-40B4-BE49-F238E27FC236}">
                <a16:creationId xmlns:a16="http://schemas.microsoft.com/office/drawing/2014/main" id="{48AA10A8-80DD-4381-BAB3-CA7E81A46107}"/>
              </a:ext>
            </a:extLst>
          </p:cNvPr>
          <p:cNvPicPr>
            <a:picLocks noChangeAspect="1"/>
          </p:cNvPicPr>
          <p:nvPr/>
        </p:nvPicPr>
        <p:blipFill>
          <a:blip r:embed="rId3"/>
          <a:stretch>
            <a:fillRect/>
          </a:stretch>
        </p:blipFill>
        <p:spPr>
          <a:xfrm>
            <a:off x="7581762" y="4390187"/>
            <a:ext cx="4382130" cy="2467813"/>
          </a:xfrm>
          <a:prstGeom prst="rect">
            <a:avLst/>
          </a:prstGeom>
        </p:spPr>
      </p:pic>
      <p:pic>
        <p:nvPicPr>
          <p:cNvPr id="10" name="Picture 9">
            <a:extLst>
              <a:ext uri="{FF2B5EF4-FFF2-40B4-BE49-F238E27FC236}">
                <a16:creationId xmlns:a16="http://schemas.microsoft.com/office/drawing/2014/main" id="{C3D6A646-1AD7-4049-B918-44F95A97BD63}"/>
              </a:ext>
            </a:extLst>
          </p:cNvPr>
          <p:cNvPicPr>
            <a:picLocks noChangeAspect="1"/>
          </p:cNvPicPr>
          <p:nvPr/>
        </p:nvPicPr>
        <p:blipFill>
          <a:blip r:embed="rId4"/>
          <a:stretch>
            <a:fillRect/>
          </a:stretch>
        </p:blipFill>
        <p:spPr>
          <a:xfrm>
            <a:off x="4179850" y="2408544"/>
            <a:ext cx="3832300" cy="2127693"/>
          </a:xfrm>
          <a:prstGeom prst="rect">
            <a:avLst/>
          </a:prstGeom>
        </p:spPr>
      </p:pic>
    </p:spTree>
    <p:extLst>
      <p:ext uri="{BB962C8B-B14F-4D97-AF65-F5344CB8AC3E}">
        <p14:creationId xmlns:p14="http://schemas.microsoft.com/office/powerpoint/2010/main" val="495558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B944-EA3A-414A-A769-2F82F8D85892}"/>
              </a:ext>
            </a:extLst>
          </p:cNvPr>
          <p:cNvSpPr>
            <a:spLocks noGrp="1"/>
          </p:cNvSpPr>
          <p:nvPr>
            <p:ph type="title"/>
          </p:nvPr>
        </p:nvSpPr>
        <p:spPr/>
        <p:txBody>
          <a:bodyPr/>
          <a:lstStyle/>
          <a:p>
            <a:r>
              <a:rPr lang="en-IN" dirty="0"/>
              <a:t>Location</a:t>
            </a:r>
          </a:p>
        </p:txBody>
      </p:sp>
      <p:sp>
        <p:nvSpPr>
          <p:cNvPr id="4" name="Text Placeholder 3">
            <a:extLst>
              <a:ext uri="{FF2B5EF4-FFF2-40B4-BE49-F238E27FC236}">
                <a16:creationId xmlns:a16="http://schemas.microsoft.com/office/drawing/2014/main" id="{8237B51E-D912-4041-AA4A-E925A7D29FA7}"/>
              </a:ext>
            </a:extLst>
          </p:cNvPr>
          <p:cNvSpPr>
            <a:spLocks noGrp="1"/>
          </p:cNvSpPr>
          <p:nvPr>
            <p:ph type="body" sz="half" idx="2"/>
          </p:nvPr>
        </p:nvSpPr>
        <p:spPr/>
        <p:txBody>
          <a:bodyPr/>
          <a:lstStyle/>
          <a:p>
            <a:r>
              <a:rPr lang="en-IN" dirty="0"/>
              <a:t>States like NY, CA, FL, NJ, AZ does have a higher chances of approving a riskier loan</a:t>
            </a:r>
          </a:p>
        </p:txBody>
      </p:sp>
      <p:pic>
        <p:nvPicPr>
          <p:cNvPr id="6" name="Picture 5">
            <a:extLst>
              <a:ext uri="{FF2B5EF4-FFF2-40B4-BE49-F238E27FC236}">
                <a16:creationId xmlns:a16="http://schemas.microsoft.com/office/drawing/2014/main" id="{4AF2D99E-757B-4FCA-ABD8-63A9701D4FB9}"/>
              </a:ext>
            </a:extLst>
          </p:cNvPr>
          <p:cNvPicPr>
            <a:picLocks noChangeAspect="1"/>
          </p:cNvPicPr>
          <p:nvPr/>
        </p:nvPicPr>
        <p:blipFill>
          <a:blip r:embed="rId2"/>
          <a:stretch>
            <a:fillRect/>
          </a:stretch>
        </p:blipFill>
        <p:spPr>
          <a:xfrm>
            <a:off x="4225566" y="875989"/>
            <a:ext cx="7966434" cy="4445040"/>
          </a:xfrm>
          <a:prstGeom prst="rect">
            <a:avLst/>
          </a:prstGeom>
        </p:spPr>
      </p:pic>
    </p:spTree>
    <p:extLst>
      <p:ext uri="{BB962C8B-B14F-4D97-AF65-F5344CB8AC3E}">
        <p14:creationId xmlns:p14="http://schemas.microsoft.com/office/powerpoint/2010/main" val="1145095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p:txBody>
          <a:bodyPr/>
          <a:lstStyle/>
          <a:p>
            <a:r>
              <a:rPr lang="en-IN" dirty="0"/>
              <a:t>Major Driving Factors</a:t>
            </a:r>
          </a:p>
        </p:txBody>
      </p:sp>
      <p:sp>
        <p:nvSpPr>
          <p:cNvPr id="7" name="TextBox 6">
            <a:extLst>
              <a:ext uri="{FF2B5EF4-FFF2-40B4-BE49-F238E27FC236}">
                <a16:creationId xmlns:a16="http://schemas.microsoft.com/office/drawing/2014/main" id="{D74A5B60-3918-AEEB-1F02-3DD99EC1034D}"/>
              </a:ext>
            </a:extLst>
          </p:cNvPr>
          <p:cNvSpPr txBox="1"/>
          <p:nvPr/>
        </p:nvSpPr>
        <p:spPr>
          <a:xfrm>
            <a:off x="4632252" y="2191435"/>
            <a:ext cx="6321721" cy="2554545"/>
          </a:xfrm>
          <a:prstGeom prst="rect">
            <a:avLst/>
          </a:prstGeom>
          <a:noFill/>
        </p:spPr>
        <p:txBody>
          <a:bodyPr wrap="square">
            <a:spAutoFit/>
          </a:bodyPr>
          <a:lstStyle/>
          <a:p>
            <a:r>
              <a:rPr lang="en-US" sz="2000" dirty="0">
                <a:solidFill>
                  <a:schemeClr val="tx1">
                    <a:lumMod val="75000"/>
                    <a:lumOff val="25000"/>
                  </a:schemeClr>
                </a:solidFill>
              </a:rPr>
              <a:t>Major Driving factors which can be used to predict the chance of defaulting and avoiding Credit Loss:</a:t>
            </a:r>
          </a:p>
          <a:p>
            <a:endParaRPr lang="en-US" sz="2000" dirty="0">
              <a:solidFill>
                <a:schemeClr val="tx1">
                  <a:lumMod val="75000"/>
                  <a:lumOff val="25000"/>
                </a:schemeClr>
              </a:solidFill>
            </a:endParaRPr>
          </a:p>
          <a:p>
            <a:pPr marL="342900" indent="-342900">
              <a:buFont typeface="Wingdings" panose="05000000000000000000" pitchFamily="2" charset="2"/>
              <a:buChar char="Ø"/>
            </a:pPr>
            <a:r>
              <a:rPr lang="en-IN" sz="2000" dirty="0">
                <a:solidFill>
                  <a:schemeClr val="tx1">
                    <a:lumMod val="75000"/>
                    <a:lumOff val="25000"/>
                  </a:schemeClr>
                </a:solidFill>
              </a:rPr>
              <a:t>Purpose of Loan</a:t>
            </a:r>
          </a:p>
          <a:p>
            <a:pPr marL="342900" indent="-342900">
              <a:buFont typeface="Wingdings" panose="05000000000000000000" pitchFamily="2" charset="2"/>
              <a:buChar char="Ø"/>
            </a:pPr>
            <a:r>
              <a:rPr lang="en-IN" sz="2000" dirty="0">
                <a:solidFill>
                  <a:schemeClr val="tx1">
                    <a:lumMod val="75000"/>
                    <a:lumOff val="25000"/>
                  </a:schemeClr>
                </a:solidFill>
              </a:rPr>
              <a:t>Employment Length</a:t>
            </a:r>
          </a:p>
          <a:p>
            <a:pPr marL="342900" indent="-342900">
              <a:buFont typeface="Wingdings" panose="05000000000000000000" pitchFamily="2" charset="2"/>
              <a:buChar char="Ø"/>
            </a:pPr>
            <a:r>
              <a:rPr lang="en-IN" sz="2000" dirty="0">
                <a:solidFill>
                  <a:schemeClr val="tx1">
                    <a:lumMod val="75000"/>
                    <a:lumOff val="25000"/>
                  </a:schemeClr>
                </a:solidFill>
              </a:rPr>
              <a:t>Grade</a:t>
            </a:r>
          </a:p>
          <a:p>
            <a:pPr marL="342900" indent="-342900">
              <a:buFont typeface="Wingdings" panose="05000000000000000000" pitchFamily="2" charset="2"/>
              <a:buChar char="Ø"/>
            </a:pPr>
            <a:r>
              <a:rPr lang="en-IN" sz="2000" dirty="0">
                <a:solidFill>
                  <a:schemeClr val="tx1">
                    <a:lumMod val="75000"/>
                    <a:lumOff val="25000"/>
                  </a:schemeClr>
                </a:solidFill>
              </a:rPr>
              <a:t>Interest Rate</a:t>
            </a:r>
          </a:p>
          <a:p>
            <a:pPr marL="342900" indent="-342900">
              <a:buFont typeface="Wingdings" panose="05000000000000000000" pitchFamily="2" charset="2"/>
              <a:buChar char="Ø"/>
            </a:pPr>
            <a:r>
              <a:rPr lang="en-IN" sz="2000" dirty="0">
                <a:solidFill>
                  <a:schemeClr val="tx1">
                    <a:lumMod val="75000"/>
                    <a:lumOff val="25000"/>
                  </a:schemeClr>
                </a:solidFill>
              </a:rPr>
              <a:t>Term</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p:txBody>
          <a:bodyPr/>
          <a:lstStyle/>
          <a:p>
            <a:r>
              <a:rPr lang="en-IN" dirty="0"/>
              <a:t>Business Objective</a:t>
            </a:r>
          </a:p>
        </p:txBody>
      </p:sp>
      <p:sp>
        <p:nvSpPr>
          <p:cNvPr id="3" name="Content Placeholder 2">
            <a:extLst>
              <a:ext uri="{FF2B5EF4-FFF2-40B4-BE49-F238E27FC236}">
                <a16:creationId xmlns:a16="http://schemas.microsoft.com/office/drawing/2014/main" id="{E4DFAE70-F578-4F4C-A057-8874AF3A4228}"/>
              </a:ext>
            </a:extLst>
          </p:cNvPr>
          <p:cNvSpPr>
            <a:spLocks noGrp="1"/>
          </p:cNvSpPr>
          <p:nvPr>
            <p:ph idx="1"/>
          </p:nvPr>
        </p:nvSpPr>
        <p:spPr/>
        <p:txBody>
          <a:bodyPr>
            <a:normAutofit lnSpcReduction="10000"/>
          </a:bodyPr>
          <a:lstStyle/>
          <a:p>
            <a:r>
              <a:rPr lang="en-IN" sz="2000" dirty="0"/>
              <a:t>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'charged-off' are the 'defaulters’.</a:t>
            </a:r>
          </a:p>
          <a:p>
            <a:endParaRPr lang="en-IN" sz="2000" dirty="0"/>
          </a:p>
          <a:p>
            <a:r>
              <a:rPr lang="en-IN" sz="2000" dirty="0"/>
              <a:t>If we are able to identify these risky loan applicants, then such loans can be reduced thereby cutting down the amount of credit loss. </a:t>
            </a:r>
          </a:p>
          <a:p>
            <a:endParaRPr lang="en-IN" sz="2000" dirty="0"/>
          </a:p>
          <a:p>
            <a:r>
              <a:rPr lang="en-IN" sz="2000" dirty="0"/>
              <a:t>In other words, the company wants to understand the driving factors (or driver variables) behind loan default, i.e. the variables which are strong indicators of default. The company can utilize this knowledge for its portfolio and risk assessment.</a:t>
            </a:r>
          </a:p>
          <a:p>
            <a:endParaRPr lang="en-IN" dirty="0"/>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F615-BE26-4127-BAA1-080900942D09}"/>
              </a:ext>
            </a:extLst>
          </p:cNvPr>
          <p:cNvSpPr>
            <a:spLocks noGrp="1"/>
          </p:cNvSpPr>
          <p:nvPr>
            <p:ph type="title"/>
          </p:nvPr>
        </p:nvSpPr>
        <p:spPr/>
        <p:txBody>
          <a:bodyPr/>
          <a:lstStyle/>
          <a:p>
            <a:r>
              <a:rPr lang="en-IN" sz="3200" dirty="0"/>
              <a:t>Recommendations</a:t>
            </a:r>
            <a:endParaRPr lang="en-IN" dirty="0"/>
          </a:p>
        </p:txBody>
      </p:sp>
      <p:sp>
        <p:nvSpPr>
          <p:cNvPr id="3" name="Content Placeholder 2">
            <a:extLst>
              <a:ext uri="{FF2B5EF4-FFF2-40B4-BE49-F238E27FC236}">
                <a16:creationId xmlns:a16="http://schemas.microsoft.com/office/drawing/2014/main" id="{E05D8076-EDCC-4016-AC8C-39B83EEEF954}"/>
              </a:ext>
            </a:extLst>
          </p:cNvPr>
          <p:cNvSpPr>
            <a:spLocks noGrp="1"/>
          </p:cNvSpPr>
          <p:nvPr>
            <p:ph idx="1"/>
          </p:nvPr>
        </p:nvSpPr>
        <p:spPr/>
        <p:txBody>
          <a:bodyPr/>
          <a:lstStyle/>
          <a:p>
            <a:r>
              <a:rPr lang="en-IN" dirty="0"/>
              <a:t>There are multiple States with a high probability of charge-off, the highest being NV, NY, CA, FL, NJ, and AZ.</a:t>
            </a:r>
          </a:p>
          <a:p>
            <a:r>
              <a:rPr lang="en-IN" dirty="0"/>
              <a:t>Applicants who take loans for debt consolidation, Credit cards, and small businesses are having high chances of charge-off.</a:t>
            </a:r>
          </a:p>
          <a:p>
            <a:r>
              <a:rPr lang="en-IN" dirty="0"/>
              <a:t>As we move from Grade A to G, the probability that Applicant will charge off is increasing</a:t>
            </a:r>
          </a:p>
          <a:p>
            <a:r>
              <a:rPr lang="en-IN" dirty="0"/>
              <a:t>As Annual income is decreasing, the probability of the Applicant charging off is increasing, Applicants earning less than 100k are a risk, and Applicants earning less than 50k are riskier.</a:t>
            </a:r>
          </a:p>
          <a:p>
            <a:r>
              <a:rPr lang="en-IN" dirty="0"/>
              <a:t>Higher the interest rate, the higher the chances an Applicant can charge off.</a:t>
            </a:r>
          </a:p>
          <a:p>
            <a:r>
              <a:rPr lang="en-IN" dirty="0"/>
              <a:t>Applicants with less than 1 year of experience are more likely to charge off.</a:t>
            </a:r>
          </a:p>
        </p:txBody>
      </p:sp>
    </p:spTree>
    <p:extLst>
      <p:ext uri="{BB962C8B-B14F-4D97-AF65-F5344CB8AC3E}">
        <p14:creationId xmlns:p14="http://schemas.microsoft.com/office/powerpoint/2010/main" val="276505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5F94-1CD4-4EBE-80EE-F41AA6B37033}"/>
              </a:ext>
            </a:extLst>
          </p:cNvPr>
          <p:cNvSpPr>
            <a:spLocks noGrp="1"/>
          </p:cNvSpPr>
          <p:nvPr>
            <p:ph type="title"/>
          </p:nvPr>
        </p:nvSpPr>
        <p:spPr/>
        <p:txBody>
          <a:bodyPr/>
          <a:lstStyle/>
          <a:p>
            <a:r>
              <a:rPr lang="en-IN" dirty="0"/>
              <a:t>Steps for Analysis</a:t>
            </a:r>
          </a:p>
        </p:txBody>
      </p:sp>
      <p:sp>
        <p:nvSpPr>
          <p:cNvPr id="6" name="Oval 5">
            <a:extLst>
              <a:ext uri="{FF2B5EF4-FFF2-40B4-BE49-F238E27FC236}">
                <a16:creationId xmlns:a16="http://schemas.microsoft.com/office/drawing/2014/main" id="{1BA913D5-CC50-4238-AB8E-CF28A00E6C59}"/>
              </a:ext>
            </a:extLst>
          </p:cNvPr>
          <p:cNvSpPr/>
          <p:nvPr/>
        </p:nvSpPr>
        <p:spPr>
          <a:xfrm>
            <a:off x="5389803" y="568943"/>
            <a:ext cx="1760927" cy="16379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Data </a:t>
            </a:r>
            <a:r>
              <a:rPr lang="en-IN" sz="1400" dirty="0"/>
              <a:t>understanding</a:t>
            </a:r>
            <a:endParaRPr lang="en-IN" sz="900" dirty="0"/>
          </a:p>
        </p:txBody>
      </p:sp>
      <p:sp>
        <p:nvSpPr>
          <p:cNvPr id="7" name="Oval 6">
            <a:extLst>
              <a:ext uri="{FF2B5EF4-FFF2-40B4-BE49-F238E27FC236}">
                <a16:creationId xmlns:a16="http://schemas.microsoft.com/office/drawing/2014/main" id="{C86670C4-719E-4244-A181-E1997FF8B8DA}"/>
              </a:ext>
            </a:extLst>
          </p:cNvPr>
          <p:cNvSpPr/>
          <p:nvPr/>
        </p:nvSpPr>
        <p:spPr>
          <a:xfrm>
            <a:off x="9071532" y="568943"/>
            <a:ext cx="1855509" cy="16379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Data Cleaning</a:t>
            </a:r>
          </a:p>
        </p:txBody>
      </p:sp>
      <p:sp>
        <p:nvSpPr>
          <p:cNvPr id="8" name="Oval 7">
            <a:extLst>
              <a:ext uri="{FF2B5EF4-FFF2-40B4-BE49-F238E27FC236}">
                <a16:creationId xmlns:a16="http://schemas.microsoft.com/office/drawing/2014/main" id="{8D72D49F-B233-4347-A624-FD06CEACC512}"/>
              </a:ext>
            </a:extLst>
          </p:cNvPr>
          <p:cNvSpPr/>
          <p:nvPr/>
        </p:nvSpPr>
        <p:spPr>
          <a:xfrm>
            <a:off x="9198896" y="4000688"/>
            <a:ext cx="1796829" cy="1531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Data Analysis</a:t>
            </a:r>
          </a:p>
        </p:txBody>
      </p:sp>
      <p:sp>
        <p:nvSpPr>
          <p:cNvPr id="9" name="Oval 8">
            <a:extLst>
              <a:ext uri="{FF2B5EF4-FFF2-40B4-BE49-F238E27FC236}">
                <a16:creationId xmlns:a16="http://schemas.microsoft.com/office/drawing/2014/main" id="{090DAB38-9048-4BBB-B618-64713E8F3E57}"/>
              </a:ext>
            </a:extLst>
          </p:cNvPr>
          <p:cNvSpPr/>
          <p:nvPr/>
        </p:nvSpPr>
        <p:spPr>
          <a:xfrm>
            <a:off x="5409407" y="3844756"/>
            <a:ext cx="1855508" cy="16379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Recommendations</a:t>
            </a:r>
          </a:p>
        </p:txBody>
      </p:sp>
      <p:sp>
        <p:nvSpPr>
          <p:cNvPr id="13" name="Arrow: Right 12">
            <a:extLst>
              <a:ext uri="{FF2B5EF4-FFF2-40B4-BE49-F238E27FC236}">
                <a16:creationId xmlns:a16="http://schemas.microsoft.com/office/drawing/2014/main" id="{926CAE6A-F490-4376-9435-CF107185D594}"/>
              </a:ext>
            </a:extLst>
          </p:cNvPr>
          <p:cNvSpPr/>
          <p:nvPr/>
        </p:nvSpPr>
        <p:spPr>
          <a:xfrm flipV="1">
            <a:off x="7264915" y="1295604"/>
            <a:ext cx="1692431" cy="123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63D5F548-5388-477F-9162-21301A3F4332}"/>
              </a:ext>
            </a:extLst>
          </p:cNvPr>
          <p:cNvSpPr/>
          <p:nvPr/>
        </p:nvSpPr>
        <p:spPr>
          <a:xfrm>
            <a:off x="9998538" y="2206850"/>
            <a:ext cx="98773" cy="16379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6FB5CB1A-2F58-48B1-835B-0B3FEFD26310}"/>
              </a:ext>
            </a:extLst>
          </p:cNvPr>
          <p:cNvSpPr/>
          <p:nvPr/>
        </p:nvSpPr>
        <p:spPr>
          <a:xfrm rot="10800000">
            <a:off x="7333492" y="4602059"/>
            <a:ext cx="1796827" cy="123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0591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p:txBody>
          <a:bodyPr/>
          <a:lstStyle/>
          <a:p>
            <a:r>
              <a:rPr lang="en-IN" dirty="0"/>
              <a:t>Data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p:txBody>
          <a:bodyPr>
            <a:normAutofit/>
          </a:bodyPr>
          <a:lstStyle/>
          <a:p>
            <a:pPr marL="0" indent="0">
              <a:buNone/>
            </a:pPr>
            <a:r>
              <a:rPr lang="en-IN" sz="1800" dirty="0"/>
              <a:t>The business objective is to take a decision whenever they receive a loan application whether to reject or approve based on certain variables and recommendations.</a:t>
            </a:r>
          </a:p>
          <a:p>
            <a:pPr marL="0" indent="0">
              <a:buNone/>
            </a:pPr>
            <a:r>
              <a:rPr lang="en-IN" sz="1800" b="1" dirty="0"/>
              <a:t>Dataset Details</a:t>
            </a:r>
            <a:r>
              <a:rPr lang="en-IN" sz="1800" dirty="0"/>
              <a:t>:</a:t>
            </a:r>
          </a:p>
          <a:p>
            <a:pPr marL="0" indent="0">
              <a:buNone/>
            </a:pPr>
            <a:r>
              <a:rPr lang="en-US" sz="1800" b="0" i="0" dirty="0">
                <a:solidFill>
                  <a:srgbClr val="091E42"/>
                </a:solidFill>
                <a:effectLst/>
                <a:latin typeface="freight-text-pro"/>
              </a:rPr>
              <a:t>The data given below contains information about past loan applicants and whether they have been ‘charged off’ or not. Data has details regarding approved loans only, not the rejected ones. It has 3 status of loan which is Fully Paid, Current and Charged-Off. </a:t>
            </a:r>
            <a:endParaRPr lang="en-US" sz="1800" dirty="0">
              <a:solidFill>
                <a:srgbClr val="091E42"/>
              </a:solidFill>
              <a:latin typeface="freight-text-pro"/>
            </a:endParaRPr>
          </a:p>
          <a:p>
            <a:pPr marL="0" indent="0">
              <a:buNone/>
            </a:pPr>
            <a:r>
              <a:rPr lang="en-US" sz="1800" b="0" i="0" dirty="0">
                <a:solidFill>
                  <a:srgbClr val="091E42"/>
                </a:solidFill>
                <a:effectLst/>
                <a:latin typeface="freight-text-pro"/>
              </a:rPr>
              <a:t>Current loans wouldn’t help us in identifying any behavior, so only Charged-Off and Fully-Paid data can contribute to our analysis.</a:t>
            </a:r>
          </a:p>
          <a:p>
            <a:pPr marL="0" indent="0">
              <a:buNone/>
            </a:pPr>
            <a:r>
              <a:rPr lang="en-US" sz="1800" dirty="0">
                <a:solidFill>
                  <a:srgbClr val="091E42"/>
                </a:solidFill>
                <a:latin typeface="freight-text-pro"/>
              </a:rPr>
              <a:t>Data also contains some behavioral information that one only can possess after loan approval, so this data also wouldn’t help us in identifying any pattern for loan defaulters.</a:t>
            </a:r>
            <a:endParaRPr lang="en-US" sz="1800" b="0" i="0" dirty="0">
              <a:solidFill>
                <a:srgbClr val="091E42"/>
              </a:solidFill>
              <a:effectLst/>
              <a:latin typeface="freight-text-pro"/>
            </a:endParaRPr>
          </a:p>
        </p:txBody>
      </p:sp>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AA35D2-B6DC-4EED-B9BC-809F826C0D66}"/>
              </a:ext>
            </a:extLst>
          </p:cNvPr>
          <p:cNvSpPr>
            <a:spLocks noGrp="1"/>
          </p:cNvSpPr>
          <p:nvPr>
            <p:ph type="title"/>
          </p:nvPr>
        </p:nvSpPr>
        <p:spPr>
          <a:xfrm>
            <a:off x="492370" y="605896"/>
            <a:ext cx="3084844" cy="5646208"/>
          </a:xfrm>
        </p:spPr>
        <p:txBody>
          <a:bodyPr vert="horz" lIns="91440" tIns="45720" rIns="91440" bIns="45720" rtlCol="0" anchor="ctr">
            <a:normAutofit/>
          </a:bodyPr>
          <a:lstStyle/>
          <a:p>
            <a:r>
              <a:rPr lang="en-US"/>
              <a:t>Data Cleaning</a:t>
            </a:r>
          </a:p>
        </p:txBody>
      </p:sp>
      <p:sp>
        <p:nvSpPr>
          <p:cNvPr id="25"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948901B-8EDA-482F-BB22-B94643FD6977}"/>
              </a:ext>
            </a:extLst>
          </p:cNvPr>
          <p:cNvSpPr>
            <a:spLocks noGrp="1"/>
          </p:cNvSpPr>
          <p:nvPr>
            <p:ph idx="1"/>
          </p:nvPr>
        </p:nvSpPr>
        <p:spPr>
          <a:xfrm>
            <a:off x="4742016" y="605896"/>
            <a:ext cx="6413663" cy="5646208"/>
          </a:xfrm>
        </p:spPr>
        <p:txBody>
          <a:bodyPr vert="horz" lIns="0" tIns="45720" rIns="0" bIns="45720" rtlCol="0" anchor="ctr">
            <a:normAutofit/>
          </a:bodyPr>
          <a:lstStyle/>
          <a:p>
            <a:pPr>
              <a:buFont typeface="Calibri" panose="020F0502020204030204" pitchFamily="34" charset="0"/>
              <a:buChar char="Ø"/>
            </a:pPr>
            <a:r>
              <a:rPr lang="en-US"/>
              <a:t> Checking Columns with only Null Values and removing them</a:t>
            </a:r>
          </a:p>
          <a:p>
            <a:pPr>
              <a:buFont typeface="Calibri" panose="020F0502020204030204" pitchFamily="34" charset="0"/>
              <a:buChar char="Ø"/>
            </a:pPr>
            <a:r>
              <a:rPr lang="en-US"/>
              <a:t> Checking columns with more than 50% Null Values and Removing them</a:t>
            </a:r>
          </a:p>
          <a:p>
            <a:pPr>
              <a:buFont typeface="Calibri" panose="020F0502020204030204" pitchFamily="34" charset="0"/>
              <a:buChar char="Ø"/>
            </a:pPr>
            <a:r>
              <a:rPr lang="en-US"/>
              <a:t> Dropping Columns that only contain a single value for the entire column</a:t>
            </a:r>
          </a:p>
          <a:p>
            <a:pPr>
              <a:buFont typeface="Calibri" panose="020F0502020204030204" pitchFamily="34" charset="0"/>
              <a:buChar char="Ø"/>
            </a:pPr>
            <a:r>
              <a:rPr lang="en-US"/>
              <a:t> Dropping behavioral columns that can only be calculated once loan is approved/irrelevant such as delinq_2yrs,earliest_cr_line,inq_last_6mths, etc.</a:t>
            </a:r>
          </a:p>
          <a:p>
            <a:pPr>
              <a:buFont typeface="Calibri" panose="020F0502020204030204" pitchFamily="34" charset="0"/>
              <a:buChar char="Ø"/>
            </a:pPr>
            <a:r>
              <a:rPr lang="en-US"/>
              <a:t> Dropping columns which has masked information and those which can’t contribute to analysis based on domain knowledge.</a:t>
            </a:r>
          </a:p>
          <a:p>
            <a:pPr>
              <a:buFont typeface="Calibri" panose="020F0502020204030204" pitchFamily="34" charset="0"/>
              <a:buChar char="Ø"/>
            </a:pPr>
            <a:r>
              <a:rPr lang="en-US"/>
              <a:t> Fixing Null values in remaining columns and creating new columns for Analysis.</a:t>
            </a:r>
          </a:p>
          <a:p>
            <a:pPr>
              <a:buFont typeface="Calibri" panose="020F0502020204030204" pitchFamily="34" charset="0"/>
              <a:buChar char="Ø"/>
            </a:pPr>
            <a:r>
              <a:rPr lang="en-US"/>
              <a:t> Removing outliers</a:t>
            </a:r>
          </a:p>
        </p:txBody>
      </p:sp>
    </p:spTree>
    <p:extLst>
      <p:ext uri="{BB962C8B-B14F-4D97-AF65-F5344CB8AC3E}">
        <p14:creationId xmlns:p14="http://schemas.microsoft.com/office/powerpoint/2010/main" val="425391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AC97-073D-4244-91B7-978B842475A2}"/>
              </a:ext>
            </a:extLst>
          </p:cNvPr>
          <p:cNvSpPr>
            <a:spLocks noGrp="1"/>
          </p:cNvSpPr>
          <p:nvPr>
            <p:ph type="title"/>
          </p:nvPr>
        </p:nvSpPr>
        <p:spPr>
          <a:xfrm>
            <a:off x="2243579" y="2053657"/>
            <a:ext cx="8568965" cy="1450757"/>
          </a:xfrm>
        </p:spPr>
        <p:txBody>
          <a:bodyPr>
            <a:normAutofit/>
          </a:bodyPr>
          <a:lstStyle/>
          <a:p>
            <a:r>
              <a:rPr lang="en-IN" dirty="0"/>
              <a:t>Data Analysis with Visualization</a:t>
            </a:r>
          </a:p>
        </p:txBody>
      </p:sp>
    </p:spTree>
    <p:extLst>
      <p:ext uri="{BB962C8B-B14F-4D97-AF65-F5344CB8AC3E}">
        <p14:creationId xmlns:p14="http://schemas.microsoft.com/office/powerpoint/2010/main" val="975018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14" name="Text Placeholder 13">
            <a:extLst>
              <a:ext uri="{FF2B5EF4-FFF2-40B4-BE49-F238E27FC236}">
                <a16:creationId xmlns:a16="http://schemas.microsoft.com/office/drawing/2014/main" id="{CD50EA79-3577-4B9E-A3AD-82FB463C08EA}"/>
              </a:ext>
            </a:extLst>
          </p:cNvPr>
          <p:cNvSpPr>
            <a:spLocks noGrp="1"/>
          </p:cNvSpPr>
          <p:nvPr>
            <p:ph type="body" sz="half" idx="2"/>
          </p:nvPr>
        </p:nvSpPr>
        <p:spPr/>
        <p:txBody>
          <a:bodyPr/>
          <a:lstStyle/>
          <a:p>
            <a:r>
              <a:rPr lang="en-IN" b="1" dirty="0"/>
              <a:t>Loan Status: </a:t>
            </a:r>
            <a:r>
              <a:rPr lang="en-IN" dirty="0"/>
              <a:t>The number of charged off loan is much smaller(14.5%) compared to total count.</a:t>
            </a:r>
          </a:p>
          <a:p>
            <a:r>
              <a:rPr lang="en-IN" b="1" dirty="0"/>
              <a:t>Amount: </a:t>
            </a:r>
            <a:r>
              <a:rPr lang="en-IN" dirty="0"/>
              <a:t>It varies from 500 to 35000 with a mean of 9800. Loan amount is majorly small and very few clients have taken large loans and larger it goes we have higher chance of defaulting.</a:t>
            </a:r>
          </a:p>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endParaRPr lang="en-IN" dirty="0"/>
          </a:p>
        </p:txBody>
      </p:sp>
      <p:pic>
        <p:nvPicPr>
          <p:cNvPr id="9" name="Picture 8">
            <a:extLst>
              <a:ext uri="{FF2B5EF4-FFF2-40B4-BE49-F238E27FC236}">
                <a16:creationId xmlns:a16="http://schemas.microsoft.com/office/drawing/2014/main" id="{21C3B282-6314-41C6-B874-F70A16FF3F8D}"/>
              </a:ext>
            </a:extLst>
          </p:cNvPr>
          <p:cNvPicPr>
            <a:picLocks noChangeAspect="1"/>
          </p:cNvPicPr>
          <p:nvPr/>
        </p:nvPicPr>
        <p:blipFill>
          <a:blip r:embed="rId2"/>
          <a:stretch>
            <a:fillRect/>
          </a:stretch>
        </p:blipFill>
        <p:spPr>
          <a:xfrm>
            <a:off x="4641754" y="301999"/>
            <a:ext cx="4016088" cy="2636748"/>
          </a:xfrm>
          <a:prstGeom prst="rect">
            <a:avLst/>
          </a:prstGeom>
        </p:spPr>
      </p:pic>
      <p:pic>
        <p:nvPicPr>
          <p:cNvPr id="11" name="Picture 10">
            <a:extLst>
              <a:ext uri="{FF2B5EF4-FFF2-40B4-BE49-F238E27FC236}">
                <a16:creationId xmlns:a16="http://schemas.microsoft.com/office/drawing/2014/main" id="{4568057F-229B-4220-A5A5-D75DA6EF35F0}"/>
              </a:ext>
            </a:extLst>
          </p:cNvPr>
          <p:cNvPicPr>
            <a:picLocks noChangeAspect="1"/>
          </p:cNvPicPr>
          <p:nvPr/>
        </p:nvPicPr>
        <p:blipFill>
          <a:blip r:embed="rId3"/>
          <a:stretch>
            <a:fillRect/>
          </a:stretch>
        </p:blipFill>
        <p:spPr>
          <a:xfrm>
            <a:off x="4641754" y="3298285"/>
            <a:ext cx="4657784" cy="3150520"/>
          </a:xfrm>
          <a:prstGeom prst="rect">
            <a:avLst/>
          </a:prstGeom>
        </p:spPr>
      </p:pic>
      <p:pic>
        <p:nvPicPr>
          <p:cNvPr id="13" name="Picture 12">
            <a:extLst>
              <a:ext uri="{FF2B5EF4-FFF2-40B4-BE49-F238E27FC236}">
                <a16:creationId xmlns:a16="http://schemas.microsoft.com/office/drawing/2014/main" id="{16BC2648-814D-4D0F-A795-D82AD16C1B5E}"/>
              </a:ext>
            </a:extLst>
          </p:cNvPr>
          <p:cNvPicPr>
            <a:picLocks noChangeAspect="1"/>
          </p:cNvPicPr>
          <p:nvPr/>
        </p:nvPicPr>
        <p:blipFill>
          <a:blip r:embed="rId4"/>
          <a:stretch>
            <a:fillRect/>
          </a:stretch>
        </p:blipFill>
        <p:spPr>
          <a:xfrm>
            <a:off x="9569395" y="1548389"/>
            <a:ext cx="2102194" cy="3761221"/>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EF127C5-5E00-451F-928B-0DD989466AD6}"/>
              </a:ext>
            </a:extLst>
          </p:cNvPr>
          <p:cNvSpPr>
            <a:spLocks noGrp="1"/>
          </p:cNvSpPr>
          <p:nvPr>
            <p:ph type="title"/>
          </p:nvPr>
        </p:nvSpPr>
        <p:spPr>
          <a:xfrm>
            <a:off x="492370" y="516835"/>
            <a:ext cx="3084844" cy="2103875"/>
          </a:xfrm>
        </p:spPr>
        <p:txBody>
          <a:bodyPr>
            <a:normAutofit/>
          </a:bodyPr>
          <a:lstStyle/>
          <a:p>
            <a:r>
              <a:rPr lang="en-IN" sz="3600">
                <a:solidFill>
                  <a:srgbClr val="FFFFFF"/>
                </a:solidFill>
              </a:rPr>
              <a:t>Term</a:t>
            </a:r>
          </a:p>
        </p:txBody>
      </p:sp>
      <p:sp>
        <p:nvSpPr>
          <p:cNvPr id="9" name="Content Placeholder 8">
            <a:extLst>
              <a:ext uri="{FF2B5EF4-FFF2-40B4-BE49-F238E27FC236}">
                <a16:creationId xmlns:a16="http://schemas.microsoft.com/office/drawing/2014/main" id="{2C30A550-C7F3-4B12-A427-B15D97FD81DA}"/>
              </a:ext>
            </a:extLst>
          </p:cNvPr>
          <p:cNvSpPr>
            <a:spLocks noGrp="1"/>
          </p:cNvSpPr>
          <p:nvPr>
            <p:ph idx="1"/>
          </p:nvPr>
        </p:nvSpPr>
        <p:spPr>
          <a:xfrm>
            <a:off x="492371" y="2653800"/>
            <a:ext cx="3084844" cy="3335519"/>
          </a:xfrm>
        </p:spPr>
        <p:txBody>
          <a:bodyPr>
            <a:normAutofit/>
          </a:bodyPr>
          <a:lstStyle/>
          <a:p>
            <a:endParaRPr lang="en-US" sz="1500" dirty="0">
              <a:solidFill>
                <a:srgbClr val="FFFFFF"/>
              </a:solidFill>
            </a:endParaRPr>
          </a:p>
          <a:p>
            <a:r>
              <a:rPr lang="en-IN" sz="1500" dirty="0">
                <a:solidFill>
                  <a:srgbClr val="FFFFFF"/>
                </a:solidFill>
              </a:rPr>
              <a:t>The Loans taken for 36 month term are much more than 60 months and have lower chance of defaulting. </a:t>
            </a:r>
            <a:endParaRPr lang="en-US" sz="1500" dirty="0">
              <a:solidFill>
                <a:srgbClr val="FFFFFF"/>
              </a:solidFill>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7022C575-E6F5-4829-B77A-63FA04410DA4}"/>
              </a:ext>
            </a:extLst>
          </p:cNvPr>
          <p:cNvPicPr>
            <a:picLocks noChangeAspect="1"/>
          </p:cNvPicPr>
          <p:nvPr/>
        </p:nvPicPr>
        <p:blipFill>
          <a:blip r:embed="rId2"/>
          <a:stretch>
            <a:fillRect/>
          </a:stretch>
        </p:blipFill>
        <p:spPr>
          <a:xfrm>
            <a:off x="4746156" y="1211126"/>
            <a:ext cx="6798082" cy="4435747"/>
          </a:xfrm>
          <a:prstGeom prst="rect">
            <a:avLst/>
          </a:prstGeom>
        </p:spPr>
      </p:pic>
    </p:spTree>
    <p:extLst>
      <p:ext uri="{BB962C8B-B14F-4D97-AF65-F5344CB8AC3E}">
        <p14:creationId xmlns:p14="http://schemas.microsoft.com/office/powerpoint/2010/main" val="381858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D7DBC3A-FD01-4FCE-8B6B-9860D20DCCE8}"/>
              </a:ext>
            </a:extLst>
          </p:cNvPr>
          <p:cNvSpPr>
            <a:spLocks noGrp="1"/>
          </p:cNvSpPr>
          <p:nvPr>
            <p:ph type="title"/>
          </p:nvPr>
        </p:nvSpPr>
        <p:spPr>
          <a:xfrm>
            <a:off x="492370" y="516835"/>
            <a:ext cx="3084844" cy="2103875"/>
          </a:xfrm>
        </p:spPr>
        <p:txBody>
          <a:bodyPr>
            <a:normAutofit/>
          </a:bodyPr>
          <a:lstStyle/>
          <a:p>
            <a:r>
              <a:rPr lang="en-IN" sz="3600">
                <a:solidFill>
                  <a:srgbClr val="FFFFFF"/>
                </a:solidFill>
              </a:rPr>
              <a:t>Interest Rate</a:t>
            </a:r>
          </a:p>
        </p:txBody>
      </p:sp>
      <p:sp>
        <p:nvSpPr>
          <p:cNvPr id="9" name="Content Placeholder 8">
            <a:extLst>
              <a:ext uri="{FF2B5EF4-FFF2-40B4-BE49-F238E27FC236}">
                <a16:creationId xmlns:a16="http://schemas.microsoft.com/office/drawing/2014/main" id="{6E1FD0AF-D42E-B58F-57E8-BDB17467C68B}"/>
              </a:ext>
            </a:extLst>
          </p:cNvPr>
          <p:cNvSpPr>
            <a:spLocks noGrp="1"/>
          </p:cNvSpPr>
          <p:nvPr>
            <p:ph idx="1"/>
          </p:nvPr>
        </p:nvSpPr>
        <p:spPr>
          <a:xfrm>
            <a:off x="492371" y="2653800"/>
            <a:ext cx="3084844" cy="3335519"/>
          </a:xfrm>
        </p:spPr>
        <p:txBody>
          <a:bodyPr>
            <a:normAutofit/>
          </a:bodyPr>
          <a:lstStyle/>
          <a:p>
            <a:pPr>
              <a:buFont typeface="Wingdings" panose="05000000000000000000" pitchFamily="2" charset="2"/>
              <a:buChar char="Ø"/>
            </a:pPr>
            <a:r>
              <a:rPr lang="en-US" sz="1500" dirty="0">
                <a:solidFill>
                  <a:srgbClr val="FFFFFF"/>
                </a:solidFill>
              </a:rPr>
              <a:t>The Number of loans Taken is higher for the 7.5% - 15% bucket</a:t>
            </a:r>
          </a:p>
          <a:p>
            <a:pPr>
              <a:buFont typeface="Wingdings" panose="05000000000000000000" pitchFamily="2" charset="2"/>
              <a:buChar char="Ø"/>
            </a:pPr>
            <a:r>
              <a:rPr lang="en-US" sz="1500" dirty="0">
                <a:solidFill>
                  <a:srgbClr val="FFFFFF"/>
                </a:solidFill>
              </a:rPr>
              <a:t>The chances of approving a riskier loan increase with higher interest rate</a:t>
            </a:r>
          </a:p>
          <a:p>
            <a:pPr>
              <a:buFont typeface="Wingdings" panose="05000000000000000000" pitchFamily="2" charset="2"/>
              <a:buChar char="Ø"/>
            </a:pPr>
            <a:r>
              <a:rPr lang="en-IN" sz="1500" dirty="0">
                <a:solidFill>
                  <a:srgbClr val="FFFFFF"/>
                </a:solidFill>
              </a:rPr>
              <a:t>It shows a huge charged-off chunk after 10% irrespective of loan amount and the percentage of charge-off loans increases with higher interest rates</a:t>
            </a:r>
            <a:endParaRPr lang="en-US" sz="1500" dirty="0">
              <a:solidFill>
                <a:srgbClr val="FFFFFF"/>
              </a:solidFill>
            </a:endParaRPr>
          </a:p>
        </p:txBody>
      </p:sp>
      <p:sp>
        <p:nvSpPr>
          <p:cNvPr id="2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6BC0FC79-8074-4F5B-8390-B5FA65BD55CF}"/>
              </a:ext>
            </a:extLst>
          </p:cNvPr>
          <p:cNvPicPr>
            <a:picLocks noChangeAspect="1"/>
          </p:cNvPicPr>
          <p:nvPr/>
        </p:nvPicPr>
        <p:blipFill>
          <a:blip r:embed="rId2"/>
          <a:stretch>
            <a:fillRect/>
          </a:stretch>
        </p:blipFill>
        <p:spPr>
          <a:xfrm>
            <a:off x="4320263" y="1932858"/>
            <a:ext cx="7647741" cy="2600232"/>
          </a:xfrm>
          <a:prstGeom prst="rect">
            <a:avLst/>
          </a:prstGeom>
        </p:spPr>
      </p:pic>
    </p:spTree>
    <p:extLst>
      <p:ext uri="{BB962C8B-B14F-4D97-AF65-F5344CB8AC3E}">
        <p14:creationId xmlns:p14="http://schemas.microsoft.com/office/powerpoint/2010/main" val="21521813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381</TotalTime>
  <Words>1053</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Calibri Light</vt:lpstr>
      <vt:lpstr>freight-text-pro</vt:lpstr>
      <vt:lpstr>Lucida Sans</vt:lpstr>
      <vt:lpstr>Wingdings</vt:lpstr>
      <vt:lpstr>Retrospect</vt:lpstr>
      <vt:lpstr>PowerPoint Presentation</vt:lpstr>
      <vt:lpstr>Business Objective</vt:lpstr>
      <vt:lpstr>Steps for Analysis</vt:lpstr>
      <vt:lpstr>Data Understanding</vt:lpstr>
      <vt:lpstr>Data Cleaning</vt:lpstr>
      <vt:lpstr>Data Analysis with Visualization</vt:lpstr>
      <vt:lpstr>Loan Status and Amount</vt:lpstr>
      <vt:lpstr>Term</vt:lpstr>
      <vt:lpstr>Interest Rate</vt:lpstr>
      <vt:lpstr>Annual Income</vt:lpstr>
      <vt:lpstr>Grade</vt:lpstr>
      <vt:lpstr>Sub Grade</vt:lpstr>
      <vt:lpstr>Purpose</vt:lpstr>
      <vt:lpstr>Home Ownership</vt:lpstr>
      <vt:lpstr>Employment</vt:lpstr>
      <vt:lpstr>DTI ratio </vt:lpstr>
      <vt:lpstr>Loans Over the Years</vt:lpstr>
      <vt:lpstr>Location</vt:lpstr>
      <vt:lpstr>Major Driving Factors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Akash Sharma</cp:lastModifiedBy>
  <cp:revision>71</cp:revision>
  <dcterms:created xsi:type="dcterms:W3CDTF">2022-06-06T16:58:12Z</dcterms:created>
  <dcterms:modified xsi:type="dcterms:W3CDTF">2022-12-04T20:29:39Z</dcterms:modified>
</cp:coreProperties>
</file>