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7D7D6-2C62-4417-9CC7-3A5DE09BFCA5}" v="68" dt="2020-11-15T05:35:26.14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122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99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945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235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916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2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077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017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915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186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766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11/14/2020</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084169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data.cityofnewyork.us/City-Government/Borough-Boundaries/tqmj-j8zm" TargetMode="External"/><Relationship Id="rId4"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64" y="0"/>
            <a:ext cx="10907450"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4" name="Title 3"/>
          <p:cNvSpPr>
            <a:spLocks noGrp="1"/>
          </p:cNvSpPr>
          <p:nvPr>
            <p:ph type="ctrTitle"/>
          </p:nvPr>
        </p:nvSpPr>
        <p:spPr>
          <a:xfrm>
            <a:off x="3044574" y="2043663"/>
            <a:ext cx="6103605" cy="2031055"/>
          </a:xfrm>
        </p:spPr>
        <p:txBody>
          <a:bodyPr>
            <a:normAutofit/>
          </a:bodyPr>
          <a:lstStyle/>
          <a:p>
            <a:r>
              <a:rPr lang="en-IN" sz="6700" b="1">
                <a:solidFill>
                  <a:srgbClr val="FFFFFF"/>
                </a:solidFill>
              </a:rPr>
              <a:t>The Battle of Neighbourhoods</a:t>
            </a:r>
            <a:endParaRPr lang="en-US" sz="6700">
              <a:solidFill>
                <a:srgbClr val="FFFFFF"/>
              </a:solidFill>
            </a:endParaRPr>
          </a:p>
        </p:txBody>
      </p:sp>
      <p:sp>
        <p:nvSpPr>
          <p:cNvPr id="5" name="Subtitle 4"/>
          <p:cNvSpPr>
            <a:spLocks noGrp="1"/>
          </p:cNvSpPr>
          <p:nvPr>
            <p:ph type="subTitle" idx="1"/>
          </p:nvPr>
        </p:nvSpPr>
        <p:spPr>
          <a:xfrm>
            <a:off x="3044574" y="4074718"/>
            <a:ext cx="6103605" cy="682079"/>
          </a:xfrm>
        </p:spPr>
        <p:txBody>
          <a:bodyPr vert="horz" lIns="91440" tIns="45720" rIns="91440" bIns="45720" rtlCol="0">
            <a:normAutofit/>
          </a:bodyPr>
          <a:lstStyle/>
          <a:p>
            <a:r>
              <a:rPr lang="en-US" sz="1400">
                <a:solidFill>
                  <a:srgbClr val="FFFFFF"/>
                </a:solidFill>
              </a:rPr>
              <a:t>           </a:t>
            </a:r>
          </a:p>
          <a:p>
            <a:r>
              <a:rPr lang="en-US" sz="1400">
                <a:solidFill>
                  <a:srgbClr val="FFFFFF"/>
                </a:solidFill>
              </a:rPr>
              <a:t>AKASH SHASTRY G</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 name="Title 2"/>
          <p:cNvSpPr>
            <a:spLocks noGrp="1"/>
          </p:cNvSpPr>
          <p:nvPr>
            <p:ph type="title"/>
          </p:nvPr>
        </p:nvSpPr>
        <p:spPr>
          <a:xfrm>
            <a:off x="639912" y="2053641"/>
            <a:ext cx="3668205" cy="2760098"/>
          </a:xfrm>
        </p:spPr>
        <p:txBody>
          <a:bodyPr>
            <a:normAutofit/>
          </a:bodyPr>
          <a:lstStyle/>
          <a:p>
            <a:r>
              <a:rPr lang="en-IN" b="1">
                <a:solidFill>
                  <a:srgbClr val="FFFFFF"/>
                </a:solidFill>
              </a:rPr>
              <a:t>Introduction: </a:t>
            </a:r>
            <a:endParaRPr lang="en-IN">
              <a:solidFill>
                <a:srgbClr val="FFFFFF"/>
              </a:solidFill>
            </a:endParaRPr>
          </a:p>
        </p:txBody>
      </p:sp>
      <p:sp>
        <p:nvSpPr>
          <p:cNvPr id="2" name="Content Placeholder 1"/>
          <p:cNvSpPr>
            <a:spLocks noGrp="1"/>
          </p:cNvSpPr>
          <p:nvPr>
            <p:ph idx="1"/>
          </p:nvPr>
        </p:nvSpPr>
        <p:spPr>
          <a:xfrm>
            <a:off x="6088987" y="801866"/>
            <a:ext cx="5304703" cy="5230634"/>
          </a:xfrm>
        </p:spPr>
        <p:txBody>
          <a:bodyPr anchor="ctr">
            <a:normAutofit/>
          </a:bodyPr>
          <a:lstStyle/>
          <a:p>
            <a:r>
              <a:rPr lang="en-IN" sz="1500">
                <a:solidFill>
                  <a:srgbClr val="00000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r>
              <a:rPr lang="en-IN" sz="1500">
                <a:solidFill>
                  <a:srgbClr val="000000"/>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r>
              <a:rPr lang="en-IN" sz="1500">
                <a:solidFill>
                  <a:srgbClr val="000000"/>
                </a:solidFill>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3" name="Title 2"/>
          <p:cNvSpPr>
            <a:spLocks noGrp="1"/>
          </p:cNvSpPr>
          <p:nvPr>
            <p:ph type="title"/>
          </p:nvPr>
        </p:nvSpPr>
        <p:spPr>
          <a:xfrm>
            <a:off x="639912" y="2053641"/>
            <a:ext cx="3668205" cy="2760098"/>
          </a:xfrm>
        </p:spPr>
        <p:txBody>
          <a:bodyPr vert="horz" lIns="91440" tIns="45720" rIns="91440" bIns="45720" rtlCol="0" anchor="ctr">
            <a:normAutofit/>
          </a:bodyPr>
          <a:lstStyle/>
          <a:p>
            <a:r>
              <a:rPr lang="en-US" b="1" kern="1200">
                <a:solidFill>
                  <a:srgbClr val="FFFFFF"/>
                </a:solidFill>
                <a:latin typeface="+mj-lt"/>
                <a:ea typeface="+mj-ea"/>
                <a:cs typeface="+mj-cs"/>
              </a:rPr>
              <a:t>Problem:</a:t>
            </a:r>
            <a:endParaRPr lang="en-US" kern="1200">
              <a:solidFill>
                <a:srgbClr val="FFFFFF"/>
              </a:solidFill>
              <a:latin typeface="+mj-lt"/>
              <a:ea typeface="+mj-ea"/>
              <a:cs typeface="+mj-cs"/>
            </a:endParaRPr>
          </a:p>
        </p:txBody>
      </p:sp>
      <p:sp>
        <p:nvSpPr>
          <p:cNvPr id="2" name="Content Placeholder 1"/>
          <p:cNvSpPr>
            <a:spLocks noGrp="1"/>
          </p:cNvSpPr>
          <p:nvPr>
            <p:ph sz="half" idx="1"/>
          </p:nvPr>
        </p:nvSpPr>
        <p:spPr>
          <a:xfrm>
            <a:off x="6088987" y="801866"/>
            <a:ext cx="5304703" cy="5230634"/>
          </a:xfrm>
        </p:spPr>
        <p:txBody>
          <a:bodyPr vert="horz" lIns="91440" tIns="45720" rIns="91440" bIns="45720" rtlCol="0" anchor="ctr">
            <a:normAutofit/>
          </a:bodyPr>
          <a:lstStyle/>
          <a:p>
            <a:r>
              <a:rPr lang="en-US" sz="2400">
                <a:solidFill>
                  <a:srgbClr val="000000"/>
                </a:solidFill>
              </a:rPr>
              <a:t>To find the answers to the following questions: </a:t>
            </a:r>
          </a:p>
          <a:p>
            <a:r>
              <a:rPr lang="en-US" sz="2400">
                <a:solidFill>
                  <a:srgbClr val="000000"/>
                </a:solidFill>
              </a:rPr>
              <a:t>Q1) List and visualize all major parts of New York City that has great Indian restaurants.</a:t>
            </a:r>
          </a:p>
          <a:p>
            <a:r>
              <a:rPr lang="en-US" sz="2400">
                <a:solidFill>
                  <a:srgbClr val="000000"/>
                </a:solidFill>
              </a:rPr>
              <a:t>Q2) What is best location in New York City for Indian Cuisine?</a:t>
            </a:r>
          </a:p>
          <a:p>
            <a:r>
              <a:rPr lang="en-US" sz="2400">
                <a:solidFill>
                  <a:srgbClr val="000000"/>
                </a:solidFill>
              </a:rPr>
              <a:t>Q3) Which areas have potential Indian Restaurant Market?</a:t>
            </a:r>
          </a:p>
          <a:p>
            <a:r>
              <a:rPr lang="en-US" sz="2400">
                <a:solidFill>
                  <a:srgbClr val="000000"/>
                </a:solidFill>
              </a:rPr>
              <a:t>Q4) Which all areas lack Indian Restaurants?</a:t>
            </a:r>
          </a:p>
          <a:p>
            <a:r>
              <a:rPr lang="en-US" sz="2400">
                <a:solidFill>
                  <a:srgbClr val="000000"/>
                </a:solidFill>
              </a:rPr>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4" name="Title 3"/>
          <p:cNvSpPr>
            <a:spLocks noGrp="1"/>
          </p:cNvSpPr>
          <p:nvPr>
            <p:ph type="title"/>
          </p:nvPr>
        </p:nvSpPr>
        <p:spPr>
          <a:xfrm>
            <a:off x="639912" y="2053641"/>
            <a:ext cx="3668205" cy="2760098"/>
          </a:xfrm>
        </p:spPr>
        <p:txBody>
          <a:bodyPr vert="horz" lIns="91440" tIns="45720" rIns="91440" bIns="45720" rtlCol="0" anchor="ctr">
            <a:normAutofit/>
          </a:bodyPr>
          <a:lstStyle/>
          <a:p>
            <a:r>
              <a:rPr lang="en-US" b="1" kern="1200">
                <a:solidFill>
                  <a:srgbClr val="FFFFFF"/>
                </a:solidFill>
                <a:latin typeface="+mj-lt"/>
                <a:ea typeface="+mj-ea"/>
                <a:cs typeface="+mj-cs"/>
              </a:rPr>
              <a:t>Data Section:</a:t>
            </a:r>
            <a:endParaRPr lang="en-US" kern="1200">
              <a:solidFill>
                <a:srgbClr val="FFFFFF"/>
              </a:solidFill>
              <a:latin typeface="+mj-lt"/>
              <a:ea typeface="+mj-ea"/>
              <a:cs typeface="+mj-cs"/>
            </a:endParaRPr>
          </a:p>
        </p:txBody>
      </p:sp>
      <p:sp>
        <p:nvSpPr>
          <p:cNvPr id="3" name="Text Placeholder 2"/>
          <p:cNvSpPr>
            <a:spLocks noGrp="1"/>
          </p:cNvSpPr>
          <p:nvPr>
            <p:ph sz="half" idx="1"/>
          </p:nvPr>
        </p:nvSpPr>
        <p:spPr>
          <a:xfrm>
            <a:off x="6088987" y="801866"/>
            <a:ext cx="5304703" cy="5230634"/>
          </a:xfrm>
        </p:spPr>
        <p:txBody>
          <a:bodyPr vert="horz" lIns="91440" tIns="45720" rIns="91440" bIns="45720" rtlCol="0" anchor="ctr">
            <a:normAutofit/>
          </a:bodyPr>
          <a:lstStyle/>
          <a:p>
            <a:pPr marL="45720"/>
            <a:r>
              <a:rPr lang="en-US" sz="1500">
                <a:solidFill>
                  <a:srgbClr val="000000"/>
                </a:solidFill>
              </a:rPr>
              <a:t>For this project we need the following data:</a:t>
            </a:r>
          </a:p>
          <a:p>
            <a:pPr marL="502920"/>
            <a:r>
              <a:rPr lang="en-US" sz="1500">
                <a:solidFill>
                  <a:srgbClr val="000000"/>
                </a:solidFill>
              </a:rPr>
              <a:t>New York City data that contains list Boroughs, Neighbourhoods along with their latitude and longitude.</a:t>
            </a:r>
          </a:p>
          <a:p>
            <a:pPr lvl="1"/>
            <a:r>
              <a:rPr lang="en-US" sz="1500">
                <a:solidFill>
                  <a:srgbClr val="000000"/>
                </a:solidFill>
              </a:rPr>
              <a:t>Data source : </a:t>
            </a:r>
            <a:r>
              <a:rPr lang="en-US" sz="1500">
                <a:solidFill>
                  <a:srgbClr val="000000"/>
                </a:solidFill>
                <a:hlinkClick r:id="rId4"/>
              </a:rPr>
              <a:t>https://cocl.us/new_york_dataset</a:t>
            </a:r>
            <a:endParaRPr lang="en-US" sz="1500">
              <a:solidFill>
                <a:srgbClr val="000000"/>
              </a:solidFill>
            </a:endParaRPr>
          </a:p>
          <a:p>
            <a:pPr lvl="1"/>
            <a:r>
              <a:rPr lang="en-US" sz="1500">
                <a:solidFill>
                  <a:srgbClr val="000000"/>
                </a:solidFill>
              </a:rPr>
              <a:t>Description: This data set contains the required information. And we will use this data set to explore various neighbourhoods of New York City.</a:t>
            </a:r>
          </a:p>
          <a:p>
            <a:pPr marL="502920"/>
            <a:r>
              <a:rPr lang="en-US" sz="1500">
                <a:solidFill>
                  <a:srgbClr val="000000"/>
                </a:solidFill>
              </a:rPr>
              <a:t>Indian restaurants in each neighbourhood of New York City.</a:t>
            </a:r>
          </a:p>
          <a:p>
            <a:pPr lvl="1"/>
            <a:r>
              <a:rPr lang="en-US" sz="1500">
                <a:solidFill>
                  <a:srgbClr val="000000"/>
                </a:solidFill>
              </a:rPr>
              <a:t>Data source : Foursquare API</a:t>
            </a:r>
          </a:p>
          <a:p>
            <a:pPr lvl="1"/>
            <a:r>
              <a:rPr lang="en-US" sz="1500">
                <a:solidFill>
                  <a:srgbClr val="000000"/>
                </a:solidFill>
              </a:rPr>
              <a:t>Description: By using this API we will get all the venues in each neighbourhood. We can filter these venues to get only Indian restaurants.</a:t>
            </a:r>
          </a:p>
          <a:p>
            <a:pPr marL="502920"/>
            <a:r>
              <a:rPr lang="en-US" sz="1500">
                <a:solidFill>
                  <a:srgbClr val="000000"/>
                </a:solidFill>
              </a:rPr>
              <a:t>GeoSpace data</a:t>
            </a:r>
          </a:p>
          <a:p>
            <a:pPr lvl="1"/>
            <a:r>
              <a:rPr lang="en-US" sz="1500">
                <a:solidFill>
                  <a:srgbClr val="000000"/>
                </a:solidFill>
              </a:rPr>
              <a:t>Data source : </a:t>
            </a:r>
            <a:r>
              <a:rPr lang="en-US" sz="1500" u="sng">
                <a:solidFill>
                  <a:srgbClr val="000000"/>
                </a:solidFill>
                <a:hlinkClick r:id="rId5"/>
              </a:rPr>
              <a:t>https://data.cityofnewyork.us/City-Government/Borough-Boundaries/tqmj-j8zm</a:t>
            </a:r>
            <a:endParaRPr lang="en-US" sz="1500">
              <a:solidFill>
                <a:srgbClr val="000000"/>
              </a:solidFill>
            </a:endParaRPr>
          </a:p>
          <a:p>
            <a:pPr lvl="1"/>
            <a:r>
              <a:rPr lang="en-US" sz="1500">
                <a:solidFill>
                  <a:srgbClr val="000000"/>
                </a:solidFill>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05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5" name="Title 4"/>
          <p:cNvSpPr>
            <a:spLocks noGrp="1"/>
          </p:cNvSpPr>
          <p:nvPr>
            <p:ph type="title"/>
          </p:nvPr>
        </p:nvSpPr>
        <p:spPr>
          <a:xfrm>
            <a:off x="639912" y="2053641"/>
            <a:ext cx="3668205" cy="2760098"/>
          </a:xfrm>
        </p:spPr>
        <p:txBody>
          <a:bodyPr vert="horz" lIns="91440" tIns="45720" rIns="91440" bIns="45720" rtlCol="0" anchor="ctr">
            <a:normAutofit/>
          </a:bodyPr>
          <a:lstStyle/>
          <a:p>
            <a:r>
              <a:rPr lang="en-US" b="1" kern="1200">
                <a:solidFill>
                  <a:srgbClr val="FFFFFF"/>
                </a:solidFill>
                <a:latin typeface="+mj-lt"/>
                <a:ea typeface="+mj-ea"/>
                <a:cs typeface="+mj-cs"/>
              </a:rPr>
              <a:t>Methodology:</a:t>
            </a:r>
            <a:endParaRPr lang="en-US" kern="1200">
              <a:solidFill>
                <a:srgbClr val="FFFFFF"/>
              </a:solidFill>
              <a:latin typeface="+mj-lt"/>
              <a:ea typeface="+mj-ea"/>
              <a:cs typeface="+mj-cs"/>
            </a:endParaRPr>
          </a:p>
        </p:txBody>
      </p:sp>
      <p:sp>
        <p:nvSpPr>
          <p:cNvPr id="6" name="Content Placeholder 5"/>
          <p:cNvSpPr>
            <a:spLocks noGrp="1"/>
          </p:cNvSpPr>
          <p:nvPr>
            <p:ph sz="half" idx="1"/>
          </p:nvPr>
        </p:nvSpPr>
        <p:spPr>
          <a:xfrm>
            <a:off x="6088987" y="801866"/>
            <a:ext cx="5304703" cy="5230634"/>
          </a:xfrm>
        </p:spPr>
        <p:txBody>
          <a:bodyPr vert="horz" lIns="91440" tIns="45720" rIns="91440" bIns="45720" rtlCol="0" anchor="ctr">
            <a:normAutofit/>
          </a:bodyPr>
          <a:lstStyle/>
          <a:p>
            <a:pPr marL="502920" lvl="0"/>
            <a:r>
              <a:rPr lang="en-US" sz="1500">
                <a:solidFill>
                  <a:srgbClr val="000000"/>
                </a:solidFill>
              </a:rPr>
              <a:t>We begin by collecting the New York city data from the following link "</a:t>
            </a:r>
            <a:r>
              <a:rPr lang="en-US" sz="1500">
                <a:solidFill>
                  <a:srgbClr val="000000"/>
                </a:solidFill>
                <a:hlinkClick r:id="rId4"/>
              </a:rPr>
              <a:t>https://cocl.us/new_york_dataset“</a:t>
            </a:r>
            <a:endParaRPr lang="en-US" sz="1500">
              <a:solidFill>
                <a:srgbClr val="000000"/>
              </a:solidFill>
            </a:endParaRPr>
          </a:p>
          <a:p>
            <a:pPr marL="502920" lvl="0"/>
            <a:r>
              <a:rPr lang="en-US" sz="1500">
                <a:solidFill>
                  <a:srgbClr val="000000"/>
                </a:solidFill>
              </a:rPr>
              <a:t>We will find all venues for each neighbourhood using Foursquare API.</a:t>
            </a:r>
          </a:p>
          <a:p>
            <a:pPr marL="502920" lvl="0"/>
            <a:r>
              <a:rPr lang="en-US" sz="1500">
                <a:solidFill>
                  <a:srgbClr val="000000"/>
                </a:solidFill>
              </a:rPr>
              <a:t>We will then filter out all venues with Indian restaurant for further analysis.</a:t>
            </a:r>
          </a:p>
          <a:p>
            <a:pPr marL="502920"/>
            <a:r>
              <a:rPr lang="en-US" sz="1500">
                <a:solidFill>
                  <a:srgbClr val="000000"/>
                </a:solidFill>
              </a:rPr>
              <a:t>Next using Foursquare API, we will find the Ratings, Tips, and Number of Likes for all the Indian Restaurants.</a:t>
            </a:r>
          </a:p>
          <a:p>
            <a:pPr marL="502920"/>
            <a:r>
              <a:rPr lang="en-US" sz="1500">
                <a:solidFill>
                  <a:srgbClr val="000000"/>
                </a:solidFill>
              </a:rPr>
              <a:t>We will then sort Neighbourhoods and Borough the data keeping Ratings as the constraint.</a:t>
            </a:r>
          </a:p>
          <a:p>
            <a:pPr marL="502920"/>
            <a:r>
              <a:rPr lang="en-US" sz="1500">
                <a:solidFill>
                  <a:srgbClr val="000000"/>
                </a:solidFill>
              </a:rPr>
              <a:t>Next we will consider all the neighbourhoods with average rating greater or equal 9.0 to visualize on map.</a:t>
            </a:r>
          </a:p>
          <a:p>
            <a:pPr marL="502920"/>
            <a:r>
              <a:rPr lang="en-US" sz="1500">
                <a:solidFill>
                  <a:srgbClr val="000000"/>
                </a:solidFill>
              </a:rPr>
              <a:t>We will join this dataset to original New York data to get longitude and latitude.</a:t>
            </a:r>
          </a:p>
          <a:p>
            <a:pPr marL="502920"/>
            <a:r>
              <a:rPr lang="en-US" sz="1500">
                <a:solidFill>
                  <a:srgbClr val="000000"/>
                </a:solidFill>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91CC89A3-857A-4D53-ADCB-0A14B4B40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7980" y="545747"/>
            <a:ext cx="5161547" cy="2785952"/>
          </a:xfrm>
        </p:spPr>
        <p:txBody>
          <a:bodyPr anchor="ctr">
            <a:normAutofit/>
          </a:bodyPr>
          <a:lstStyle/>
          <a:p>
            <a:r>
              <a:rPr lang="en-IN" sz="4000" b="1"/>
              <a:t>Conclusion:</a:t>
            </a:r>
            <a:endParaRPr lang="en-US" sz="4000"/>
          </a:p>
        </p:txBody>
      </p:sp>
      <p:sp>
        <p:nvSpPr>
          <p:cNvPr id="9" name="Content Placeholder 8"/>
          <p:cNvSpPr>
            <a:spLocks noGrp="1"/>
          </p:cNvSpPr>
          <p:nvPr>
            <p:ph idx="1"/>
          </p:nvPr>
        </p:nvSpPr>
        <p:spPr>
          <a:xfrm>
            <a:off x="6189297" y="545747"/>
            <a:ext cx="4991606" cy="2785953"/>
          </a:xfrm>
        </p:spPr>
        <p:txBody>
          <a:bodyPr vert="horz" lIns="91440" tIns="45720" rIns="91440" bIns="45720" rtlCol="0" anchor="ctr">
            <a:noAutofit/>
          </a:bodyPr>
          <a:lstStyle/>
          <a:p>
            <a:pPr marL="45720" indent="0">
              <a:buNone/>
            </a:pPr>
            <a:r>
              <a:rPr lang="en-IN" sz="1400" dirty="0"/>
              <a:t>So now we can answer the questions asked above in the Questions section:</a:t>
            </a:r>
            <a:endParaRPr lang="en-US" sz="1400">
              <a:cs typeface="Calibri"/>
            </a:endParaRPr>
          </a:p>
          <a:p>
            <a:pPr marL="45720" indent="0">
              <a:buNone/>
            </a:pPr>
            <a:r>
              <a:rPr lang="en-IN" sz="1400" dirty="0"/>
              <a:t>Answers:</a:t>
            </a:r>
            <a:endParaRPr lang="en-IN" sz="1400">
              <a:cs typeface="Calibri"/>
            </a:endParaRPr>
          </a:p>
          <a:p>
            <a:pPr marL="502920" indent="-457200">
              <a:buFont typeface="+mj-lt"/>
              <a:buAutoNum type="arabicPeriod"/>
            </a:pPr>
            <a:r>
              <a:rPr lang="en-IN" sz="1400" dirty="0"/>
              <a:t>The following location in New York City has great Indian restaurants.</a:t>
            </a:r>
            <a:endParaRPr lang="en-IN" sz="1400">
              <a:cs typeface="Calibri"/>
            </a:endParaRPr>
          </a:p>
          <a:p>
            <a:pPr marL="502920" indent="-457200">
              <a:buFont typeface="+mj-lt"/>
              <a:buAutoNum type="arabicPeriod"/>
            </a:pPr>
            <a:r>
              <a:rPr lang="en-IN" sz="1400" dirty="0"/>
              <a:t>Astoria (Queens), </a:t>
            </a:r>
            <a:r>
              <a:rPr lang="en-IN" sz="1400" dirty="0" err="1"/>
              <a:t>Blissville</a:t>
            </a:r>
            <a:r>
              <a:rPr lang="en-IN" sz="1400" dirty="0"/>
              <a:t> (Queens), Civic </a:t>
            </a:r>
            <a:r>
              <a:rPr lang="en-IN" sz="1400" dirty="0" err="1"/>
              <a:t>Center</a:t>
            </a:r>
            <a:r>
              <a:rPr lang="en-IN" sz="1400" dirty="0"/>
              <a:t> (Manhattan) are some of the best neighbourhoods for Indian cuisine.</a:t>
            </a:r>
            <a:endParaRPr lang="en-IN" sz="1400">
              <a:cs typeface="Calibri"/>
            </a:endParaRPr>
          </a:p>
          <a:p>
            <a:pPr marL="502920" indent="-457200">
              <a:buFont typeface="+mj-lt"/>
              <a:buAutoNum type="arabicPeriod"/>
            </a:pPr>
            <a:r>
              <a:rPr lang="en-IN" sz="1400" dirty="0"/>
              <a:t>Manhattan have potential Indian Restaurant Market.</a:t>
            </a:r>
            <a:endParaRPr lang="en-IN" sz="1400">
              <a:cs typeface="Calibri"/>
            </a:endParaRPr>
          </a:p>
          <a:p>
            <a:pPr marL="502920" indent="-457200">
              <a:buFont typeface="+mj-lt"/>
              <a:buAutoNum type="arabicPeriod"/>
            </a:pPr>
            <a:r>
              <a:rPr lang="en-IN" sz="1400" dirty="0"/>
              <a:t>Staten Island ranks last in average rating of Indian Restaurants.</a:t>
            </a:r>
            <a:endParaRPr lang="en-IN" sz="1400">
              <a:cs typeface="Calibri"/>
            </a:endParaRPr>
          </a:p>
          <a:p>
            <a:pPr marL="502920" indent="-457200">
              <a:buFont typeface="+mj-lt"/>
              <a:buAutoNum type="arabicPeriod"/>
            </a:pPr>
            <a:r>
              <a:rPr lang="en-IN" sz="1400" dirty="0"/>
              <a:t>Manhattan is the best place to stay if you prefer Indian Cuisine.</a:t>
            </a:r>
            <a:endParaRPr lang="en-IN" sz="1400">
              <a:cs typeface="Calibri"/>
            </a:endParaRPr>
          </a:p>
          <a:p>
            <a:pPr marL="274320" lvl="1" indent="0">
              <a:buNone/>
            </a:pPr>
            <a:endParaRPr lang="en-IN" sz="1000"/>
          </a:p>
          <a:p>
            <a:pPr marL="45720" indent="0">
              <a:buNone/>
            </a:pPr>
            <a:endParaRPr lang="en-US" sz="1000"/>
          </a:p>
        </p:txBody>
      </p:sp>
      <p:pic>
        <p:nvPicPr>
          <p:cNvPr id="8" name="Picture 7"/>
          <p:cNvPicPr/>
          <p:nvPr/>
        </p:nvPicPr>
        <p:blipFill rotWithShape="1">
          <a:blip r:embed="rId3"/>
          <a:srcRect r="24126" b="1"/>
          <a:stretch/>
        </p:blipFill>
        <p:spPr>
          <a:xfrm>
            <a:off x="182833" y="3526300"/>
            <a:ext cx="11831412" cy="3157668"/>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762</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Mohit Tejsinghani</cp:lastModifiedBy>
  <cp:revision>32</cp:revision>
  <dcterms:created xsi:type="dcterms:W3CDTF">2020-01-05T08:05:09Z</dcterms:created>
  <dcterms:modified xsi:type="dcterms:W3CDTF">2020-11-15T05:37:37Z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