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745" r:id="rId1"/>
  </p:sldMasterIdLst>
  <p:sldIdLst>
    <p:sldId id="256" r:id="rId2"/>
    <p:sldId id="259" r:id="rId3"/>
    <p:sldId id="287" r:id="rId4"/>
    <p:sldId id="288" r:id="rId5"/>
    <p:sldId id="289" r:id="rId6"/>
    <p:sldId id="290" r:id="rId7"/>
    <p:sldId id="291" r:id="rId8"/>
    <p:sldId id="292" r:id="rId9"/>
    <p:sldId id="293" r:id="rId10"/>
    <p:sldId id="294" r:id="rId11"/>
    <p:sldId id="295" r:id="rId12"/>
    <p:sldId id="296" r:id="rId13"/>
    <p:sldId id="297" r:id="rId14"/>
    <p:sldId id="298" r:id="rId15"/>
    <p:sldId id="299" r:id="rId16"/>
    <p:sldId id="300" r:id="rId17"/>
    <p:sldId id="303" r:id="rId18"/>
    <p:sldId id="301" r:id="rId19"/>
    <p:sldId id="302" r:id="rId20"/>
    <p:sldId id="304" r:id="rId21"/>
    <p:sldId id="305" r:id="rId22"/>
    <p:sldId id="306" r:id="rId23"/>
    <p:sldId id="27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9225A-D7B3-4BAF-A897-4010EEEB87E9}" v="327" dt="2021-03-24T13:23:59.619"/>
    <p1510:client id="{4A0C21C3-EB3B-4B49-9885-8E63980446DE}" v="773" dt="2021-03-24T14:11:03.007"/>
    <p1510:client id="{4EF28B71-BD83-42BE-AF3E-97C2B7FDCCA3}" v="1238" dt="2021-03-23T17:11:28.591"/>
    <p1510:client id="{892643E0-D744-4D0B-A6FE-3B8026EF027A}" v="3702" dt="2021-03-24T08:00:46.344"/>
    <p1510:client id="{BD509FF0-2A1E-44B8-B4A3-97E9B06C6F36}" v="1221" dt="2021-03-24T12:54:25.661"/>
    <p1510:client id="{F9925C21-D045-4BFA-8438-A9DD6D471C93}" v="1" dt="2021-03-23T16:21:43.5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1" d="100"/>
          <a:sy n="71" d="100"/>
        </p:scale>
        <p:origin x="66"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3/24/2021</a:t>
            </a:fld>
            <a:endParaRPr lang="en-US" dirty="0"/>
          </a:p>
        </p:txBody>
      </p:sp>
      <p:sp>
        <p:nvSpPr>
          <p:cNvPr id="5" name="Footer Placeholder 4"/>
          <p:cNvSpPr>
            <a:spLocks noGrp="1"/>
          </p:cNvSpPr>
          <p:nvPr>
            <p:ph type="ftr" sz="quarter" idx="11"/>
          </p:nvPr>
        </p:nvSpPr>
        <p:spPr/>
        <p:txBody>
          <a:bodyPr/>
          <a:lstStyle/>
          <a:p>
            <a:r>
              <a:rPr lang="en-US" dirty="0"/>
              <a:t>25 March 2021</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7118218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3/24/2021</a:t>
            </a:fld>
            <a:endParaRPr lang="en-US" dirty="0"/>
          </a:p>
        </p:txBody>
      </p:sp>
      <p:sp>
        <p:nvSpPr>
          <p:cNvPr id="5" name="Footer Placeholder 4"/>
          <p:cNvSpPr>
            <a:spLocks noGrp="1"/>
          </p:cNvSpPr>
          <p:nvPr>
            <p:ph type="ftr" sz="quarter" idx="11"/>
          </p:nvPr>
        </p:nvSpPr>
        <p:spPr/>
        <p:txBody>
          <a:bodyPr/>
          <a:lstStyle/>
          <a:p>
            <a:r>
              <a:rPr lang="en-US" dirty="0"/>
              <a:t>25 March 2021</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62619723"/>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3/24/2021</a:t>
            </a:fld>
            <a:endParaRPr lang="en-US" dirty="0"/>
          </a:p>
        </p:txBody>
      </p:sp>
      <p:sp>
        <p:nvSpPr>
          <p:cNvPr id="5" name="Footer Placeholder 4"/>
          <p:cNvSpPr>
            <a:spLocks noGrp="1"/>
          </p:cNvSpPr>
          <p:nvPr>
            <p:ph type="ftr" sz="quarter" idx="11"/>
          </p:nvPr>
        </p:nvSpPr>
        <p:spPr/>
        <p:txBody>
          <a:bodyPr/>
          <a:lstStyle/>
          <a:p>
            <a:r>
              <a:rPr lang="en-US" dirty="0"/>
              <a:t>25 March 2021</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82153105"/>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3/24/2021</a:t>
            </a:fld>
            <a:endParaRPr lang="en-US" dirty="0"/>
          </a:p>
        </p:txBody>
      </p:sp>
      <p:sp>
        <p:nvSpPr>
          <p:cNvPr id="5" name="Footer Placeholder 4"/>
          <p:cNvSpPr>
            <a:spLocks noGrp="1"/>
          </p:cNvSpPr>
          <p:nvPr>
            <p:ph type="ftr" sz="quarter" idx="11"/>
          </p:nvPr>
        </p:nvSpPr>
        <p:spPr/>
        <p:txBody>
          <a:bodyPr/>
          <a:lstStyle/>
          <a:p>
            <a:r>
              <a:rPr lang="en-US" dirty="0"/>
              <a:t>25 March 2021</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73948833"/>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3/24/2021</a:t>
            </a:fld>
            <a:endParaRPr lang="en-US" dirty="0"/>
          </a:p>
        </p:txBody>
      </p:sp>
      <p:sp>
        <p:nvSpPr>
          <p:cNvPr id="5" name="Footer Placeholder 4"/>
          <p:cNvSpPr>
            <a:spLocks noGrp="1"/>
          </p:cNvSpPr>
          <p:nvPr>
            <p:ph type="ftr" sz="quarter" idx="11"/>
          </p:nvPr>
        </p:nvSpPr>
        <p:spPr/>
        <p:txBody>
          <a:bodyPr/>
          <a:lstStyle/>
          <a:p>
            <a:r>
              <a:rPr lang="en-US" dirty="0"/>
              <a:t>25 March 2021</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68369729"/>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3/24/2021</a:t>
            </a:fld>
            <a:endParaRPr lang="en-US" dirty="0"/>
          </a:p>
        </p:txBody>
      </p:sp>
      <p:sp>
        <p:nvSpPr>
          <p:cNvPr id="5" name="Footer Placeholder 4"/>
          <p:cNvSpPr>
            <a:spLocks noGrp="1"/>
          </p:cNvSpPr>
          <p:nvPr>
            <p:ph type="ftr" sz="quarter" idx="11"/>
          </p:nvPr>
        </p:nvSpPr>
        <p:spPr/>
        <p:txBody>
          <a:bodyPr/>
          <a:lstStyle/>
          <a:p>
            <a:r>
              <a:rPr lang="en-US" dirty="0"/>
              <a:t>25 March 2021</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02811080"/>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C6B4A9-1611-4792-9094-5F34BCA07E0B}" type="datetimeFigureOut">
              <a:rPr lang="en-US" dirty="0"/>
              <a:t>3/24/2021</a:t>
            </a:fld>
            <a:endParaRPr lang="en-US" dirty="0"/>
          </a:p>
        </p:txBody>
      </p:sp>
      <p:sp>
        <p:nvSpPr>
          <p:cNvPr id="5" name="Footer Placeholder 4"/>
          <p:cNvSpPr>
            <a:spLocks noGrp="1"/>
          </p:cNvSpPr>
          <p:nvPr>
            <p:ph type="ftr" sz="quarter" idx="11"/>
          </p:nvPr>
        </p:nvSpPr>
        <p:spPr/>
        <p:txBody>
          <a:bodyPr/>
          <a:lstStyle/>
          <a:p>
            <a:r>
              <a:rPr lang="en-US" dirty="0"/>
              <a:t>25 March 2021</a:t>
            </a:r>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2034885566"/>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3/24/2021</a:t>
            </a:fld>
            <a:endParaRPr lang="en-US" dirty="0"/>
          </a:p>
        </p:txBody>
      </p:sp>
      <p:sp>
        <p:nvSpPr>
          <p:cNvPr id="5" name="Footer Placeholder 4"/>
          <p:cNvSpPr>
            <a:spLocks noGrp="1"/>
          </p:cNvSpPr>
          <p:nvPr>
            <p:ph type="ftr" sz="quarter" idx="11"/>
          </p:nvPr>
        </p:nvSpPr>
        <p:spPr/>
        <p:txBody>
          <a:bodyPr/>
          <a:lstStyle/>
          <a:p>
            <a:r>
              <a:rPr lang="en-US" dirty="0"/>
              <a:t>25 March 2021</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97973608"/>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3/24/2021</a:t>
            </a:fld>
            <a:endParaRPr lang="en-US" dirty="0"/>
          </a:p>
        </p:txBody>
      </p:sp>
      <p:sp>
        <p:nvSpPr>
          <p:cNvPr id="5" name="Footer Placeholder 4"/>
          <p:cNvSpPr>
            <a:spLocks noGrp="1"/>
          </p:cNvSpPr>
          <p:nvPr>
            <p:ph type="ftr" sz="quarter" idx="11"/>
          </p:nvPr>
        </p:nvSpPr>
        <p:spPr/>
        <p:txBody>
          <a:bodyPr/>
          <a:lstStyle/>
          <a:p>
            <a:r>
              <a:rPr lang="en-US" dirty="0"/>
              <a:t>25 March 2021</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6608281"/>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3/24/2021</a:t>
            </a:fld>
            <a:endParaRPr lang="en-US" dirty="0"/>
          </a:p>
        </p:txBody>
      </p:sp>
      <p:sp>
        <p:nvSpPr>
          <p:cNvPr id="5" name="Footer Placeholder 4"/>
          <p:cNvSpPr>
            <a:spLocks noGrp="1"/>
          </p:cNvSpPr>
          <p:nvPr>
            <p:ph type="ftr" sz="quarter" idx="11"/>
          </p:nvPr>
        </p:nvSpPr>
        <p:spPr/>
        <p:txBody>
          <a:bodyPr/>
          <a:lstStyle/>
          <a:p>
            <a:r>
              <a:rPr lang="en-US" dirty="0"/>
              <a:t>25 March 2021</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31703148"/>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B712588-04B1-427B-82EE-E8DB90309F08}" type="datetimeFigureOut">
              <a:rPr lang="en-US" dirty="0"/>
              <a:t>3/24/2021</a:t>
            </a:fld>
            <a:endParaRPr lang="en-US" dirty="0"/>
          </a:p>
        </p:txBody>
      </p:sp>
      <p:sp>
        <p:nvSpPr>
          <p:cNvPr id="6" name="Footer Placeholder 5"/>
          <p:cNvSpPr>
            <a:spLocks noGrp="1"/>
          </p:cNvSpPr>
          <p:nvPr>
            <p:ph type="ftr" sz="quarter" idx="11"/>
          </p:nvPr>
        </p:nvSpPr>
        <p:spPr/>
        <p:txBody>
          <a:bodyPr/>
          <a:lstStyle/>
          <a:p>
            <a:r>
              <a:rPr lang="en-US" dirty="0"/>
              <a:t>25 March 2021</a:t>
            </a:r>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3749941474"/>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3/24/2021</a:t>
            </a:fld>
            <a:endParaRPr lang="en-US" dirty="0"/>
          </a:p>
        </p:txBody>
      </p:sp>
      <p:sp>
        <p:nvSpPr>
          <p:cNvPr id="8" name="Footer Placeholder 7"/>
          <p:cNvSpPr>
            <a:spLocks noGrp="1"/>
          </p:cNvSpPr>
          <p:nvPr>
            <p:ph type="ftr" sz="quarter" idx="11"/>
          </p:nvPr>
        </p:nvSpPr>
        <p:spPr/>
        <p:txBody>
          <a:bodyPr/>
          <a:lstStyle/>
          <a:p>
            <a:r>
              <a:rPr lang="en-US" dirty="0"/>
              <a:t>25 March 2021</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07737143"/>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3/24/2021</a:t>
            </a:fld>
            <a:endParaRPr lang="en-US" dirty="0"/>
          </a:p>
        </p:txBody>
      </p:sp>
      <p:sp>
        <p:nvSpPr>
          <p:cNvPr id="4" name="Footer Placeholder 3"/>
          <p:cNvSpPr>
            <a:spLocks noGrp="1"/>
          </p:cNvSpPr>
          <p:nvPr>
            <p:ph type="ftr" sz="quarter" idx="11"/>
          </p:nvPr>
        </p:nvSpPr>
        <p:spPr/>
        <p:txBody>
          <a:bodyPr/>
          <a:lstStyle/>
          <a:p>
            <a:r>
              <a:rPr lang="en-US" dirty="0"/>
              <a:t>25 March 2021</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69651191"/>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3/24/2021</a:t>
            </a:fld>
            <a:endParaRPr lang="en-US" dirty="0"/>
          </a:p>
        </p:txBody>
      </p:sp>
      <p:sp>
        <p:nvSpPr>
          <p:cNvPr id="3" name="Footer Placeholder 2"/>
          <p:cNvSpPr>
            <a:spLocks noGrp="1"/>
          </p:cNvSpPr>
          <p:nvPr>
            <p:ph type="ftr" sz="quarter" idx="11"/>
          </p:nvPr>
        </p:nvSpPr>
        <p:spPr/>
        <p:txBody>
          <a:bodyPr/>
          <a:lstStyle/>
          <a:p>
            <a:r>
              <a:rPr lang="en-US" dirty="0"/>
              <a:t>25 March 2021</a:t>
            </a:r>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84860686"/>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3/24/2021</a:t>
            </a:fld>
            <a:endParaRPr lang="en-US" dirty="0"/>
          </a:p>
        </p:txBody>
      </p:sp>
      <p:sp>
        <p:nvSpPr>
          <p:cNvPr id="6" name="Footer Placeholder 5"/>
          <p:cNvSpPr>
            <a:spLocks noGrp="1"/>
          </p:cNvSpPr>
          <p:nvPr>
            <p:ph type="ftr" sz="quarter" idx="11"/>
          </p:nvPr>
        </p:nvSpPr>
        <p:spPr/>
        <p:txBody>
          <a:bodyPr/>
          <a:lstStyle/>
          <a:p>
            <a:r>
              <a:rPr lang="en-US" dirty="0"/>
              <a:t>25 March 2021</a:t>
            </a:r>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4121591271"/>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3/24/2021</a:t>
            </a:fld>
            <a:endParaRPr lang="en-US" dirty="0"/>
          </a:p>
        </p:txBody>
      </p:sp>
      <p:sp>
        <p:nvSpPr>
          <p:cNvPr id="6" name="Footer Placeholder 5"/>
          <p:cNvSpPr>
            <a:spLocks noGrp="1"/>
          </p:cNvSpPr>
          <p:nvPr>
            <p:ph type="ftr" sz="quarter" idx="11"/>
          </p:nvPr>
        </p:nvSpPr>
        <p:spPr/>
        <p:txBody>
          <a:bodyPr/>
          <a:lstStyle/>
          <a:p>
            <a:r>
              <a:rPr lang="en-US" dirty="0"/>
              <a:t>25 March 2021</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13290540"/>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3/24/2021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25 March 2021</a:t>
            </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4409577"/>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166284"/>
            <a:ext cx="7766936" cy="1646302"/>
          </a:xfrm>
        </p:spPr>
        <p:txBody>
          <a:bodyPr/>
          <a:lstStyle/>
          <a:p>
            <a:pPr algn="ctr"/>
            <a:r>
              <a:rPr lang="en-US" dirty="0"/>
              <a:t>Loops</a:t>
            </a:r>
          </a:p>
        </p:txBody>
      </p:sp>
      <p:sp>
        <p:nvSpPr>
          <p:cNvPr id="3" name="Subtitle 2"/>
          <p:cNvSpPr>
            <a:spLocks noGrp="1"/>
          </p:cNvSpPr>
          <p:nvPr>
            <p:ph type="subTitle" idx="1"/>
          </p:nvPr>
        </p:nvSpPr>
        <p:spPr>
          <a:xfrm>
            <a:off x="1507067" y="4570378"/>
            <a:ext cx="7766936" cy="1893534"/>
          </a:xfrm>
        </p:spPr>
        <p:txBody>
          <a:bodyPr>
            <a:normAutofit/>
          </a:bodyPr>
          <a:lstStyle/>
          <a:p>
            <a:pPr algn="ctr"/>
            <a:r>
              <a:rPr lang="en-US" dirty="0"/>
              <a:t>Akash Hegde</a:t>
            </a:r>
          </a:p>
          <a:p>
            <a:pPr algn="ctr"/>
            <a:r>
              <a:rPr lang="en-US" dirty="0"/>
              <a:t>Seventh Sense Talent Solutions</a:t>
            </a:r>
          </a:p>
          <a:p>
            <a:pPr algn="ctr"/>
            <a:r>
              <a:rPr lang="en-US" dirty="0"/>
              <a:t>Vivekananda Institute of Technology</a:t>
            </a:r>
          </a:p>
          <a:p>
            <a:pPr algn="ctr"/>
            <a:r>
              <a:rPr lang="en-US" dirty="0"/>
              <a:t>25 March 2021</a:t>
            </a:r>
          </a:p>
        </p:txBody>
      </p:sp>
    </p:spTree>
    <p:extLst>
      <p:ext uri="{BB962C8B-B14F-4D97-AF65-F5344CB8AC3E}">
        <p14:creationId xmlns:p14="http://schemas.microsoft.com/office/powerpoint/2010/main" val="2526593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3A855-F520-45FD-BB3B-6FB6FC35C386}"/>
              </a:ext>
            </a:extLst>
          </p:cNvPr>
          <p:cNvSpPr>
            <a:spLocks noGrp="1"/>
          </p:cNvSpPr>
          <p:nvPr>
            <p:ph type="title"/>
          </p:nvPr>
        </p:nvSpPr>
        <p:spPr>
          <a:xfrm>
            <a:off x="677334" y="254577"/>
            <a:ext cx="8596668" cy="671369"/>
          </a:xfrm>
        </p:spPr>
        <p:txBody>
          <a:bodyPr>
            <a:normAutofit/>
          </a:bodyPr>
          <a:lstStyle/>
          <a:p>
            <a:r>
              <a:rPr lang="en-GB" dirty="0"/>
              <a:t>for Loop</a:t>
            </a:r>
          </a:p>
        </p:txBody>
      </p:sp>
      <p:sp>
        <p:nvSpPr>
          <p:cNvPr id="3" name="Content Placeholder 2">
            <a:extLst>
              <a:ext uri="{FF2B5EF4-FFF2-40B4-BE49-F238E27FC236}">
                <a16:creationId xmlns:a16="http://schemas.microsoft.com/office/drawing/2014/main" id="{6EF6FA72-B416-4A84-A8AB-88469E738166}"/>
              </a:ext>
            </a:extLst>
          </p:cNvPr>
          <p:cNvSpPr>
            <a:spLocks noGrp="1"/>
          </p:cNvSpPr>
          <p:nvPr>
            <p:ph idx="1"/>
          </p:nvPr>
        </p:nvSpPr>
        <p:spPr>
          <a:xfrm>
            <a:off x="677334" y="1026249"/>
            <a:ext cx="8596668" cy="5283544"/>
          </a:xfrm>
        </p:spPr>
        <p:txBody>
          <a:bodyPr vert="horz" lIns="91440" tIns="45720" rIns="91440" bIns="45720" rtlCol="0" anchor="t">
            <a:normAutofit fontScale="92500"/>
          </a:bodyPr>
          <a:lstStyle/>
          <a:p>
            <a:pPr algn="just"/>
            <a:r>
              <a:rPr lang="en-GB" sz="2600" dirty="0">
                <a:ea typeface="+mn-lt"/>
                <a:cs typeface="+mn-lt"/>
              </a:rPr>
              <a:t>Next, the </a:t>
            </a:r>
            <a:r>
              <a:rPr lang="en-GB" sz="2600" b="1" dirty="0">
                <a:ea typeface="+mn-lt"/>
                <a:cs typeface="+mn-lt"/>
              </a:rPr>
              <a:t>condition</a:t>
            </a:r>
            <a:r>
              <a:rPr lang="en-GB" sz="2600" dirty="0">
                <a:ea typeface="+mn-lt"/>
                <a:cs typeface="+mn-lt"/>
              </a:rPr>
              <a:t> is evaluated. If it is true, the body of the loop is executed. If it is false, the body of the loop does not execute and the flow of control jumps to the next statement just after the 'for' loop.</a:t>
            </a:r>
            <a:endParaRPr lang="en-GB" dirty="0">
              <a:ea typeface="+mn-lt"/>
              <a:cs typeface="+mn-lt"/>
            </a:endParaRPr>
          </a:p>
          <a:p>
            <a:pPr algn="just"/>
            <a:r>
              <a:rPr lang="en-GB" sz="2600" dirty="0">
                <a:ea typeface="+mn-lt"/>
                <a:cs typeface="+mn-lt"/>
              </a:rPr>
              <a:t>After the body of the 'for' loop executes, the flow of control jumps back up to the </a:t>
            </a:r>
            <a:r>
              <a:rPr lang="en-GB" sz="2600" b="1" dirty="0">
                <a:ea typeface="+mn-lt"/>
                <a:cs typeface="+mn-lt"/>
              </a:rPr>
              <a:t>increment</a:t>
            </a:r>
            <a:r>
              <a:rPr lang="en-GB" sz="2600" dirty="0">
                <a:ea typeface="+mn-lt"/>
                <a:cs typeface="+mn-lt"/>
              </a:rPr>
              <a:t> statement. This statement allows you to update any loop control variables. This statement can be left blank, as long as a semicolon appears after the condition.</a:t>
            </a:r>
            <a:endParaRPr lang="en-GB" dirty="0"/>
          </a:p>
          <a:p>
            <a:pPr algn="just"/>
            <a:r>
              <a:rPr lang="en-GB" sz="2600" dirty="0">
                <a:ea typeface="+mn-lt"/>
                <a:cs typeface="+mn-lt"/>
              </a:rPr>
              <a:t>The condition is now evaluated again. If it is true, the loop executes and the process repeats itself (body of loop, then increment step, and then again condition). After the condition becomes false, the 'for' loop terminates.</a:t>
            </a:r>
            <a:endParaRPr lang="en-GB" dirty="0"/>
          </a:p>
        </p:txBody>
      </p:sp>
      <p:sp>
        <p:nvSpPr>
          <p:cNvPr id="5" name="Slide Number Placeholder 4">
            <a:extLst>
              <a:ext uri="{FF2B5EF4-FFF2-40B4-BE49-F238E27FC236}">
                <a16:creationId xmlns:a16="http://schemas.microsoft.com/office/drawing/2014/main" id="{F7A8CF13-B949-428D-B1DA-EC62E878CFC8}"/>
              </a:ext>
            </a:extLst>
          </p:cNvPr>
          <p:cNvSpPr>
            <a:spLocks noGrp="1"/>
          </p:cNvSpPr>
          <p:nvPr>
            <p:ph type="sldNum" sz="quarter" idx="12"/>
          </p:nvPr>
        </p:nvSpPr>
        <p:spPr>
          <a:xfrm>
            <a:off x="8590663" y="6309794"/>
            <a:ext cx="683339" cy="365125"/>
          </a:xfrm>
        </p:spPr>
        <p:txBody>
          <a:bodyPr/>
          <a:lstStyle/>
          <a:p>
            <a:fld id="{D57F1E4F-1CFF-5643-939E-217C01CDF565}" type="slidenum">
              <a:rPr lang="en-US" dirty="0"/>
              <a:pPr/>
              <a:t>10</a:t>
            </a:fld>
            <a:endParaRPr lang="en-GB"/>
          </a:p>
        </p:txBody>
      </p:sp>
      <p:sp>
        <p:nvSpPr>
          <p:cNvPr id="4" name="Footer Placeholder 3">
            <a:extLst>
              <a:ext uri="{FF2B5EF4-FFF2-40B4-BE49-F238E27FC236}">
                <a16:creationId xmlns:a16="http://schemas.microsoft.com/office/drawing/2014/main" id="{D82F2776-FF3F-4917-96F1-5A16982DC75E}"/>
              </a:ext>
            </a:extLst>
          </p:cNvPr>
          <p:cNvSpPr>
            <a:spLocks noGrp="1"/>
          </p:cNvSpPr>
          <p:nvPr>
            <p:ph type="ftr" sz="quarter" idx="11"/>
          </p:nvPr>
        </p:nvSpPr>
        <p:spPr>
          <a:xfrm>
            <a:off x="677334" y="6309794"/>
            <a:ext cx="6297612" cy="365125"/>
          </a:xfrm>
        </p:spPr>
        <p:txBody>
          <a:bodyPr/>
          <a:lstStyle/>
          <a:p>
            <a:r>
              <a:rPr lang="en-GB"/>
              <a:t>25 March 2021</a:t>
            </a:r>
          </a:p>
        </p:txBody>
      </p:sp>
    </p:spTree>
    <p:extLst>
      <p:ext uri="{BB962C8B-B14F-4D97-AF65-F5344CB8AC3E}">
        <p14:creationId xmlns:p14="http://schemas.microsoft.com/office/powerpoint/2010/main" val="4170709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3A855-F520-45FD-BB3B-6FB6FC35C386}"/>
              </a:ext>
            </a:extLst>
          </p:cNvPr>
          <p:cNvSpPr>
            <a:spLocks noGrp="1"/>
          </p:cNvSpPr>
          <p:nvPr>
            <p:ph type="title"/>
          </p:nvPr>
        </p:nvSpPr>
        <p:spPr>
          <a:xfrm>
            <a:off x="677334" y="254577"/>
            <a:ext cx="8596668" cy="671369"/>
          </a:xfrm>
        </p:spPr>
        <p:txBody>
          <a:bodyPr>
            <a:normAutofit/>
          </a:bodyPr>
          <a:lstStyle/>
          <a:p>
            <a:r>
              <a:rPr lang="en-GB" dirty="0"/>
              <a:t>for Loop</a:t>
            </a:r>
          </a:p>
        </p:txBody>
      </p:sp>
      <p:sp>
        <p:nvSpPr>
          <p:cNvPr id="3" name="Content Placeholder 2">
            <a:extLst>
              <a:ext uri="{FF2B5EF4-FFF2-40B4-BE49-F238E27FC236}">
                <a16:creationId xmlns:a16="http://schemas.microsoft.com/office/drawing/2014/main" id="{6EF6FA72-B416-4A84-A8AB-88469E738166}"/>
              </a:ext>
            </a:extLst>
          </p:cNvPr>
          <p:cNvSpPr>
            <a:spLocks noGrp="1"/>
          </p:cNvSpPr>
          <p:nvPr>
            <p:ph idx="1"/>
          </p:nvPr>
        </p:nvSpPr>
        <p:spPr>
          <a:xfrm>
            <a:off x="677334" y="1026249"/>
            <a:ext cx="8596668" cy="5283544"/>
          </a:xfrm>
        </p:spPr>
        <p:txBody>
          <a:bodyPr vert="horz" lIns="91440" tIns="45720" rIns="91440" bIns="45720" rtlCol="0" anchor="t">
            <a:normAutofit/>
          </a:bodyPr>
          <a:lstStyle/>
          <a:p>
            <a:pPr algn="just"/>
            <a:r>
              <a:rPr lang="en-GB" sz="2600" dirty="0">
                <a:ea typeface="+mn-lt"/>
                <a:cs typeface="+mn-lt"/>
              </a:rPr>
              <a:t>Flow diagram - </a:t>
            </a:r>
          </a:p>
        </p:txBody>
      </p:sp>
      <p:sp>
        <p:nvSpPr>
          <p:cNvPr id="5" name="Slide Number Placeholder 4">
            <a:extLst>
              <a:ext uri="{FF2B5EF4-FFF2-40B4-BE49-F238E27FC236}">
                <a16:creationId xmlns:a16="http://schemas.microsoft.com/office/drawing/2014/main" id="{F7A8CF13-B949-428D-B1DA-EC62E878CFC8}"/>
              </a:ext>
            </a:extLst>
          </p:cNvPr>
          <p:cNvSpPr>
            <a:spLocks noGrp="1"/>
          </p:cNvSpPr>
          <p:nvPr>
            <p:ph type="sldNum" sz="quarter" idx="12"/>
          </p:nvPr>
        </p:nvSpPr>
        <p:spPr>
          <a:xfrm>
            <a:off x="8590663" y="6309794"/>
            <a:ext cx="683339" cy="365125"/>
          </a:xfrm>
        </p:spPr>
        <p:txBody>
          <a:bodyPr/>
          <a:lstStyle/>
          <a:p>
            <a:fld id="{D57F1E4F-1CFF-5643-939E-217C01CDF565}" type="slidenum">
              <a:rPr lang="en-US" dirty="0"/>
              <a:pPr/>
              <a:t>11</a:t>
            </a:fld>
            <a:endParaRPr lang="en-GB"/>
          </a:p>
        </p:txBody>
      </p:sp>
      <p:sp>
        <p:nvSpPr>
          <p:cNvPr id="4" name="Footer Placeholder 3">
            <a:extLst>
              <a:ext uri="{FF2B5EF4-FFF2-40B4-BE49-F238E27FC236}">
                <a16:creationId xmlns:a16="http://schemas.microsoft.com/office/drawing/2014/main" id="{D82F2776-FF3F-4917-96F1-5A16982DC75E}"/>
              </a:ext>
            </a:extLst>
          </p:cNvPr>
          <p:cNvSpPr>
            <a:spLocks noGrp="1"/>
          </p:cNvSpPr>
          <p:nvPr>
            <p:ph type="ftr" sz="quarter" idx="11"/>
          </p:nvPr>
        </p:nvSpPr>
        <p:spPr>
          <a:xfrm>
            <a:off x="677334" y="6309794"/>
            <a:ext cx="6297612" cy="365125"/>
          </a:xfrm>
        </p:spPr>
        <p:txBody>
          <a:bodyPr/>
          <a:lstStyle/>
          <a:p>
            <a:r>
              <a:rPr lang="en-GB"/>
              <a:t>25 March 2021</a:t>
            </a:r>
          </a:p>
        </p:txBody>
      </p:sp>
      <p:pic>
        <p:nvPicPr>
          <p:cNvPr id="6" name="Picture 6" descr="Diagram&#10;&#10;Description automatically generated">
            <a:extLst>
              <a:ext uri="{FF2B5EF4-FFF2-40B4-BE49-F238E27FC236}">
                <a16:creationId xmlns:a16="http://schemas.microsoft.com/office/drawing/2014/main" id="{E7FECBAE-A811-4396-9209-A945472A9581}"/>
              </a:ext>
            </a:extLst>
          </p:cNvPr>
          <p:cNvPicPr>
            <a:picLocks noChangeAspect="1"/>
          </p:cNvPicPr>
          <p:nvPr/>
        </p:nvPicPr>
        <p:blipFill>
          <a:blip r:embed="rId2"/>
          <a:stretch>
            <a:fillRect/>
          </a:stretch>
        </p:blipFill>
        <p:spPr>
          <a:xfrm>
            <a:off x="4083205" y="1025152"/>
            <a:ext cx="3972790" cy="5282045"/>
          </a:xfrm>
          <a:prstGeom prst="rect">
            <a:avLst/>
          </a:prstGeom>
        </p:spPr>
      </p:pic>
    </p:spTree>
    <p:extLst>
      <p:ext uri="{BB962C8B-B14F-4D97-AF65-F5344CB8AC3E}">
        <p14:creationId xmlns:p14="http://schemas.microsoft.com/office/powerpoint/2010/main" val="758980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3A855-F520-45FD-BB3B-6FB6FC35C386}"/>
              </a:ext>
            </a:extLst>
          </p:cNvPr>
          <p:cNvSpPr>
            <a:spLocks noGrp="1"/>
          </p:cNvSpPr>
          <p:nvPr>
            <p:ph type="title"/>
          </p:nvPr>
        </p:nvSpPr>
        <p:spPr>
          <a:xfrm>
            <a:off x="677334" y="254577"/>
            <a:ext cx="8596668" cy="671369"/>
          </a:xfrm>
        </p:spPr>
        <p:txBody>
          <a:bodyPr>
            <a:normAutofit/>
          </a:bodyPr>
          <a:lstStyle/>
          <a:p>
            <a:r>
              <a:rPr lang="en-GB" dirty="0"/>
              <a:t>for Loop</a:t>
            </a:r>
          </a:p>
        </p:txBody>
      </p:sp>
      <p:sp>
        <p:nvSpPr>
          <p:cNvPr id="3" name="Content Placeholder 2">
            <a:extLst>
              <a:ext uri="{FF2B5EF4-FFF2-40B4-BE49-F238E27FC236}">
                <a16:creationId xmlns:a16="http://schemas.microsoft.com/office/drawing/2014/main" id="{6EF6FA72-B416-4A84-A8AB-88469E738166}"/>
              </a:ext>
            </a:extLst>
          </p:cNvPr>
          <p:cNvSpPr>
            <a:spLocks noGrp="1"/>
          </p:cNvSpPr>
          <p:nvPr>
            <p:ph idx="1"/>
          </p:nvPr>
        </p:nvSpPr>
        <p:spPr>
          <a:xfrm>
            <a:off x="677334" y="1026249"/>
            <a:ext cx="8596668" cy="5283544"/>
          </a:xfrm>
        </p:spPr>
        <p:txBody>
          <a:bodyPr vert="horz" lIns="91440" tIns="45720" rIns="91440" bIns="45720" rtlCol="0" anchor="t">
            <a:normAutofit/>
          </a:bodyPr>
          <a:lstStyle/>
          <a:p>
            <a:pPr algn="just"/>
            <a:r>
              <a:rPr lang="en-GB" sz="2600" dirty="0">
                <a:ea typeface="+mn-lt"/>
                <a:cs typeface="+mn-lt"/>
              </a:rPr>
              <a:t>Example - </a:t>
            </a:r>
            <a:endParaRPr lang="en-GB" dirty="0"/>
          </a:p>
        </p:txBody>
      </p:sp>
      <p:sp>
        <p:nvSpPr>
          <p:cNvPr id="5" name="Slide Number Placeholder 4">
            <a:extLst>
              <a:ext uri="{FF2B5EF4-FFF2-40B4-BE49-F238E27FC236}">
                <a16:creationId xmlns:a16="http://schemas.microsoft.com/office/drawing/2014/main" id="{F7A8CF13-B949-428D-B1DA-EC62E878CFC8}"/>
              </a:ext>
            </a:extLst>
          </p:cNvPr>
          <p:cNvSpPr>
            <a:spLocks noGrp="1"/>
          </p:cNvSpPr>
          <p:nvPr>
            <p:ph type="sldNum" sz="quarter" idx="12"/>
          </p:nvPr>
        </p:nvSpPr>
        <p:spPr>
          <a:xfrm>
            <a:off x="8590663" y="6309794"/>
            <a:ext cx="683339" cy="365125"/>
          </a:xfrm>
        </p:spPr>
        <p:txBody>
          <a:bodyPr/>
          <a:lstStyle/>
          <a:p>
            <a:fld id="{D57F1E4F-1CFF-5643-939E-217C01CDF565}" type="slidenum">
              <a:rPr lang="en-US" dirty="0"/>
              <a:pPr/>
              <a:t>12</a:t>
            </a:fld>
            <a:endParaRPr lang="en-GB"/>
          </a:p>
        </p:txBody>
      </p:sp>
      <p:sp>
        <p:nvSpPr>
          <p:cNvPr id="4" name="Footer Placeholder 3">
            <a:extLst>
              <a:ext uri="{FF2B5EF4-FFF2-40B4-BE49-F238E27FC236}">
                <a16:creationId xmlns:a16="http://schemas.microsoft.com/office/drawing/2014/main" id="{D82F2776-FF3F-4917-96F1-5A16982DC75E}"/>
              </a:ext>
            </a:extLst>
          </p:cNvPr>
          <p:cNvSpPr>
            <a:spLocks noGrp="1"/>
          </p:cNvSpPr>
          <p:nvPr>
            <p:ph type="ftr" sz="quarter" idx="11"/>
          </p:nvPr>
        </p:nvSpPr>
        <p:spPr>
          <a:xfrm>
            <a:off x="677334" y="6309794"/>
            <a:ext cx="6297612" cy="365125"/>
          </a:xfrm>
        </p:spPr>
        <p:txBody>
          <a:bodyPr/>
          <a:lstStyle/>
          <a:p>
            <a:r>
              <a:rPr lang="en-GB"/>
              <a:t>25 March 2021</a:t>
            </a:r>
          </a:p>
        </p:txBody>
      </p:sp>
      <p:pic>
        <p:nvPicPr>
          <p:cNvPr id="6" name="Picture 6" descr="Text&#10;&#10;Description automatically generated">
            <a:extLst>
              <a:ext uri="{FF2B5EF4-FFF2-40B4-BE49-F238E27FC236}">
                <a16:creationId xmlns:a16="http://schemas.microsoft.com/office/drawing/2014/main" id="{1D3413D9-B2BE-4763-ABF2-DF5129DFEDF5}"/>
              </a:ext>
            </a:extLst>
          </p:cNvPr>
          <p:cNvPicPr>
            <a:picLocks noChangeAspect="1"/>
          </p:cNvPicPr>
          <p:nvPr/>
        </p:nvPicPr>
        <p:blipFill>
          <a:blip r:embed="rId2"/>
          <a:stretch>
            <a:fillRect/>
          </a:stretch>
        </p:blipFill>
        <p:spPr>
          <a:xfrm>
            <a:off x="1130877" y="1524247"/>
            <a:ext cx="4968586" cy="4476255"/>
          </a:xfrm>
          <a:prstGeom prst="rect">
            <a:avLst/>
          </a:prstGeom>
        </p:spPr>
      </p:pic>
    </p:spTree>
    <p:extLst>
      <p:ext uri="{BB962C8B-B14F-4D97-AF65-F5344CB8AC3E}">
        <p14:creationId xmlns:p14="http://schemas.microsoft.com/office/powerpoint/2010/main" val="2960665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3A855-F520-45FD-BB3B-6FB6FC35C386}"/>
              </a:ext>
            </a:extLst>
          </p:cNvPr>
          <p:cNvSpPr>
            <a:spLocks noGrp="1"/>
          </p:cNvSpPr>
          <p:nvPr>
            <p:ph type="title"/>
          </p:nvPr>
        </p:nvSpPr>
        <p:spPr>
          <a:xfrm>
            <a:off x="677334" y="254577"/>
            <a:ext cx="8596668" cy="671369"/>
          </a:xfrm>
        </p:spPr>
        <p:txBody>
          <a:bodyPr>
            <a:normAutofit/>
          </a:bodyPr>
          <a:lstStyle/>
          <a:p>
            <a:r>
              <a:rPr lang="en-GB" dirty="0"/>
              <a:t>do...while Loop</a:t>
            </a:r>
          </a:p>
        </p:txBody>
      </p:sp>
      <p:sp>
        <p:nvSpPr>
          <p:cNvPr id="3" name="Content Placeholder 2">
            <a:extLst>
              <a:ext uri="{FF2B5EF4-FFF2-40B4-BE49-F238E27FC236}">
                <a16:creationId xmlns:a16="http://schemas.microsoft.com/office/drawing/2014/main" id="{6EF6FA72-B416-4A84-A8AB-88469E738166}"/>
              </a:ext>
            </a:extLst>
          </p:cNvPr>
          <p:cNvSpPr>
            <a:spLocks noGrp="1"/>
          </p:cNvSpPr>
          <p:nvPr>
            <p:ph idx="1"/>
          </p:nvPr>
        </p:nvSpPr>
        <p:spPr>
          <a:xfrm>
            <a:off x="677334" y="1026249"/>
            <a:ext cx="8596668" cy="5283544"/>
          </a:xfrm>
        </p:spPr>
        <p:txBody>
          <a:bodyPr vert="horz" lIns="91440" tIns="45720" rIns="91440" bIns="45720" rtlCol="0" anchor="t">
            <a:normAutofit/>
          </a:bodyPr>
          <a:lstStyle/>
          <a:p>
            <a:pPr algn="just"/>
            <a:r>
              <a:rPr lang="en-GB" sz="2600" dirty="0">
                <a:ea typeface="+mn-lt"/>
                <a:cs typeface="+mn-lt"/>
              </a:rPr>
              <a:t>Unlike </a:t>
            </a:r>
            <a:r>
              <a:rPr lang="en-GB" sz="2600" b="1" dirty="0">
                <a:ea typeface="+mn-lt"/>
                <a:cs typeface="+mn-lt"/>
              </a:rPr>
              <a:t>for</a:t>
            </a:r>
            <a:r>
              <a:rPr lang="en-GB" sz="2600" dirty="0">
                <a:ea typeface="+mn-lt"/>
                <a:cs typeface="+mn-lt"/>
              </a:rPr>
              <a:t> and </a:t>
            </a:r>
            <a:r>
              <a:rPr lang="en-GB" sz="2600" b="1" dirty="0">
                <a:ea typeface="+mn-lt"/>
                <a:cs typeface="+mn-lt"/>
              </a:rPr>
              <a:t>while</a:t>
            </a:r>
            <a:r>
              <a:rPr lang="en-GB" sz="2600" dirty="0">
                <a:ea typeface="+mn-lt"/>
                <a:cs typeface="+mn-lt"/>
              </a:rPr>
              <a:t> loops, which test the loop condition at the top of the loop, the </a:t>
            </a:r>
            <a:r>
              <a:rPr lang="en-GB" sz="2600" b="1" dirty="0">
                <a:ea typeface="+mn-lt"/>
                <a:cs typeface="+mn-lt"/>
              </a:rPr>
              <a:t>do...while</a:t>
            </a:r>
            <a:r>
              <a:rPr lang="en-GB" sz="2600" dirty="0">
                <a:ea typeface="+mn-lt"/>
                <a:cs typeface="+mn-lt"/>
              </a:rPr>
              <a:t> loop in C programming checks its condition at the bottom of the loop.</a:t>
            </a:r>
            <a:endParaRPr lang="en-GB" dirty="0">
              <a:ea typeface="+mn-lt"/>
              <a:cs typeface="+mn-lt"/>
            </a:endParaRPr>
          </a:p>
          <a:p>
            <a:pPr algn="just"/>
            <a:r>
              <a:rPr lang="en-GB" sz="2600" dirty="0">
                <a:ea typeface="+mn-lt"/>
                <a:cs typeface="+mn-lt"/>
              </a:rPr>
              <a:t>A </a:t>
            </a:r>
            <a:r>
              <a:rPr lang="en-GB" sz="2600" b="1" dirty="0">
                <a:ea typeface="+mn-lt"/>
                <a:cs typeface="+mn-lt"/>
              </a:rPr>
              <a:t>do...while</a:t>
            </a:r>
            <a:r>
              <a:rPr lang="en-GB" sz="2600" dirty="0">
                <a:ea typeface="+mn-lt"/>
                <a:cs typeface="+mn-lt"/>
              </a:rPr>
              <a:t> loop is similar to a while loop, except the fact that it is guaranteed to execute at least one time.</a:t>
            </a:r>
          </a:p>
          <a:p>
            <a:r>
              <a:rPr lang="en-GB" sz="2600" dirty="0"/>
              <a:t>Syntax:</a:t>
            </a:r>
            <a:br>
              <a:rPr lang="en-GB" sz="2600" dirty="0"/>
            </a:br>
            <a:r>
              <a:rPr lang="en-GB" sz="2600" dirty="0"/>
              <a:t>do {</a:t>
            </a:r>
            <a:br>
              <a:rPr lang="en-US" dirty="0"/>
            </a:br>
            <a:r>
              <a:rPr lang="en-GB" sz="2600" dirty="0"/>
              <a:t>    statement(s);</a:t>
            </a:r>
            <a:br>
              <a:rPr lang="en-US" dirty="0"/>
            </a:br>
            <a:r>
              <a:rPr lang="en-GB" sz="2600" dirty="0"/>
              <a:t>} while(condition);</a:t>
            </a:r>
          </a:p>
        </p:txBody>
      </p:sp>
      <p:sp>
        <p:nvSpPr>
          <p:cNvPr id="5" name="Slide Number Placeholder 4">
            <a:extLst>
              <a:ext uri="{FF2B5EF4-FFF2-40B4-BE49-F238E27FC236}">
                <a16:creationId xmlns:a16="http://schemas.microsoft.com/office/drawing/2014/main" id="{F7A8CF13-B949-428D-B1DA-EC62E878CFC8}"/>
              </a:ext>
            </a:extLst>
          </p:cNvPr>
          <p:cNvSpPr>
            <a:spLocks noGrp="1"/>
          </p:cNvSpPr>
          <p:nvPr>
            <p:ph type="sldNum" sz="quarter" idx="12"/>
          </p:nvPr>
        </p:nvSpPr>
        <p:spPr>
          <a:xfrm>
            <a:off x="8590663" y="6309794"/>
            <a:ext cx="683339" cy="365125"/>
          </a:xfrm>
        </p:spPr>
        <p:txBody>
          <a:bodyPr/>
          <a:lstStyle/>
          <a:p>
            <a:fld id="{D57F1E4F-1CFF-5643-939E-217C01CDF565}" type="slidenum">
              <a:rPr lang="en-US" dirty="0"/>
              <a:pPr/>
              <a:t>13</a:t>
            </a:fld>
            <a:endParaRPr lang="en-GB"/>
          </a:p>
        </p:txBody>
      </p:sp>
      <p:sp>
        <p:nvSpPr>
          <p:cNvPr id="4" name="Footer Placeholder 3">
            <a:extLst>
              <a:ext uri="{FF2B5EF4-FFF2-40B4-BE49-F238E27FC236}">
                <a16:creationId xmlns:a16="http://schemas.microsoft.com/office/drawing/2014/main" id="{D82F2776-FF3F-4917-96F1-5A16982DC75E}"/>
              </a:ext>
            </a:extLst>
          </p:cNvPr>
          <p:cNvSpPr>
            <a:spLocks noGrp="1"/>
          </p:cNvSpPr>
          <p:nvPr>
            <p:ph type="ftr" sz="quarter" idx="11"/>
          </p:nvPr>
        </p:nvSpPr>
        <p:spPr>
          <a:xfrm>
            <a:off x="677334" y="6309794"/>
            <a:ext cx="6297612" cy="365125"/>
          </a:xfrm>
        </p:spPr>
        <p:txBody>
          <a:bodyPr/>
          <a:lstStyle/>
          <a:p>
            <a:r>
              <a:rPr lang="en-GB"/>
              <a:t>25 March 2021</a:t>
            </a:r>
          </a:p>
        </p:txBody>
      </p:sp>
    </p:spTree>
    <p:extLst>
      <p:ext uri="{BB962C8B-B14F-4D97-AF65-F5344CB8AC3E}">
        <p14:creationId xmlns:p14="http://schemas.microsoft.com/office/powerpoint/2010/main" val="3851230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3A855-F520-45FD-BB3B-6FB6FC35C386}"/>
              </a:ext>
            </a:extLst>
          </p:cNvPr>
          <p:cNvSpPr>
            <a:spLocks noGrp="1"/>
          </p:cNvSpPr>
          <p:nvPr>
            <p:ph type="title"/>
          </p:nvPr>
        </p:nvSpPr>
        <p:spPr>
          <a:xfrm>
            <a:off x="677334" y="254577"/>
            <a:ext cx="8596668" cy="671369"/>
          </a:xfrm>
        </p:spPr>
        <p:txBody>
          <a:bodyPr>
            <a:normAutofit/>
          </a:bodyPr>
          <a:lstStyle/>
          <a:p>
            <a:r>
              <a:rPr lang="en-GB" dirty="0"/>
              <a:t>do...while Loop</a:t>
            </a:r>
          </a:p>
        </p:txBody>
      </p:sp>
      <p:sp>
        <p:nvSpPr>
          <p:cNvPr id="3" name="Content Placeholder 2">
            <a:extLst>
              <a:ext uri="{FF2B5EF4-FFF2-40B4-BE49-F238E27FC236}">
                <a16:creationId xmlns:a16="http://schemas.microsoft.com/office/drawing/2014/main" id="{6EF6FA72-B416-4A84-A8AB-88469E738166}"/>
              </a:ext>
            </a:extLst>
          </p:cNvPr>
          <p:cNvSpPr>
            <a:spLocks noGrp="1"/>
          </p:cNvSpPr>
          <p:nvPr>
            <p:ph idx="1"/>
          </p:nvPr>
        </p:nvSpPr>
        <p:spPr>
          <a:xfrm>
            <a:off x="677334" y="1026249"/>
            <a:ext cx="8596668" cy="5283544"/>
          </a:xfrm>
        </p:spPr>
        <p:txBody>
          <a:bodyPr vert="horz" lIns="91440" tIns="45720" rIns="91440" bIns="45720" rtlCol="0" anchor="t">
            <a:normAutofit/>
          </a:bodyPr>
          <a:lstStyle/>
          <a:p>
            <a:pPr algn="just"/>
            <a:r>
              <a:rPr lang="en-GB" sz="2600" dirty="0">
                <a:ea typeface="+mn-lt"/>
                <a:cs typeface="+mn-lt"/>
              </a:rPr>
              <a:t>Notice that the conditional expression appears at the end of the loop, so the statement(s) in the loop executes once before the condition is tested.</a:t>
            </a:r>
            <a:endParaRPr lang="en-GB" dirty="0">
              <a:ea typeface="+mn-lt"/>
              <a:cs typeface="+mn-lt"/>
            </a:endParaRPr>
          </a:p>
          <a:p>
            <a:pPr algn="just"/>
            <a:r>
              <a:rPr lang="en-GB" sz="2600" dirty="0">
                <a:ea typeface="+mn-lt"/>
                <a:cs typeface="+mn-lt"/>
              </a:rPr>
              <a:t>If the condition is true, the flow of control jumps back up to do, and the statement(s) in the loop executes again. This process repeats until the given condition becomes false.</a:t>
            </a:r>
            <a:endParaRPr lang="en-GB" dirty="0"/>
          </a:p>
        </p:txBody>
      </p:sp>
      <p:sp>
        <p:nvSpPr>
          <p:cNvPr id="5" name="Slide Number Placeholder 4">
            <a:extLst>
              <a:ext uri="{FF2B5EF4-FFF2-40B4-BE49-F238E27FC236}">
                <a16:creationId xmlns:a16="http://schemas.microsoft.com/office/drawing/2014/main" id="{F7A8CF13-B949-428D-B1DA-EC62E878CFC8}"/>
              </a:ext>
            </a:extLst>
          </p:cNvPr>
          <p:cNvSpPr>
            <a:spLocks noGrp="1"/>
          </p:cNvSpPr>
          <p:nvPr>
            <p:ph type="sldNum" sz="quarter" idx="12"/>
          </p:nvPr>
        </p:nvSpPr>
        <p:spPr>
          <a:xfrm>
            <a:off x="8590663" y="6309794"/>
            <a:ext cx="683339" cy="365125"/>
          </a:xfrm>
        </p:spPr>
        <p:txBody>
          <a:bodyPr/>
          <a:lstStyle/>
          <a:p>
            <a:fld id="{D57F1E4F-1CFF-5643-939E-217C01CDF565}" type="slidenum">
              <a:rPr lang="en-US" dirty="0"/>
              <a:pPr/>
              <a:t>14</a:t>
            </a:fld>
            <a:endParaRPr lang="en-GB"/>
          </a:p>
        </p:txBody>
      </p:sp>
      <p:sp>
        <p:nvSpPr>
          <p:cNvPr id="4" name="Footer Placeholder 3">
            <a:extLst>
              <a:ext uri="{FF2B5EF4-FFF2-40B4-BE49-F238E27FC236}">
                <a16:creationId xmlns:a16="http://schemas.microsoft.com/office/drawing/2014/main" id="{D82F2776-FF3F-4917-96F1-5A16982DC75E}"/>
              </a:ext>
            </a:extLst>
          </p:cNvPr>
          <p:cNvSpPr>
            <a:spLocks noGrp="1"/>
          </p:cNvSpPr>
          <p:nvPr>
            <p:ph type="ftr" sz="quarter" idx="11"/>
          </p:nvPr>
        </p:nvSpPr>
        <p:spPr>
          <a:xfrm>
            <a:off x="677334" y="6309794"/>
            <a:ext cx="6297612" cy="365125"/>
          </a:xfrm>
        </p:spPr>
        <p:txBody>
          <a:bodyPr/>
          <a:lstStyle/>
          <a:p>
            <a:r>
              <a:rPr lang="en-GB"/>
              <a:t>25 March 2021</a:t>
            </a:r>
          </a:p>
        </p:txBody>
      </p:sp>
    </p:spTree>
    <p:extLst>
      <p:ext uri="{BB962C8B-B14F-4D97-AF65-F5344CB8AC3E}">
        <p14:creationId xmlns:p14="http://schemas.microsoft.com/office/powerpoint/2010/main" val="2791016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3A855-F520-45FD-BB3B-6FB6FC35C386}"/>
              </a:ext>
            </a:extLst>
          </p:cNvPr>
          <p:cNvSpPr>
            <a:spLocks noGrp="1"/>
          </p:cNvSpPr>
          <p:nvPr>
            <p:ph type="title"/>
          </p:nvPr>
        </p:nvSpPr>
        <p:spPr>
          <a:xfrm>
            <a:off x="677334" y="254577"/>
            <a:ext cx="8596668" cy="671369"/>
          </a:xfrm>
        </p:spPr>
        <p:txBody>
          <a:bodyPr>
            <a:normAutofit/>
          </a:bodyPr>
          <a:lstStyle/>
          <a:p>
            <a:r>
              <a:rPr lang="en-GB" dirty="0"/>
              <a:t>do...while Loop</a:t>
            </a:r>
          </a:p>
        </p:txBody>
      </p:sp>
      <p:sp>
        <p:nvSpPr>
          <p:cNvPr id="3" name="Content Placeholder 2">
            <a:extLst>
              <a:ext uri="{FF2B5EF4-FFF2-40B4-BE49-F238E27FC236}">
                <a16:creationId xmlns:a16="http://schemas.microsoft.com/office/drawing/2014/main" id="{6EF6FA72-B416-4A84-A8AB-88469E738166}"/>
              </a:ext>
            </a:extLst>
          </p:cNvPr>
          <p:cNvSpPr>
            <a:spLocks noGrp="1"/>
          </p:cNvSpPr>
          <p:nvPr>
            <p:ph idx="1"/>
          </p:nvPr>
        </p:nvSpPr>
        <p:spPr>
          <a:xfrm>
            <a:off x="677334" y="1026249"/>
            <a:ext cx="8596668" cy="5283544"/>
          </a:xfrm>
        </p:spPr>
        <p:txBody>
          <a:bodyPr vert="horz" lIns="91440" tIns="45720" rIns="91440" bIns="45720" rtlCol="0" anchor="t">
            <a:normAutofit/>
          </a:bodyPr>
          <a:lstStyle/>
          <a:p>
            <a:pPr algn="just"/>
            <a:r>
              <a:rPr lang="en-GB" sz="2600" dirty="0">
                <a:ea typeface="+mn-lt"/>
                <a:cs typeface="+mn-lt"/>
              </a:rPr>
              <a:t>Flow Diagram - </a:t>
            </a:r>
            <a:endParaRPr lang="en-GB" dirty="0"/>
          </a:p>
        </p:txBody>
      </p:sp>
      <p:sp>
        <p:nvSpPr>
          <p:cNvPr id="5" name="Slide Number Placeholder 4">
            <a:extLst>
              <a:ext uri="{FF2B5EF4-FFF2-40B4-BE49-F238E27FC236}">
                <a16:creationId xmlns:a16="http://schemas.microsoft.com/office/drawing/2014/main" id="{F7A8CF13-B949-428D-B1DA-EC62E878CFC8}"/>
              </a:ext>
            </a:extLst>
          </p:cNvPr>
          <p:cNvSpPr>
            <a:spLocks noGrp="1"/>
          </p:cNvSpPr>
          <p:nvPr>
            <p:ph type="sldNum" sz="quarter" idx="12"/>
          </p:nvPr>
        </p:nvSpPr>
        <p:spPr>
          <a:xfrm>
            <a:off x="8590663" y="6309794"/>
            <a:ext cx="683339" cy="365125"/>
          </a:xfrm>
        </p:spPr>
        <p:txBody>
          <a:bodyPr/>
          <a:lstStyle/>
          <a:p>
            <a:fld id="{D57F1E4F-1CFF-5643-939E-217C01CDF565}" type="slidenum">
              <a:rPr lang="en-US" dirty="0"/>
              <a:pPr/>
              <a:t>15</a:t>
            </a:fld>
            <a:endParaRPr lang="en-GB"/>
          </a:p>
        </p:txBody>
      </p:sp>
      <p:sp>
        <p:nvSpPr>
          <p:cNvPr id="4" name="Footer Placeholder 3">
            <a:extLst>
              <a:ext uri="{FF2B5EF4-FFF2-40B4-BE49-F238E27FC236}">
                <a16:creationId xmlns:a16="http://schemas.microsoft.com/office/drawing/2014/main" id="{D82F2776-FF3F-4917-96F1-5A16982DC75E}"/>
              </a:ext>
            </a:extLst>
          </p:cNvPr>
          <p:cNvSpPr>
            <a:spLocks noGrp="1"/>
          </p:cNvSpPr>
          <p:nvPr>
            <p:ph type="ftr" sz="quarter" idx="11"/>
          </p:nvPr>
        </p:nvSpPr>
        <p:spPr>
          <a:xfrm>
            <a:off x="677334" y="6309794"/>
            <a:ext cx="6297612" cy="365125"/>
          </a:xfrm>
        </p:spPr>
        <p:txBody>
          <a:bodyPr/>
          <a:lstStyle/>
          <a:p>
            <a:r>
              <a:rPr lang="en-GB"/>
              <a:t>25 March 2021</a:t>
            </a:r>
          </a:p>
        </p:txBody>
      </p:sp>
      <p:pic>
        <p:nvPicPr>
          <p:cNvPr id="6" name="Picture 6" descr="Diagram&#10;&#10;Description automatically generated">
            <a:extLst>
              <a:ext uri="{FF2B5EF4-FFF2-40B4-BE49-F238E27FC236}">
                <a16:creationId xmlns:a16="http://schemas.microsoft.com/office/drawing/2014/main" id="{42583AB0-AD97-4606-9802-568CA70E8992}"/>
              </a:ext>
            </a:extLst>
          </p:cNvPr>
          <p:cNvPicPr>
            <a:picLocks noChangeAspect="1"/>
          </p:cNvPicPr>
          <p:nvPr/>
        </p:nvPicPr>
        <p:blipFill>
          <a:blip r:embed="rId2"/>
          <a:stretch>
            <a:fillRect/>
          </a:stretch>
        </p:blipFill>
        <p:spPr>
          <a:xfrm>
            <a:off x="3599985" y="1205962"/>
            <a:ext cx="4154631" cy="5018207"/>
          </a:xfrm>
          <a:prstGeom prst="rect">
            <a:avLst/>
          </a:prstGeom>
        </p:spPr>
      </p:pic>
    </p:spTree>
    <p:extLst>
      <p:ext uri="{BB962C8B-B14F-4D97-AF65-F5344CB8AC3E}">
        <p14:creationId xmlns:p14="http://schemas.microsoft.com/office/powerpoint/2010/main" val="3989965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3A855-F520-45FD-BB3B-6FB6FC35C386}"/>
              </a:ext>
            </a:extLst>
          </p:cNvPr>
          <p:cNvSpPr>
            <a:spLocks noGrp="1"/>
          </p:cNvSpPr>
          <p:nvPr>
            <p:ph type="title"/>
          </p:nvPr>
        </p:nvSpPr>
        <p:spPr>
          <a:xfrm>
            <a:off x="677334" y="254577"/>
            <a:ext cx="8596668" cy="671369"/>
          </a:xfrm>
        </p:spPr>
        <p:txBody>
          <a:bodyPr>
            <a:normAutofit/>
          </a:bodyPr>
          <a:lstStyle/>
          <a:p>
            <a:r>
              <a:rPr lang="en-GB" dirty="0"/>
              <a:t>do...while Loop</a:t>
            </a:r>
          </a:p>
        </p:txBody>
      </p:sp>
      <p:sp>
        <p:nvSpPr>
          <p:cNvPr id="3" name="Content Placeholder 2">
            <a:extLst>
              <a:ext uri="{FF2B5EF4-FFF2-40B4-BE49-F238E27FC236}">
                <a16:creationId xmlns:a16="http://schemas.microsoft.com/office/drawing/2014/main" id="{6EF6FA72-B416-4A84-A8AB-88469E738166}"/>
              </a:ext>
            </a:extLst>
          </p:cNvPr>
          <p:cNvSpPr>
            <a:spLocks noGrp="1"/>
          </p:cNvSpPr>
          <p:nvPr>
            <p:ph idx="1"/>
          </p:nvPr>
        </p:nvSpPr>
        <p:spPr>
          <a:xfrm>
            <a:off x="677334" y="1026249"/>
            <a:ext cx="8596668" cy="5283544"/>
          </a:xfrm>
        </p:spPr>
        <p:txBody>
          <a:bodyPr vert="horz" lIns="91440" tIns="45720" rIns="91440" bIns="45720" rtlCol="0" anchor="t">
            <a:normAutofit/>
          </a:bodyPr>
          <a:lstStyle/>
          <a:p>
            <a:pPr algn="just"/>
            <a:r>
              <a:rPr lang="en-GB" sz="2600" dirty="0">
                <a:ea typeface="+mn-lt"/>
                <a:cs typeface="+mn-lt"/>
              </a:rPr>
              <a:t>Example - </a:t>
            </a:r>
            <a:endParaRPr lang="en-GB" dirty="0"/>
          </a:p>
        </p:txBody>
      </p:sp>
      <p:sp>
        <p:nvSpPr>
          <p:cNvPr id="5" name="Slide Number Placeholder 4">
            <a:extLst>
              <a:ext uri="{FF2B5EF4-FFF2-40B4-BE49-F238E27FC236}">
                <a16:creationId xmlns:a16="http://schemas.microsoft.com/office/drawing/2014/main" id="{F7A8CF13-B949-428D-B1DA-EC62E878CFC8}"/>
              </a:ext>
            </a:extLst>
          </p:cNvPr>
          <p:cNvSpPr>
            <a:spLocks noGrp="1"/>
          </p:cNvSpPr>
          <p:nvPr>
            <p:ph type="sldNum" sz="quarter" idx="12"/>
          </p:nvPr>
        </p:nvSpPr>
        <p:spPr>
          <a:xfrm>
            <a:off x="8590663" y="6309794"/>
            <a:ext cx="683339" cy="365125"/>
          </a:xfrm>
        </p:spPr>
        <p:txBody>
          <a:bodyPr/>
          <a:lstStyle/>
          <a:p>
            <a:fld id="{D57F1E4F-1CFF-5643-939E-217C01CDF565}" type="slidenum">
              <a:rPr lang="en-US" dirty="0"/>
              <a:pPr/>
              <a:t>16</a:t>
            </a:fld>
            <a:endParaRPr lang="en-GB"/>
          </a:p>
        </p:txBody>
      </p:sp>
      <p:sp>
        <p:nvSpPr>
          <p:cNvPr id="4" name="Footer Placeholder 3">
            <a:extLst>
              <a:ext uri="{FF2B5EF4-FFF2-40B4-BE49-F238E27FC236}">
                <a16:creationId xmlns:a16="http://schemas.microsoft.com/office/drawing/2014/main" id="{D82F2776-FF3F-4917-96F1-5A16982DC75E}"/>
              </a:ext>
            </a:extLst>
          </p:cNvPr>
          <p:cNvSpPr>
            <a:spLocks noGrp="1"/>
          </p:cNvSpPr>
          <p:nvPr>
            <p:ph type="ftr" sz="quarter" idx="11"/>
          </p:nvPr>
        </p:nvSpPr>
        <p:spPr>
          <a:xfrm>
            <a:off x="677334" y="6309794"/>
            <a:ext cx="6297612" cy="365125"/>
          </a:xfrm>
        </p:spPr>
        <p:txBody>
          <a:bodyPr/>
          <a:lstStyle/>
          <a:p>
            <a:r>
              <a:rPr lang="en-GB"/>
              <a:t>25 March 2021</a:t>
            </a:r>
          </a:p>
        </p:txBody>
      </p:sp>
      <p:pic>
        <p:nvPicPr>
          <p:cNvPr id="6" name="Picture 6" descr="Graphical user interface, text&#10;&#10;Description automatically generated">
            <a:extLst>
              <a:ext uri="{FF2B5EF4-FFF2-40B4-BE49-F238E27FC236}">
                <a16:creationId xmlns:a16="http://schemas.microsoft.com/office/drawing/2014/main" id="{301D56EA-8EAF-43B0-B9CE-EA49132BC8D9}"/>
              </a:ext>
            </a:extLst>
          </p:cNvPr>
          <p:cNvPicPr>
            <a:picLocks noChangeAspect="1"/>
          </p:cNvPicPr>
          <p:nvPr/>
        </p:nvPicPr>
        <p:blipFill>
          <a:blip r:embed="rId2"/>
          <a:stretch>
            <a:fillRect/>
          </a:stretch>
        </p:blipFill>
        <p:spPr>
          <a:xfrm>
            <a:off x="1109546" y="1480001"/>
            <a:ext cx="4500995" cy="4774679"/>
          </a:xfrm>
          <a:prstGeom prst="rect">
            <a:avLst/>
          </a:prstGeom>
        </p:spPr>
      </p:pic>
    </p:spTree>
    <p:extLst>
      <p:ext uri="{BB962C8B-B14F-4D97-AF65-F5344CB8AC3E}">
        <p14:creationId xmlns:p14="http://schemas.microsoft.com/office/powerpoint/2010/main" val="25030854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3A855-F520-45FD-BB3B-6FB6FC35C386}"/>
              </a:ext>
            </a:extLst>
          </p:cNvPr>
          <p:cNvSpPr>
            <a:spLocks noGrp="1"/>
          </p:cNvSpPr>
          <p:nvPr>
            <p:ph type="title"/>
          </p:nvPr>
        </p:nvSpPr>
        <p:spPr>
          <a:xfrm>
            <a:off x="677334" y="254577"/>
            <a:ext cx="8596668" cy="671369"/>
          </a:xfrm>
        </p:spPr>
        <p:txBody>
          <a:bodyPr>
            <a:normAutofit/>
          </a:bodyPr>
          <a:lstStyle/>
          <a:p>
            <a:r>
              <a:rPr lang="en-GB" dirty="0"/>
              <a:t>Nested Loop</a:t>
            </a:r>
          </a:p>
        </p:txBody>
      </p:sp>
      <p:sp>
        <p:nvSpPr>
          <p:cNvPr id="3" name="Content Placeholder 2">
            <a:extLst>
              <a:ext uri="{FF2B5EF4-FFF2-40B4-BE49-F238E27FC236}">
                <a16:creationId xmlns:a16="http://schemas.microsoft.com/office/drawing/2014/main" id="{6EF6FA72-B416-4A84-A8AB-88469E738166}"/>
              </a:ext>
            </a:extLst>
          </p:cNvPr>
          <p:cNvSpPr>
            <a:spLocks noGrp="1"/>
          </p:cNvSpPr>
          <p:nvPr>
            <p:ph idx="1"/>
          </p:nvPr>
        </p:nvSpPr>
        <p:spPr>
          <a:xfrm>
            <a:off x="677334" y="1026249"/>
            <a:ext cx="8596668" cy="5283544"/>
          </a:xfrm>
        </p:spPr>
        <p:txBody>
          <a:bodyPr vert="horz" lIns="91440" tIns="45720" rIns="91440" bIns="45720" rtlCol="0" anchor="t">
            <a:normAutofit/>
          </a:bodyPr>
          <a:lstStyle/>
          <a:p>
            <a:pPr algn="just"/>
            <a:r>
              <a:rPr lang="en-GB" sz="2600" dirty="0">
                <a:ea typeface="+mn-lt"/>
                <a:cs typeface="+mn-lt"/>
              </a:rPr>
              <a:t>C programming allows to use one loop inside another loop.</a:t>
            </a:r>
          </a:p>
          <a:p>
            <a:pPr algn="just"/>
            <a:r>
              <a:rPr lang="en-GB" sz="2600" dirty="0"/>
              <a:t>Example:</a:t>
            </a:r>
          </a:p>
        </p:txBody>
      </p:sp>
      <p:sp>
        <p:nvSpPr>
          <p:cNvPr id="5" name="Slide Number Placeholder 4">
            <a:extLst>
              <a:ext uri="{FF2B5EF4-FFF2-40B4-BE49-F238E27FC236}">
                <a16:creationId xmlns:a16="http://schemas.microsoft.com/office/drawing/2014/main" id="{F7A8CF13-B949-428D-B1DA-EC62E878CFC8}"/>
              </a:ext>
            </a:extLst>
          </p:cNvPr>
          <p:cNvSpPr>
            <a:spLocks noGrp="1"/>
          </p:cNvSpPr>
          <p:nvPr>
            <p:ph type="sldNum" sz="quarter" idx="12"/>
          </p:nvPr>
        </p:nvSpPr>
        <p:spPr>
          <a:xfrm>
            <a:off x="8590663" y="6309794"/>
            <a:ext cx="683339" cy="365125"/>
          </a:xfrm>
        </p:spPr>
        <p:txBody>
          <a:bodyPr/>
          <a:lstStyle/>
          <a:p>
            <a:fld id="{D57F1E4F-1CFF-5643-939E-217C01CDF565}" type="slidenum">
              <a:rPr lang="en-US" dirty="0"/>
              <a:pPr/>
              <a:t>17</a:t>
            </a:fld>
            <a:endParaRPr lang="en-GB"/>
          </a:p>
        </p:txBody>
      </p:sp>
      <p:sp>
        <p:nvSpPr>
          <p:cNvPr id="4" name="Footer Placeholder 3">
            <a:extLst>
              <a:ext uri="{FF2B5EF4-FFF2-40B4-BE49-F238E27FC236}">
                <a16:creationId xmlns:a16="http://schemas.microsoft.com/office/drawing/2014/main" id="{D82F2776-FF3F-4917-96F1-5A16982DC75E}"/>
              </a:ext>
            </a:extLst>
          </p:cNvPr>
          <p:cNvSpPr>
            <a:spLocks noGrp="1"/>
          </p:cNvSpPr>
          <p:nvPr>
            <p:ph type="ftr" sz="quarter" idx="11"/>
          </p:nvPr>
        </p:nvSpPr>
        <p:spPr>
          <a:xfrm>
            <a:off x="677334" y="6309794"/>
            <a:ext cx="6297612" cy="365125"/>
          </a:xfrm>
        </p:spPr>
        <p:txBody>
          <a:bodyPr/>
          <a:lstStyle/>
          <a:p>
            <a:r>
              <a:rPr lang="en-GB"/>
              <a:t>25 March 2021</a:t>
            </a:r>
          </a:p>
        </p:txBody>
      </p:sp>
      <p:pic>
        <p:nvPicPr>
          <p:cNvPr id="7" name="Picture 7" descr="Text&#10;&#10;Description automatically generated">
            <a:extLst>
              <a:ext uri="{FF2B5EF4-FFF2-40B4-BE49-F238E27FC236}">
                <a16:creationId xmlns:a16="http://schemas.microsoft.com/office/drawing/2014/main" id="{D8E854BC-FEBB-4166-A252-972966966666}"/>
              </a:ext>
            </a:extLst>
          </p:cNvPr>
          <p:cNvPicPr>
            <a:picLocks noChangeAspect="1"/>
          </p:cNvPicPr>
          <p:nvPr/>
        </p:nvPicPr>
        <p:blipFill>
          <a:blip r:embed="rId2"/>
          <a:stretch>
            <a:fillRect/>
          </a:stretch>
        </p:blipFill>
        <p:spPr>
          <a:xfrm>
            <a:off x="1128132" y="2378153"/>
            <a:ext cx="5112834" cy="3932352"/>
          </a:xfrm>
          <a:prstGeom prst="rect">
            <a:avLst/>
          </a:prstGeom>
        </p:spPr>
      </p:pic>
    </p:spTree>
    <p:extLst>
      <p:ext uri="{BB962C8B-B14F-4D97-AF65-F5344CB8AC3E}">
        <p14:creationId xmlns:p14="http://schemas.microsoft.com/office/powerpoint/2010/main" val="1177003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3A855-F520-45FD-BB3B-6FB6FC35C386}"/>
              </a:ext>
            </a:extLst>
          </p:cNvPr>
          <p:cNvSpPr>
            <a:spLocks noGrp="1"/>
          </p:cNvSpPr>
          <p:nvPr>
            <p:ph type="title"/>
          </p:nvPr>
        </p:nvSpPr>
        <p:spPr>
          <a:xfrm>
            <a:off x="677334" y="254577"/>
            <a:ext cx="8596668" cy="671369"/>
          </a:xfrm>
        </p:spPr>
        <p:txBody>
          <a:bodyPr>
            <a:normAutofit/>
          </a:bodyPr>
          <a:lstStyle/>
          <a:p>
            <a:r>
              <a:rPr lang="en-GB" dirty="0"/>
              <a:t>Loop Control Statements</a:t>
            </a:r>
          </a:p>
        </p:txBody>
      </p:sp>
      <p:sp>
        <p:nvSpPr>
          <p:cNvPr id="3" name="Content Placeholder 2">
            <a:extLst>
              <a:ext uri="{FF2B5EF4-FFF2-40B4-BE49-F238E27FC236}">
                <a16:creationId xmlns:a16="http://schemas.microsoft.com/office/drawing/2014/main" id="{6EF6FA72-B416-4A84-A8AB-88469E738166}"/>
              </a:ext>
            </a:extLst>
          </p:cNvPr>
          <p:cNvSpPr>
            <a:spLocks noGrp="1"/>
          </p:cNvSpPr>
          <p:nvPr>
            <p:ph idx="1"/>
          </p:nvPr>
        </p:nvSpPr>
        <p:spPr>
          <a:xfrm>
            <a:off x="677334" y="1026249"/>
            <a:ext cx="8596668" cy="5283544"/>
          </a:xfrm>
        </p:spPr>
        <p:txBody>
          <a:bodyPr vert="horz" lIns="91440" tIns="45720" rIns="91440" bIns="45720" rtlCol="0" anchor="t">
            <a:normAutofit/>
          </a:bodyPr>
          <a:lstStyle/>
          <a:p>
            <a:pPr algn="just"/>
            <a:r>
              <a:rPr lang="en-GB" sz="2600" dirty="0">
                <a:ea typeface="+mn-lt"/>
                <a:cs typeface="+mn-lt"/>
              </a:rPr>
              <a:t>Loop control statements change execution from its normal sequence.</a:t>
            </a:r>
            <a:endParaRPr lang="en-GB" dirty="0">
              <a:ea typeface="+mn-lt"/>
              <a:cs typeface="+mn-lt"/>
            </a:endParaRPr>
          </a:p>
          <a:p>
            <a:pPr algn="just"/>
            <a:r>
              <a:rPr lang="en-GB" sz="2600" dirty="0">
                <a:ea typeface="+mn-lt"/>
                <a:cs typeface="+mn-lt"/>
              </a:rPr>
              <a:t>When execution leaves a scope, all automatic objects that were created in that scope are destroyed.</a:t>
            </a:r>
          </a:p>
          <a:p>
            <a:pPr algn="just"/>
            <a:r>
              <a:rPr lang="en-GB" sz="2600" dirty="0"/>
              <a:t>Types of loop control statements:</a:t>
            </a:r>
          </a:p>
          <a:p>
            <a:pPr lvl="1" algn="just"/>
            <a:r>
              <a:rPr lang="en-GB" sz="2400" dirty="0"/>
              <a:t>break</a:t>
            </a:r>
          </a:p>
          <a:p>
            <a:pPr lvl="1" algn="just"/>
            <a:r>
              <a:rPr lang="en-GB" sz="2400" dirty="0"/>
              <a:t>continue</a:t>
            </a:r>
          </a:p>
          <a:p>
            <a:pPr lvl="1" algn="just"/>
            <a:r>
              <a:rPr lang="en-GB" sz="2400" dirty="0" err="1"/>
              <a:t>goto</a:t>
            </a:r>
          </a:p>
        </p:txBody>
      </p:sp>
      <p:sp>
        <p:nvSpPr>
          <p:cNvPr id="5" name="Slide Number Placeholder 4">
            <a:extLst>
              <a:ext uri="{FF2B5EF4-FFF2-40B4-BE49-F238E27FC236}">
                <a16:creationId xmlns:a16="http://schemas.microsoft.com/office/drawing/2014/main" id="{F7A8CF13-B949-428D-B1DA-EC62E878CFC8}"/>
              </a:ext>
            </a:extLst>
          </p:cNvPr>
          <p:cNvSpPr>
            <a:spLocks noGrp="1"/>
          </p:cNvSpPr>
          <p:nvPr>
            <p:ph type="sldNum" sz="quarter" idx="12"/>
          </p:nvPr>
        </p:nvSpPr>
        <p:spPr>
          <a:xfrm>
            <a:off x="8590663" y="6309794"/>
            <a:ext cx="683339" cy="365125"/>
          </a:xfrm>
        </p:spPr>
        <p:txBody>
          <a:bodyPr/>
          <a:lstStyle/>
          <a:p>
            <a:fld id="{D57F1E4F-1CFF-5643-939E-217C01CDF565}" type="slidenum">
              <a:rPr lang="en-US" dirty="0"/>
              <a:pPr/>
              <a:t>18</a:t>
            </a:fld>
            <a:endParaRPr lang="en-GB"/>
          </a:p>
        </p:txBody>
      </p:sp>
      <p:sp>
        <p:nvSpPr>
          <p:cNvPr id="4" name="Footer Placeholder 3">
            <a:extLst>
              <a:ext uri="{FF2B5EF4-FFF2-40B4-BE49-F238E27FC236}">
                <a16:creationId xmlns:a16="http://schemas.microsoft.com/office/drawing/2014/main" id="{D82F2776-FF3F-4917-96F1-5A16982DC75E}"/>
              </a:ext>
            </a:extLst>
          </p:cNvPr>
          <p:cNvSpPr>
            <a:spLocks noGrp="1"/>
          </p:cNvSpPr>
          <p:nvPr>
            <p:ph type="ftr" sz="quarter" idx="11"/>
          </p:nvPr>
        </p:nvSpPr>
        <p:spPr>
          <a:xfrm>
            <a:off x="677334" y="6309794"/>
            <a:ext cx="6297612" cy="365125"/>
          </a:xfrm>
        </p:spPr>
        <p:txBody>
          <a:bodyPr/>
          <a:lstStyle/>
          <a:p>
            <a:r>
              <a:rPr lang="en-GB"/>
              <a:t>25 March 2021</a:t>
            </a:r>
          </a:p>
        </p:txBody>
      </p:sp>
    </p:spTree>
    <p:extLst>
      <p:ext uri="{BB962C8B-B14F-4D97-AF65-F5344CB8AC3E}">
        <p14:creationId xmlns:p14="http://schemas.microsoft.com/office/powerpoint/2010/main" val="33559060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3A855-F520-45FD-BB3B-6FB6FC35C386}"/>
              </a:ext>
            </a:extLst>
          </p:cNvPr>
          <p:cNvSpPr>
            <a:spLocks noGrp="1"/>
          </p:cNvSpPr>
          <p:nvPr>
            <p:ph type="title"/>
          </p:nvPr>
        </p:nvSpPr>
        <p:spPr>
          <a:xfrm>
            <a:off x="677334" y="254577"/>
            <a:ext cx="8596668" cy="671369"/>
          </a:xfrm>
        </p:spPr>
        <p:txBody>
          <a:bodyPr>
            <a:normAutofit/>
          </a:bodyPr>
          <a:lstStyle/>
          <a:p>
            <a:r>
              <a:rPr lang="en-GB" dirty="0"/>
              <a:t>break statement</a:t>
            </a:r>
          </a:p>
        </p:txBody>
      </p:sp>
      <p:sp>
        <p:nvSpPr>
          <p:cNvPr id="3" name="Content Placeholder 2">
            <a:extLst>
              <a:ext uri="{FF2B5EF4-FFF2-40B4-BE49-F238E27FC236}">
                <a16:creationId xmlns:a16="http://schemas.microsoft.com/office/drawing/2014/main" id="{6EF6FA72-B416-4A84-A8AB-88469E738166}"/>
              </a:ext>
            </a:extLst>
          </p:cNvPr>
          <p:cNvSpPr>
            <a:spLocks noGrp="1"/>
          </p:cNvSpPr>
          <p:nvPr>
            <p:ph idx="1"/>
          </p:nvPr>
        </p:nvSpPr>
        <p:spPr>
          <a:xfrm>
            <a:off x="677334" y="1026249"/>
            <a:ext cx="8596668" cy="5283544"/>
          </a:xfrm>
        </p:spPr>
        <p:txBody>
          <a:bodyPr vert="horz" lIns="91440" tIns="45720" rIns="91440" bIns="45720" rtlCol="0" anchor="t">
            <a:normAutofit/>
          </a:bodyPr>
          <a:lstStyle/>
          <a:p>
            <a:r>
              <a:rPr lang="en-GB" sz="2600" dirty="0"/>
              <a:t>break - Terminates</a:t>
            </a:r>
            <a:r>
              <a:rPr lang="en-GB" sz="2600" dirty="0">
                <a:ea typeface="+mn-lt"/>
                <a:cs typeface="+mn-lt"/>
              </a:rPr>
              <a:t> the </a:t>
            </a:r>
            <a:r>
              <a:rPr lang="en-GB" sz="2600" b="1" dirty="0">
                <a:ea typeface="+mn-lt"/>
                <a:cs typeface="+mn-lt"/>
              </a:rPr>
              <a:t>loop</a:t>
            </a:r>
            <a:r>
              <a:rPr lang="en-GB" sz="2600" dirty="0">
                <a:ea typeface="+mn-lt"/>
                <a:cs typeface="+mn-lt"/>
              </a:rPr>
              <a:t> or </a:t>
            </a:r>
            <a:r>
              <a:rPr lang="en-GB" sz="2600" b="1" dirty="0">
                <a:ea typeface="+mn-lt"/>
                <a:cs typeface="+mn-lt"/>
              </a:rPr>
              <a:t>switch </a:t>
            </a:r>
            <a:r>
              <a:rPr lang="en-GB" sz="2600" dirty="0">
                <a:ea typeface="+mn-lt"/>
                <a:cs typeface="+mn-lt"/>
              </a:rPr>
              <a:t>statement and transfers execution to the statement immediately following the loop or switch.</a:t>
            </a:r>
          </a:p>
          <a:p>
            <a:r>
              <a:rPr lang="en-GB" sz="2600" dirty="0"/>
              <a:t>Example:</a:t>
            </a:r>
          </a:p>
        </p:txBody>
      </p:sp>
      <p:sp>
        <p:nvSpPr>
          <p:cNvPr id="5" name="Slide Number Placeholder 4">
            <a:extLst>
              <a:ext uri="{FF2B5EF4-FFF2-40B4-BE49-F238E27FC236}">
                <a16:creationId xmlns:a16="http://schemas.microsoft.com/office/drawing/2014/main" id="{F7A8CF13-B949-428D-B1DA-EC62E878CFC8}"/>
              </a:ext>
            </a:extLst>
          </p:cNvPr>
          <p:cNvSpPr>
            <a:spLocks noGrp="1"/>
          </p:cNvSpPr>
          <p:nvPr>
            <p:ph type="sldNum" sz="quarter" idx="12"/>
          </p:nvPr>
        </p:nvSpPr>
        <p:spPr>
          <a:xfrm>
            <a:off x="8590663" y="6309794"/>
            <a:ext cx="683339" cy="365125"/>
          </a:xfrm>
        </p:spPr>
        <p:txBody>
          <a:bodyPr/>
          <a:lstStyle/>
          <a:p>
            <a:fld id="{D57F1E4F-1CFF-5643-939E-217C01CDF565}" type="slidenum">
              <a:rPr lang="en-US" dirty="0"/>
              <a:pPr/>
              <a:t>19</a:t>
            </a:fld>
            <a:endParaRPr lang="en-GB"/>
          </a:p>
        </p:txBody>
      </p:sp>
      <p:sp>
        <p:nvSpPr>
          <p:cNvPr id="4" name="Footer Placeholder 3">
            <a:extLst>
              <a:ext uri="{FF2B5EF4-FFF2-40B4-BE49-F238E27FC236}">
                <a16:creationId xmlns:a16="http://schemas.microsoft.com/office/drawing/2014/main" id="{D82F2776-FF3F-4917-96F1-5A16982DC75E}"/>
              </a:ext>
            </a:extLst>
          </p:cNvPr>
          <p:cNvSpPr>
            <a:spLocks noGrp="1"/>
          </p:cNvSpPr>
          <p:nvPr>
            <p:ph type="ftr" sz="quarter" idx="11"/>
          </p:nvPr>
        </p:nvSpPr>
        <p:spPr>
          <a:xfrm>
            <a:off x="677334" y="6309794"/>
            <a:ext cx="6297612" cy="365125"/>
          </a:xfrm>
        </p:spPr>
        <p:txBody>
          <a:bodyPr/>
          <a:lstStyle/>
          <a:p>
            <a:r>
              <a:rPr lang="en-GB"/>
              <a:t>25 March 2021</a:t>
            </a:r>
          </a:p>
        </p:txBody>
      </p:sp>
      <p:pic>
        <p:nvPicPr>
          <p:cNvPr id="6" name="Picture 6" descr="Graphical user interface, text, application&#10;&#10;Description automatically generated">
            <a:extLst>
              <a:ext uri="{FF2B5EF4-FFF2-40B4-BE49-F238E27FC236}">
                <a16:creationId xmlns:a16="http://schemas.microsoft.com/office/drawing/2014/main" id="{B92F22E9-C15A-4350-B45B-1D24010BCC5E}"/>
              </a:ext>
            </a:extLst>
          </p:cNvPr>
          <p:cNvPicPr>
            <a:picLocks noChangeAspect="1"/>
          </p:cNvPicPr>
          <p:nvPr/>
        </p:nvPicPr>
        <p:blipFill>
          <a:blip r:embed="rId2"/>
          <a:stretch>
            <a:fillRect/>
          </a:stretch>
        </p:blipFill>
        <p:spPr>
          <a:xfrm>
            <a:off x="2637559" y="2384396"/>
            <a:ext cx="4293177" cy="4210686"/>
          </a:xfrm>
          <a:prstGeom prst="rect">
            <a:avLst/>
          </a:prstGeom>
        </p:spPr>
      </p:pic>
    </p:spTree>
    <p:extLst>
      <p:ext uri="{BB962C8B-B14F-4D97-AF65-F5344CB8AC3E}">
        <p14:creationId xmlns:p14="http://schemas.microsoft.com/office/powerpoint/2010/main" val="3323630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3A855-F520-45FD-BB3B-6FB6FC35C386}"/>
              </a:ext>
            </a:extLst>
          </p:cNvPr>
          <p:cNvSpPr>
            <a:spLocks noGrp="1"/>
          </p:cNvSpPr>
          <p:nvPr>
            <p:ph type="title"/>
          </p:nvPr>
        </p:nvSpPr>
        <p:spPr>
          <a:xfrm>
            <a:off x="677334" y="254577"/>
            <a:ext cx="8596668" cy="671369"/>
          </a:xfrm>
        </p:spPr>
        <p:txBody>
          <a:bodyPr>
            <a:normAutofit/>
          </a:bodyPr>
          <a:lstStyle/>
          <a:p>
            <a:r>
              <a:rPr lang="en-GB" dirty="0"/>
              <a:t>Introduction to Loops</a:t>
            </a:r>
          </a:p>
        </p:txBody>
      </p:sp>
      <p:sp>
        <p:nvSpPr>
          <p:cNvPr id="3" name="Content Placeholder 2">
            <a:extLst>
              <a:ext uri="{FF2B5EF4-FFF2-40B4-BE49-F238E27FC236}">
                <a16:creationId xmlns:a16="http://schemas.microsoft.com/office/drawing/2014/main" id="{6EF6FA72-B416-4A84-A8AB-88469E738166}"/>
              </a:ext>
            </a:extLst>
          </p:cNvPr>
          <p:cNvSpPr>
            <a:spLocks noGrp="1"/>
          </p:cNvSpPr>
          <p:nvPr>
            <p:ph idx="1"/>
          </p:nvPr>
        </p:nvSpPr>
        <p:spPr>
          <a:xfrm>
            <a:off x="677334" y="1026249"/>
            <a:ext cx="8596668" cy="5283544"/>
          </a:xfrm>
        </p:spPr>
        <p:txBody>
          <a:bodyPr vert="horz" lIns="91440" tIns="45720" rIns="91440" bIns="45720" rtlCol="0" anchor="t">
            <a:normAutofit/>
          </a:bodyPr>
          <a:lstStyle/>
          <a:p>
            <a:r>
              <a:rPr lang="en-GB" sz="2600" dirty="0">
                <a:ea typeface="+mn-lt"/>
                <a:cs typeface="+mn-lt"/>
              </a:rPr>
              <a:t>When a block of code needs to be executed several number of times.</a:t>
            </a:r>
            <a:endParaRPr lang="en-US" dirty="0">
              <a:ea typeface="+mn-lt"/>
              <a:cs typeface="+mn-lt"/>
            </a:endParaRPr>
          </a:p>
          <a:p>
            <a:r>
              <a:rPr lang="en-GB" sz="2600" dirty="0">
                <a:ea typeface="+mn-lt"/>
                <a:cs typeface="+mn-lt"/>
              </a:rPr>
              <a:t>In general, statements are executed sequentially: The first statement in a function is executed first, followed by the second, and so on.</a:t>
            </a:r>
          </a:p>
          <a:p>
            <a:r>
              <a:rPr lang="en-GB" sz="2600" dirty="0">
                <a:ea typeface="+mn-lt"/>
                <a:cs typeface="+mn-lt"/>
              </a:rPr>
              <a:t>Programming languages provide various control structures that allow for more complicated execution paths.</a:t>
            </a:r>
          </a:p>
          <a:p>
            <a:r>
              <a:rPr lang="en-GB" sz="2600" dirty="0">
                <a:ea typeface="+mn-lt"/>
                <a:cs typeface="+mn-lt"/>
              </a:rPr>
              <a:t>A loop statement allows us to execute a statement or group of statements multiple times.</a:t>
            </a:r>
          </a:p>
        </p:txBody>
      </p:sp>
      <p:sp>
        <p:nvSpPr>
          <p:cNvPr id="5" name="Slide Number Placeholder 4">
            <a:extLst>
              <a:ext uri="{FF2B5EF4-FFF2-40B4-BE49-F238E27FC236}">
                <a16:creationId xmlns:a16="http://schemas.microsoft.com/office/drawing/2014/main" id="{F7A8CF13-B949-428D-B1DA-EC62E878CFC8}"/>
              </a:ext>
            </a:extLst>
          </p:cNvPr>
          <p:cNvSpPr>
            <a:spLocks noGrp="1"/>
          </p:cNvSpPr>
          <p:nvPr>
            <p:ph type="sldNum" sz="quarter" idx="12"/>
          </p:nvPr>
        </p:nvSpPr>
        <p:spPr>
          <a:xfrm>
            <a:off x="8590663" y="6309794"/>
            <a:ext cx="683339" cy="365125"/>
          </a:xfrm>
        </p:spPr>
        <p:txBody>
          <a:bodyPr/>
          <a:lstStyle/>
          <a:p>
            <a:fld id="{D57F1E4F-1CFF-5643-939E-217C01CDF565}" type="slidenum">
              <a:rPr lang="en-US" dirty="0"/>
              <a:pPr/>
              <a:t>2</a:t>
            </a:fld>
            <a:endParaRPr lang="en-GB"/>
          </a:p>
        </p:txBody>
      </p:sp>
      <p:sp>
        <p:nvSpPr>
          <p:cNvPr id="4" name="Footer Placeholder 3">
            <a:extLst>
              <a:ext uri="{FF2B5EF4-FFF2-40B4-BE49-F238E27FC236}">
                <a16:creationId xmlns:a16="http://schemas.microsoft.com/office/drawing/2014/main" id="{D82F2776-FF3F-4917-96F1-5A16982DC75E}"/>
              </a:ext>
            </a:extLst>
          </p:cNvPr>
          <p:cNvSpPr>
            <a:spLocks noGrp="1"/>
          </p:cNvSpPr>
          <p:nvPr>
            <p:ph type="ftr" sz="quarter" idx="11"/>
          </p:nvPr>
        </p:nvSpPr>
        <p:spPr>
          <a:xfrm>
            <a:off x="677334" y="6309794"/>
            <a:ext cx="6297612" cy="365125"/>
          </a:xfrm>
        </p:spPr>
        <p:txBody>
          <a:bodyPr/>
          <a:lstStyle/>
          <a:p>
            <a:r>
              <a:rPr lang="en-GB"/>
              <a:t>25 March 2021</a:t>
            </a:r>
          </a:p>
        </p:txBody>
      </p:sp>
    </p:spTree>
    <p:extLst>
      <p:ext uri="{BB962C8B-B14F-4D97-AF65-F5344CB8AC3E}">
        <p14:creationId xmlns:p14="http://schemas.microsoft.com/office/powerpoint/2010/main" val="38291794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3A855-F520-45FD-BB3B-6FB6FC35C386}"/>
              </a:ext>
            </a:extLst>
          </p:cNvPr>
          <p:cNvSpPr>
            <a:spLocks noGrp="1"/>
          </p:cNvSpPr>
          <p:nvPr>
            <p:ph type="title"/>
          </p:nvPr>
        </p:nvSpPr>
        <p:spPr>
          <a:xfrm>
            <a:off x="677334" y="254577"/>
            <a:ext cx="8596668" cy="671369"/>
          </a:xfrm>
        </p:spPr>
        <p:txBody>
          <a:bodyPr>
            <a:normAutofit/>
          </a:bodyPr>
          <a:lstStyle/>
          <a:p>
            <a:r>
              <a:rPr lang="en-GB" dirty="0"/>
              <a:t>continue statement</a:t>
            </a:r>
          </a:p>
        </p:txBody>
      </p:sp>
      <p:sp>
        <p:nvSpPr>
          <p:cNvPr id="3" name="Content Placeholder 2">
            <a:extLst>
              <a:ext uri="{FF2B5EF4-FFF2-40B4-BE49-F238E27FC236}">
                <a16:creationId xmlns:a16="http://schemas.microsoft.com/office/drawing/2014/main" id="{6EF6FA72-B416-4A84-A8AB-88469E738166}"/>
              </a:ext>
            </a:extLst>
          </p:cNvPr>
          <p:cNvSpPr>
            <a:spLocks noGrp="1"/>
          </p:cNvSpPr>
          <p:nvPr>
            <p:ph idx="1"/>
          </p:nvPr>
        </p:nvSpPr>
        <p:spPr>
          <a:xfrm>
            <a:off x="677334" y="1026249"/>
            <a:ext cx="8596668" cy="5283544"/>
          </a:xfrm>
        </p:spPr>
        <p:txBody>
          <a:bodyPr vert="horz" lIns="91440" tIns="45720" rIns="91440" bIns="45720" rtlCol="0" anchor="t">
            <a:normAutofit/>
          </a:bodyPr>
          <a:lstStyle/>
          <a:p>
            <a:r>
              <a:rPr lang="en-GB" sz="2600" dirty="0"/>
              <a:t>continue - </a:t>
            </a:r>
            <a:r>
              <a:rPr lang="en-GB" sz="2600" dirty="0">
                <a:ea typeface="+mn-lt"/>
                <a:cs typeface="+mn-lt"/>
              </a:rPr>
              <a:t>Causes the loop to skip the remainder of its body and immediately retest its condition prior to reiterating.</a:t>
            </a:r>
          </a:p>
          <a:p>
            <a:r>
              <a:rPr lang="en-GB" sz="2600" dirty="0"/>
              <a:t>Example:</a:t>
            </a:r>
          </a:p>
        </p:txBody>
      </p:sp>
      <p:sp>
        <p:nvSpPr>
          <p:cNvPr id="5" name="Slide Number Placeholder 4">
            <a:extLst>
              <a:ext uri="{FF2B5EF4-FFF2-40B4-BE49-F238E27FC236}">
                <a16:creationId xmlns:a16="http://schemas.microsoft.com/office/drawing/2014/main" id="{F7A8CF13-B949-428D-B1DA-EC62E878CFC8}"/>
              </a:ext>
            </a:extLst>
          </p:cNvPr>
          <p:cNvSpPr>
            <a:spLocks noGrp="1"/>
          </p:cNvSpPr>
          <p:nvPr>
            <p:ph type="sldNum" sz="quarter" idx="12"/>
          </p:nvPr>
        </p:nvSpPr>
        <p:spPr>
          <a:xfrm>
            <a:off x="8590663" y="6309794"/>
            <a:ext cx="683339" cy="365125"/>
          </a:xfrm>
        </p:spPr>
        <p:txBody>
          <a:bodyPr/>
          <a:lstStyle/>
          <a:p>
            <a:fld id="{D57F1E4F-1CFF-5643-939E-217C01CDF565}" type="slidenum">
              <a:rPr lang="en-US" dirty="0"/>
              <a:pPr/>
              <a:t>20</a:t>
            </a:fld>
            <a:endParaRPr lang="en-GB"/>
          </a:p>
        </p:txBody>
      </p:sp>
      <p:sp>
        <p:nvSpPr>
          <p:cNvPr id="4" name="Footer Placeholder 3">
            <a:extLst>
              <a:ext uri="{FF2B5EF4-FFF2-40B4-BE49-F238E27FC236}">
                <a16:creationId xmlns:a16="http://schemas.microsoft.com/office/drawing/2014/main" id="{D82F2776-FF3F-4917-96F1-5A16982DC75E}"/>
              </a:ext>
            </a:extLst>
          </p:cNvPr>
          <p:cNvSpPr>
            <a:spLocks noGrp="1"/>
          </p:cNvSpPr>
          <p:nvPr>
            <p:ph type="ftr" sz="quarter" idx="11"/>
          </p:nvPr>
        </p:nvSpPr>
        <p:spPr>
          <a:xfrm>
            <a:off x="677334" y="6309794"/>
            <a:ext cx="6297612" cy="365125"/>
          </a:xfrm>
        </p:spPr>
        <p:txBody>
          <a:bodyPr/>
          <a:lstStyle/>
          <a:p>
            <a:r>
              <a:rPr lang="en-GB"/>
              <a:t>25 March 2021</a:t>
            </a:r>
          </a:p>
        </p:txBody>
      </p:sp>
      <p:pic>
        <p:nvPicPr>
          <p:cNvPr id="7" name="Picture 7" descr="Text&#10;&#10;Description automatically generated">
            <a:extLst>
              <a:ext uri="{FF2B5EF4-FFF2-40B4-BE49-F238E27FC236}">
                <a16:creationId xmlns:a16="http://schemas.microsoft.com/office/drawing/2014/main" id="{0612D2E8-A4FB-4E68-B356-2743D7D42A58}"/>
              </a:ext>
            </a:extLst>
          </p:cNvPr>
          <p:cNvPicPr>
            <a:picLocks noChangeAspect="1"/>
          </p:cNvPicPr>
          <p:nvPr/>
        </p:nvPicPr>
        <p:blipFill>
          <a:blip r:embed="rId2"/>
          <a:stretch>
            <a:fillRect/>
          </a:stretch>
        </p:blipFill>
        <p:spPr>
          <a:xfrm>
            <a:off x="3004877" y="1995055"/>
            <a:ext cx="2961063" cy="4668981"/>
          </a:xfrm>
          <a:prstGeom prst="rect">
            <a:avLst/>
          </a:prstGeom>
        </p:spPr>
      </p:pic>
    </p:spTree>
    <p:extLst>
      <p:ext uri="{BB962C8B-B14F-4D97-AF65-F5344CB8AC3E}">
        <p14:creationId xmlns:p14="http://schemas.microsoft.com/office/powerpoint/2010/main" val="13732181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3A855-F520-45FD-BB3B-6FB6FC35C386}"/>
              </a:ext>
            </a:extLst>
          </p:cNvPr>
          <p:cNvSpPr>
            <a:spLocks noGrp="1"/>
          </p:cNvSpPr>
          <p:nvPr>
            <p:ph type="title"/>
          </p:nvPr>
        </p:nvSpPr>
        <p:spPr>
          <a:xfrm>
            <a:off x="677334" y="254577"/>
            <a:ext cx="8596668" cy="671369"/>
          </a:xfrm>
        </p:spPr>
        <p:txBody>
          <a:bodyPr>
            <a:normAutofit/>
          </a:bodyPr>
          <a:lstStyle/>
          <a:p>
            <a:r>
              <a:rPr lang="en-GB" dirty="0" err="1"/>
              <a:t>goto</a:t>
            </a:r>
            <a:r>
              <a:rPr lang="en-GB" dirty="0"/>
              <a:t> statement</a:t>
            </a:r>
          </a:p>
        </p:txBody>
      </p:sp>
      <p:sp>
        <p:nvSpPr>
          <p:cNvPr id="3" name="Content Placeholder 2">
            <a:extLst>
              <a:ext uri="{FF2B5EF4-FFF2-40B4-BE49-F238E27FC236}">
                <a16:creationId xmlns:a16="http://schemas.microsoft.com/office/drawing/2014/main" id="{6EF6FA72-B416-4A84-A8AB-88469E738166}"/>
              </a:ext>
            </a:extLst>
          </p:cNvPr>
          <p:cNvSpPr>
            <a:spLocks noGrp="1"/>
          </p:cNvSpPr>
          <p:nvPr>
            <p:ph idx="1"/>
          </p:nvPr>
        </p:nvSpPr>
        <p:spPr>
          <a:xfrm>
            <a:off x="677334" y="1026249"/>
            <a:ext cx="8596668" cy="5283544"/>
          </a:xfrm>
        </p:spPr>
        <p:txBody>
          <a:bodyPr vert="horz" lIns="91440" tIns="45720" rIns="91440" bIns="45720" rtlCol="0" anchor="t">
            <a:normAutofit/>
          </a:bodyPr>
          <a:lstStyle/>
          <a:p>
            <a:r>
              <a:rPr lang="en-GB" sz="2600" dirty="0" err="1"/>
              <a:t>goto</a:t>
            </a:r>
            <a:r>
              <a:rPr lang="en-GB" sz="2600" dirty="0"/>
              <a:t> - </a:t>
            </a:r>
            <a:r>
              <a:rPr lang="en-GB" sz="2600" dirty="0">
                <a:ea typeface="+mn-lt"/>
                <a:cs typeface="+mn-lt"/>
              </a:rPr>
              <a:t>Transfers control to the </a:t>
            </a:r>
            <a:r>
              <a:rPr lang="en-GB" sz="2600" dirty="0" err="1">
                <a:ea typeface="+mn-lt"/>
                <a:cs typeface="+mn-lt"/>
              </a:rPr>
              <a:t>labeled</a:t>
            </a:r>
            <a:r>
              <a:rPr lang="en-GB" sz="2600" dirty="0">
                <a:ea typeface="+mn-lt"/>
                <a:cs typeface="+mn-lt"/>
              </a:rPr>
              <a:t> statement.</a:t>
            </a:r>
          </a:p>
          <a:p>
            <a:r>
              <a:rPr lang="en-GB" sz="2600" dirty="0"/>
              <a:t>Example:</a:t>
            </a:r>
          </a:p>
        </p:txBody>
      </p:sp>
      <p:sp>
        <p:nvSpPr>
          <p:cNvPr id="5" name="Slide Number Placeholder 4">
            <a:extLst>
              <a:ext uri="{FF2B5EF4-FFF2-40B4-BE49-F238E27FC236}">
                <a16:creationId xmlns:a16="http://schemas.microsoft.com/office/drawing/2014/main" id="{F7A8CF13-B949-428D-B1DA-EC62E878CFC8}"/>
              </a:ext>
            </a:extLst>
          </p:cNvPr>
          <p:cNvSpPr>
            <a:spLocks noGrp="1"/>
          </p:cNvSpPr>
          <p:nvPr>
            <p:ph type="sldNum" sz="quarter" idx="12"/>
          </p:nvPr>
        </p:nvSpPr>
        <p:spPr>
          <a:xfrm>
            <a:off x="8590663" y="6309794"/>
            <a:ext cx="683339" cy="365125"/>
          </a:xfrm>
        </p:spPr>
        <p:txBody>
          <a:bodyPr/>
          <a:lstStyle/>
          <a:p>
            <a:fld id="{D57F1E4F-1CFF-5643-939E-217C01CDF565}" type="slidenum">
              <a:rPr lang="en-US" dirty="0"/>
              <a:pPr/>
              <a:t>21</a:t>
            </a:fld>
            <a:endParaRPr lang="en-GB"/>
          </a:p>
        </p:txBody>
      </p:sp>
      <p:sp>
        <p:nvSpPr>
          <p:cNvPr id="4" name="Footer Placeholder 3">
            <a:extLst>
              <a:ext uri="{FF2B5EF4-FFF2-40B4-BE49-F238E27FC236}">
                <a16:creationId xmlns:a16="http://schemas.microsoft.com/office/drawing/2014/main" id="{D82F2776-FF3F-4917-96F1-5A16982DC75E}"/>
              </a:ext>
            </a:extLst>
          </p:cNvPr>
          <p:cNvSpPr>
            <a:spLocks noGrp="1"/>
          </p:cNvSpPr>
          <p:nvPr>
            <p:ph type="ftr" sz="quarter" idx="11"/>
          </p:nvPr>
        </p:nvSpPr>
        <p:spPr>
          <a:xfrm>
            <a:off x="677334" y="6309794"/>
            <a:ext cx="6297612" cy="365125"/>
          </a:xfrm>
        </p:spPr>
        <p:txBody>
          <a:bodyPr/>
          <a:lstStyle/>
          <a:p>
            <a:r>
              <a:rPr lang="en-GB"/>
              <a:t>25 March 2021</a:t>
            </a:r>
          </a:p>
        </p:txBody>
      </p:sp>
      <p:pic>
        <p:nvPicPr>
          <p:cNvPr id="6" name="Picture 7" descr="Text&#10;&#10;Description automatically generated">
            <a:extLst>
              <a:ext uri="{FF2B5EF4-FFF2-40B4-BE49-F238E27FC236}">
                <a16:creationId xmlns:a16="http://schemas.microsoft.com/office/drawing/2014/main" id="{24523D08-AF64-453D-892B-B000CEDE846D}"/>
              </a:ext>
            </a:extLst>
          </p:cNvPr>
          <p:cNvPicPr>
            <a:picLocks noChangeAspect="1"/>
          </p:cNvPicPr>
          <p:nvPr/>
        </p:nvPicPr>
        <p:blipFill>
          <a:blip r:embed="rId2"/>
          <a:stretch>
            <a:fillRect/>
          </a:stretch>
        </p:blipFill>
        <p:spPr>
          <a:xfrm>
            <a:off x="2694281" y="1579418"/>
            <a:ext cx="3218575" cy="5084618"/>
          </a:xfrm>
          <a:prstGeom prst="rect">
            <a:avLst/>
          </a:prstGeom>
        </p:spPr>
      </p:pic>
    </p:spTree>
    <p:extLst>
      <p:ext uri="{BB962C8B-B14F-4D97-AF65-F5344CB8AC3E}">
        <p14:creationId xmlns:p14="http://schemas.microsoft.com/office/powerpoint/2010/main" val="35423815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3A855-F520-45FD-BB3B-6FB6FC35C386}"/>
              </a:ext>
            </a:extLst>
          </p:cNvPr>
          <p:cNvSpPr>
            <a:spLocks noGrp="1"/>
          </p:cNvSpPr>
          <p:nvPr>
            <p:ph type="title"/>
          </p:nvPr>
        </p:nvSpPr>
        <p:spPr>
          <a:xfrm>
            <a:off x="677334" y="254577"/>
            <a:ext cx="8596668" cy="671369"/>
          </a:xfrm>
        </p:spPr>
        <p:txBody>
          <a:bodyPr>
            <a:normAutofit/>
          </a:bodyPr>
          <a:lstStyle/>
          <a:p>
            <a:r>
              <a:rPr lang="en-GB" dirty="0"/>
              <a:t>Infinite Loop</a:t>
            </a:r>
            <a:endParaRPr lang="en-US" dirty="0"/>
          </a:p>
        </p:txBody>
      </p:sp>
      <p:sp>
        <p:nvSpPr>
          <p:cNvPr id="3" name="Content Placeholder 2">
            <a:extLst>
              <a:ext uri="{FF2B5EF4-FFF2-40B4-BE49-F238E27FC236}">
                <a16:creationId xmlns:a16="http://schemas.microsoft.com/office/drawing/2014/main" id="{6EF6FA72-B416-4A84-A8AB-88469E738166}"/>
              </a:ext>
            </a:extLst>
          </p:cNvPr>
          <p:cNvSpPr>
            <a:spLocks noGrp="1"/>
          </p:cNvSpPr>
          <p:nvPr>
            <p:ph idx="1"/>
          </p:nvPr>
        </p:nvSpPr>
        <p:spPr>
          <a:xfrm>
            <a:off x="677334" y="1026249"/>
            <a:ext cx="8596668" cy="5283544"/>
          </a:xfrm>
        </p:spPr>
        <p:txBody>
          <a:bodyPr vert="horz" lIns="91440" tIns="45720" rIns="91440" bIns="45720" rtlCol="0" anchor="t">
            <a:normAutofit/>
          </a:bodyPr>
          <a:lstStyle/>
          <a:p>
            <a:r>
              <a:rPr lang="en-GB" sz="2600" dirty="0">
                <a:ea typeface="+mn-lt"/>
                <a:cs typeface="+mn-lt"/>
              </a:rPr>
              <a:t>A loop becomes an infinite loop if a condition never becomes false.</a:t>
            </a:r>
            <a:endParaRPr lang="en-US" dirty="0">
              <a:ea typeface="+mn-lt"/>
              <a:cs typeface="+mn-lt"/>
            </a:endParaRPr>
          </a:p>
          <a:p>
            <a:r>
              <a:rPr lang="en-GB" sz="2600" dirty="0">
                <a:ea typeface="+mn-lt"/>
                <a:cs typeface="+mn-lt"/>
              </a:rPr>
              <a:t>The </a:t>
            </a:r>
            <a:r>
              <a:rPr lang="en-GB" sz="2600" b="1" dirty="0">
                <a:ea typeface="+mn-lt"/>
                <a:cs typeface="+mn-lt"/>
              </a:rPr>
              <a:t>for</a:t>
            </a:r>
            <a:r>
              <a:rPr lang="en-GB" sz="2600" dirty="0">
                <a:ea typeface="+mn-lt"/>
                <a:cs typeface="+mn-lt"/>
              </a:rPr>
              <a:t> loop is traditionally used for this purpose.</a:t>
            </a:r>
            <a:endParaRPr lang="en-US" dirty="0">
              <a:ea typeface="+mn-lt"/>
              <a:cs typeface="+mn-lt"/>
            </a:endParaRPr>
          </a:p>
          <a:p>
            <a:r>
              <a:rPr lang="en-GB" sz="2600" dirty="0">
                <a:ea typeface="+mn-lt"/>
                <a:cs typeface="+mn-lt"/>
              </a:rPr>
              <a:t>Since none of the three expressions that form the 'for' loop are required, you can make an endless loop by leaving the conditional expression empty.</a:t>
            </a:r>
            <a:endParaRPr lang="en-US">
              <a:ea typeface="+mn-lt"/>
              <a:cs typeface="+mn-lt"/>
            </a:endParaRPr>
          </a:p>
          <a:p>
            <a:r>
              <a:rPr lang="en-GB" sz="2600" dirty="0"/>
              <a:t>Example:</a:t>
            </a:r>
          </a:p>
        </p:txBody>
      </p:sp>
      <p:sp>
        <p:nvSpPr>
          <p:cNvPr id="5" name="Slide Number Placeholder 4">
            <a:extLst>
              <a:ext uri="{FF2B5EF4-FFF2-40B4-BE49-F238E27FC236}">
                <a16:creationId xmlns:a16="http://schemas.microsoft.com/office/drawing/2014/main" id="{F7A8CF13-B949-428D-B1DA-EC62E878CFC8}"/>
              </a:ext>
            </a:extLst>
          </p:cNvPr>
          <p:cNvSpPr>
            <a:spLocks noGrp="1"/>
          </p:cNvSpPr>
          <p:nvPr>
            <p:ph type="sldNum" sz="quarter" idx="12"/>
          </p:nvPr>
        </p:nvSpPr>
        <p:spPr>
          <a:xfrm>
            <a:off x="8590663" y="6309794"/>
            <a:ext cx="683339" cy="365125"/>
          </a:xfrm>
        </p:spPr>
        <p:txBody>
          <a:bodyPr/>
          <a:lstStyle/>
          <a:p>
            <a:fld id="{D57F1E4F-1CFF-5643-939E-217C01CDF565}" type="slidenum">
              <a:rPr lang="en-US" dirty="0"/>
              <a:pPr/>
              <a:t>22</a:t>
            </a:fld>
            <a:endParaRPr lang="en-GB"/>
          </a:p>
        </p:txBody>
      </p:sp>
      <p:sp>
        <p:nvSpPr>
          <p:cNvPr id="4" name="Footer Placeholder 3">
            <a:extLst>
              <a:ext uri="{FF2B5EF4-FFF2-40B4-BE49-F238E27FC236}">
                <a16:creationId xmlns:a16="http://schemas.microsoft.com/office/drawing/2014/main" id="{D82F2776-FF3F-4917-96F1-5A16982DC75E}"/>
              </a:ext>
            </a:extLst>
          </p:cNvPr>
          <p:cNvSpPr>
            <a:spLocks noGrp="1"/>
          </p:cNvSpPr>
          <p:nvPr>
            <p:ph type="ftr" sz="quarter" idx="11"/>
          </p:nvPr>
        </p:nvSpPr>
        <p:spPr>
          <a:xfrm>
            <a:off x="677334" y="6309794"/>
            <a:ext cx="6297612" cy="365125"/>
          </a:xfrm>
        </p:spPr>
        <p:txBody>
          <a:bodyPr/>
          <a:lstStyle/>
          <a:p>
            <a:r>
              <a:rPr lang="en-GB"/>
              <a:t>25 March 2021</a:t>
            </a:r>
          </a:p>
        </p:txBody>
      </p:sp>
      <p:pic>
        <p:nvPicPr>
          <p:cNvPr id="7" name="Picture 7" descr="Graphical user interface, text, application&#10;&#10;Description automatically generated">
            <a:extLst>
              <a:ext uri="{FF2B5EF4-FFF2-40B4-BE49-F238E27FC236}">
                <a16:creationId xmlns:a16="http://schemas.microsoft.com/office/drawing/2014/main" id="{FDD16B92-1AE8-47F8-A7C9-D76BABEA995E}"/>
              </a:ext>
            </a:extLst>
          </p:cNvPr>
          <p:cNvPicPr>
            <a:picLocks noChangeAspect="1"/>
          </p:cNvPicPr>
          <p:nvPr/>
        </p:nvPicPr>
        <p:blipFill>
          <a:blip r:embed="rId2"/>
          <a:stretch>
            <a:fillRect/>
          </a:stretch>
        </p:blipFill>
        <p:spPr>
          <a:xfrm>
            <a:off x="2628900" y="3838698"/>
            <a:ext cx="5037859" cy="2800102"/>
          </a:xfrm>
          <a:prstGeom prst="rect">
            <a:avLst/>
          </a:prstGeom>
        </p:spPr>
      </p:pic>
    </p:spTree>
    <p:extLst>
      <p:ext uri="{BB962C8B-B14F-4D97-AF65-F5344CB8AC3E}">
        <p14:creationId xmlns:p14="http://schemas.microsoft.com/office/powerpoint/2010/main" val="32326970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F6FA72-B416-4A84-A8AB-88469E738166}"/>
              </a:ext>
            </a:extLst>
          </p:cNvPr>
          <p:cNvSpPr>
            <a:spLocks noGrp="1"/>
          </p:cNvSpPr>
          <p:nvPr>
            <p:ph idx="1"/>
          </p:nvPr>
        </p:nvSpPr>
        <p:spPr>
          <a:xfrm>
            <a:off x="677334" y="2939908"/>
            <a:ext cx="8596668" cy="979976"/>
          </a:xfrm>
        </p:spPr>
        <p:txBody>
          <a:bodyPr vert="horz" lIns="91440" tIns="45720" rIns="91440" bIns="45720" rtlCol="0" anchor="t">
            <a:normAutofit/>
          </a:bodyPr>
          <a:lstStyle/>
          <a:p>
            <a:pPr marL="0" indent="0" algn="ctr">
              <a:buNone/>
            </a:pPr>
            <a:r>
              <a:rPr lang="en-GB" sz="2600">
                <a:ea typeface="+mn-lt"/>
                <a:cs typeface="+mn-lt"/>
              </a:rPr>
              <a:t>Thank you!</a:t>
            </a:r>
            <a:endParaRPr lang="en-GB" sz="2600" dirty="0">
              <a:ea typeface="+mn-lt"/>
              <a:cs typeface="+mn-lt"/>
            </a:endParaRPr>
          </a:p>
        </p:txBody>
      </p:sp>
      <p:sp>
        <p:nvSpPr>
          <p:cNvPr id="5" name="Slide Number Placeholder 4">
            <a:extLst>
              <a:ext uri="{FF2B5EF4-FFF2-40B4-BE49-F238E27FC236}">
                <a16:creationId xmlns:a16="http://schemas.microsoft.com/office/drawing/2014/main" id="{F7A8CF13-B949-428D-B1DA-EC62E878CFC8}"/>
              </a:ext>
            </a:extLst>
          </p:cNvPr>
          <p:cNvSpPr>
            <a:spLocks noGrp="1"/>
          </p:cNvSpPr>
          <p:nvPr>
            <p:ph type="sldNum" sz="quarter" idx="12"/>
          </p:nvPr>
        </p:nvSpPr>
        <p:spPr>
          <a:xfrm>
            <a:off x="8590663" y="6309794"/>
            <a:ext cx="683339" cy="365125"/>
          </a:xfrm>
        </p:spPr>
        <p:txBody>
          <a:bodyPr/>
          <a:lstStyle/>
          <a:p>
            <a:fld id="{D57F1E4F-1CFF-5643-939E-217C01CDF565}" type="slidenum">
              <a:rPr lang="en-US" dirty="0"/>
              <a:pPr/>
              <a:t>23</a:t>
            </a:fld>
            <a:endParaRPr lang="en-GB"/>
          </a:p>
        </p:txBody>
      </p:sp>
      <p:sp>
        <p:nvSpPr>
          <p:cNvPr id="4" name="Footer Placeholder 3">
            <a:extLst>
              <a:ext uri="{FF2B5EF4-FFF2-40B4-BE49-F238E27FC236}">
                <a16:creationId xmlns:a16="http://schemas.microsoft.com/office/drawing/2014/main" id="{D82F2776-FF3F-4917-96F1-5A16982DC75E}"/>
              </a:ext>
            </a:extLst>
          </p:cNvPr>
          <p:cNvSpPr>
            <a:spLocks noGrp="1"/>
          </p:cNvSpPr>
          <p:nvPr>
            <p:ph type="ftr" sz="quarter" idx="11"/>
          </p:nvPr>
        </p:nvSpPr>
        <p:spPr>
          <a:xfrm>
            <a:off x="677334" y="6309794"/>
            <a:ext cx="6297612" cy="365125"/>
          </a:xfrm>
        </p:spPr>
        <p:txBody>
          <a:bodyPr/>
          <a:lstStyle/>
          <a:p>
            <a:r>
              <a:rPr lang="en-GB"/>
              <a:t>25 March 2021</a:t>
            </a:r>
          </a:p>
        </p:txBody>
      </p:sp>
    </p:spTree>
    <p:extLst>
      <p:ext uri="{BB962C8B-B14F-4D97-AF65-F5344CB8AC3E}">
        <p14:creationId xmlns:p14="http://schemas.microsoft.com/office/powerpoint/2010/main" val="64728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3A855-F520-45FD-BB3B-6FB6FC35C386}"/>
              </a:ext>
            </a:extLst>
          </p:cNvPr>
          <p:cNvSpPr>
            <a:spLocks noGrp="1"/>
          </p:cNvSpPr>
          <p:nvPr>
            <p:ph type="title"/>
          </p:nvPr>
        </p:nvSpPr>
        <p:spPr>
          <a:xfrm>
            <a:off x="677334" y="254577"/>
            <a:ext cx="8596668" cy="671369"/>
          </a:xfrm>
        </p:spPr>
        <p:txBody>
          <a:bodyPr>
            <a:normAutofit/>
          </a:bodyPr>
          <a:lstStyle/>
          <a:p>
            <a:r>
              <a:rPr lang="en-GB" dirty="0"/>
              <a:t>Introduction to Loops</a:t>
            </a:r>
          </a:p>
        </p:txBody>
      </p:sp>
      <p:sp>
        <p:nvSpPr>
          <p:cNvPr id="3" name="Content Placeholder 2">
            <a:extLst>
              <a:ext uri="{FF2B5EF4-FFF2-40B4-BE49-F238E27FC236}">
                <a16:creationId xmlns:a16="http://schemas.microsoft.com/office/drawing/2014/main" id="{6EF6FA72-B416-4A84-A8AB-88469E738166}"/>
              </a:ext>
            </a:extLst>
          </p:cNvPr>
          <p:cNvSpPr>
            <a:spLocks noGrp="1"/>
          </p:cNvSpPr>
          <p:nvPr>
            <p:ph idx="1"/>
          </p:nvPr>
        </p:nvSpPr>
        <p:spPr>
          <a:xfrm>
            <a:off x="677334" y="1026249"/>
            <a:ext cx="8596668" cy="5283544"/>
          </a:xfrm>
        </p:spPr>
        <p:txBody>
          <a:bodyPr vert="horz" lIns="91440" tIns="45720" rIns="91440" bIns="45720" rtlCol="0" anchor="t">
            <a:normAutofit/>
          </a:bodyPr>
          <a:lstStyle/>
          <a:p>
            <a:r>
              <a:rPr lang="en-GB" sz="2600" dirty="0">
                <a:ea typeface="+mn-lt"/>
                <a:cs typeface="+mn-lt"/>
              </a:rPr>
              <a:t>General form of a loop statement in most of the programming languages −</a:t>
            </a:r>
            <a:br>
              <a:rPr lang="en-GB" sz="2600" dirty="0">
                <a:ea typeface="+mn-lt"/>
                <a:cs typeface="+mn-lt"/>
              </a:rPr>
            </a:br>
            <a:endParaRPr lang="en-GB" sz="2600" dirty="0">
              <a:ea typeface="+mn-lt"/>
              <a:cs typeface="+mn-lt"/>
            </a:endParaRPr>
          </a:p>
        </p:txBody>
      </p:sp>
      <p:sp>
        <p:nvSpPr>
          <p:cNvPr id="5" name="Slide Number Placeholder 4">
            <a:extLst>
              <a:ext uri="{FF2B5EF4-FFF2-40B4-BE49-F238E27FC236}">
                <a16:creationId xmlns:a16="http://schemas.microsoft.com/office/drawing/2014/main" id="{F7A8CF13-B949-428D-B1DA-EC62E878CFC8}"/>
              </a:ext>
            </a:extLst>
          </p:cNvPr>
          <p:cNvSpPr>
            <a:spLocks noGrp="1"/>
          </p:cNvSpPr>
          <p:nvPr>
            <p:ph type="sldNum" sz="quarter" idx="12"/>
          </p:nvPr>
        </p:nvSpPr>
        <p:spPr>
          <a:xfrm>
            <a:off x="8590663" y="6309794"/>
            <a:ext cx="683339" cy="365125"/>
          </a:xfrm>
        </p:spPr>
        <p:txBody>
          <a:bodyPr/>
          <a:lstStyle/>
          <a:p>
            <a:fld id="{D57F1E4F-1CFF-5643-939E-217C01CDF565}" type="slidenum">
              <a:rPr lang="en-US" dirty="0"/>
              <a:pPr/>
              <a:t>3</a:t>
            </a:fld>
            <a:endParaRPr lang="en-GB"/>
          </a:p>
        </p:txBody>
      </p:sp>
      <p:sp>
        <p:nvSpPr>
          <p:cNvPr id="4" name="Footer Placeholder 3">
            <a:extLst>
              <a:ext uri="{FF2B5EF4-FFF2-40B4-BE49-F238E27FC236}">
                <a16:creationId xmlns:a16="http://schemas.microsoft.com/office/drawing/2014/main" id="{D82F2776-FF3F-4917-96F1-5A16982DC75E}"/>
              </a:ext>
            </a:extLst>
          </p:cNvPr>
          <p:cNvSpPr>
            <a:spLocks noGrp="1"/>
          </p:cNvSpPr>
          <p:nvPr>
            <p:ph type="ftr" sz="quarter" idx="11"/>
          </p:nvPr>
        </p:nvSpPr>
        <p:spPr>
          <a:xfrm>
            <a:off x="677334" y="6309794"/>
            <a:ext cx="6297612" cy="365125"/>
          </a:xfrm>
        </p:spPr>
        <p:txBody>
          <a:bodyPr/>
          <a:lstStyle/>
          <a:p>
            <a:r>
              <a:rPr lang="en-GB"/>
              <a:t>25 March 2021</a:t>
            </a:r>
          </a:p>
        </p:txBody>
      </p:sp>
      <p:pic>
        <p:nvPicPr>
          <p:cNvPr id="6" name="Picture 6" descr="Diagram&#10;&#10;Description automatically generated">
            <a:extLst>
              <a:ext uri="{FF2B5EF4-FFF2-40B4-BE49-F238E27FC236}">
                <a16:creationId xmlns:a16="http://schemas.microsoft.com/office/drawing/2014/main" id="{2086CA14-BDD4-4C10-83C0-3A7FCF690D79}"/>
              </a:ext>
            </a:extLst>
          </p:cNvPr>
          <p:cNvPicPr>
            <a:picLocks noChangeAspect="1"/>
          </p:cNvPicPr>
          <p:nvPr/>
        </p:nvPicPr>
        <p:blipFill>
          <a:blip r:embed="rId2"/>
          <a:stretch>
            <a:fillRect/>
          </a:stretch>
        </p:blipFill>
        <p:spPr>
          <a:xfrm>
            <a:off x="2888673" y="1914077"/>
            <a:ext cx="4180608" cy="4294072"/>
          </a:xfrm>
          <a:prstGeom prst="rect">
            <a:avLst/>
          </a:prstGeom>
        </p:spPr>
      </p:pic>
    </p:spTree>
    <p:extLst>
      <p:ext uri="{BB962C8B-B14F-4D97-AF65-F5344CB8AC3E}">
        <p14:creationId xmlns:p14="http://schemas.microsoft.com/office/powerpoint/2010/main" val="2186998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3A855-F520-45FD-BB3B-6FB6FC35C386}"/>
              </a:ext>
            </a:extLst>
          </p:cNvPr>
          <p:cNvSpPr>
            <a:spLocks noGrp="1"/>
          </p:cNvSpPr>
          <p:nvPr>
            <p:ph type="title"/>
          </p:nvPr>
        </p:nvSpPr>
        <p:spPr>
          <a:xfrm>
            <a:off x="677334" y="254577"/>
            <a:ext cx="8596668" cy="671369"/>
          </a:xfrm>
        </p:spPr>
        <p:txBody>
          <a:bodyPr>
            <a:normAutofit/>
          </a:bodyPr>
          <a:lstStyle/>
          <a:p>
            <a:r>
              <a:rPr lang="en-GB" dirty="0"/>
              <a:t>Types of Loops</a:t>
            </a:r>
          </a:p>
        </p:txBody>
      </p:sp>
      <p:sp>
        <p:nvSpPr>
          <p:cNvPr id="3" name="Content Placeholder 2">
            <a:extLst>
              <a:ext uri="{FF2B5EF4-FFF2-40B4-BE49-F238E27FC236}">
                <a16:creationId xmlns:a16="http://schemas.microsoft.com/office/drawing/2014/main" id="{6EF6FA72-B416-4A84-A8AB-88469E738166}"/>
              </a:ext>
            </a:extLst>
          </p:cNvPr>
          <p:cNvSpPr>
            <a:spLocks noGrp="1"/>
          </p:cNvSpPr>
          <p:nvPr>
            <p:ph idx="1"/>
          </p:nvPr>
        </p:nvSpPr>
        <p:spPr>
          <a:xfrm>
            <a:off x="677334" y="1026249"/>
            <a:ext cx="8596668" cy="5283544"/>
          </a:xfrm>
        </p:spPr>
        <p:txBody>
          <a:bodyPr vert="horz" lIns="91440" tIns="45720" rIns="91440" bIns="45720" rtlCol="0" anchor="t">
            <a:normAutofit/>
          </a:bodyPr>
          <a:lstStyle/>
          <a:p>
            <a:r>
              <a:rPr lang="en-GB" sz="2600" dirty="0">
                <a:ea typeface="+mn-lt"/>
                <a:cs typeface="+mn-lt"/>
              </a:rPr>
              <a:t>while loop − Repeats a statement or group of statements while a given condition is true.</a:t>
            </a:r>
            <a:br>
              <a:rPr lang="en-GB" sz="2600" dirty="0">
                <a:ea typeface="+mn-lt"/>
                <a:cs typeface="+mn-lt"/>
              </a:rPr>
            </a:br>
            <a:r>
              <a:rPr lang="en-GB" sz="2600" dirty="0">
                <a:ea typeface="+mn-lt"/>
                <a:cs typeface="+mn-lt"/>
              </a:rPr>
              <a:t>It tests the condition before executing the loop body.</a:t>
            </a:r>
          </a:p>
          <a:p>
            <a:r>
              <a:rPr lang="en-GB" sz="2600" dirty="0">
                <a:ea typeface="+mn-lt"/>
                <a:cs typeface="+mn-lt"/>
              </a:rPr>
              <a:t>for loop – Executes a sequence of statements multiple times and abbreviates the code that manages the loop variable.</a:t>
            </a:r>
          </a:p>
          <a:p>
            <a:r>
              <a:rPr lang="en-GB" sz="2600" dirty="0" err="1">
                <a:ea typeface="+mn-lt"/>
                <a:cs typeface="+mn-lt"/>
              </a:rPr>
              <a:t>do..while</a:t>
            </a:r>
            <a:r>
              <a:rPr lang="en-GB" sz="2600" dirty="0">
                <a:ea typeface="+mn-lt"/>
                <a:cs typeface="+mn-lt"/>
              </a:rPr>
              <a:t> loop - It is more like a while statement, except that it tests the condition at the end of the loop body.</a:t>
            </a:r>
          </a:p>
          <a:p>
            <a:r>
              <a:rPr lang="en-GB" sz="2600" dirty="0">
                <a:ea typeface="+mn-lt"/>
                <a:cs typeface="+mn-lt"/>
              </a:rPr>
              <a:t>Nested loop - one or more loops inside any other while, for, or </a:t>
            </a:r>
            <a:r>
              <a:rPr lang="en-GB" sz="2600" dirty="0" err="1">
                <a:ea typeface="+mn-lt"/>
                <a:cs typeface="+mn-lt"/>
              </a:rPr>
              <a:t>do..while</a:t>
            </a:r>
            <a:r>
              <a:rPr lang="en-GB" sz="2600" dirty="0">
                <a:ea typeface="+mn-lt"/>
                <a:cs typeface="+mn-lt"/>
              </a:rPr>
              <a:t> loop.</a:t>
            </a:r>
          </a:p>
        </p:txBody>
      </p:sp>
      <p:sp>
        <p:nvSpPr>
          <p:cNvPr id="5" name="Slide Number Placeholder 4">
            <a:extLst>
              <a:ext uri="{FF2B5EF4-FFF2-40B4-BE49-F238E27FC236}">
                <a16:creationId xmlns:a16="http://schemas.microsoft.com/office/drawing/2014/main" id="{F7A8CF13-B949-428D-B1DA-EC62E878CFC8}"/>
              </a:ext>
            </a:extLst>
          </p:cNvPr>
          <p:cNvSpPr>
            <a:spLocks noGrp="1"/>
          </p:cNvSpPr>
          <p:nvPr>
            <p:ph type="sldNum" sz="quarter" idx="12"/>
          </p:nvPr>
        </p:nvSpPr>
        <p:spPr>
          <a:xfrm>
            <a:off x="8590663" y="6309794"/>
            <a:ext cx="683339" cy="365125"/>
          </a:xfrm>
        </p:spPr>
        <p:txBody>
          <a:bodyPr/>
          <a:lstStyle/>
          <a:p>
            <a:fld id="{D57F1E4F-1CFF-5643-939E-217C01CDF565}" type="slidenum">
              <a:rPr lang="en-US" dirty="0"/>
              <a:pPr/>
              <a:t>4</a:t>
            </a:fld>
            <a:endParaRPr lang="en-GB"/>
          </a:p>
        </p:txBody>
      </p:sp>
      <p:sp>
        <p:nvSpPr>
          <p:cNvPr id="4" name="Footer Placeholder 3">
            <a:extLst>
              <a:ext uri="{FF2B5EF4-FFF2-40B4-BE49-F238E27FC236}">
                <a16:creationId xmlns:a16="http://schemas.microsoft.com/office/drawing/2014/main" id="{D82F2776-FF3F-4917-96F1-5A16982DC75E}"/>
              </a:ext>
            </a:extLst>
          </p:cNvPr>
          <p:cNvSpPr>
            <a:spLocks noGrp="1"/>
          </p:cNvSpPr>
          <p:nvPr>
            <p:ph type="ftr" sz="quarter" idx="11"/>
          </p:nvPr>
        </p:nvSpPr>
        <p:spPr>
          <a:xfrm>
            <a:off x="677334" y="6309794"/>
            <a:ext cx="6297612" cy="365125"/>
          </a:xfrm>
        </p:spPr>
        <p:txBody>
          <a:bodyPr/>
          <a:lstStyle/>
          <a:p>
            <a:r>
              <a:rPr lang="en-GB"/>
              <a:t>25 March 2021</a:t>
            </a:r>
          </a:p>
        </p:txBody>
      </p:sp>
    </p:spTree>
    <p:extLst>
      <p:ext uri="{BB962C8B-B14F-4D97-AF65-F5344CB8AC3E}">
        <p14:creationId xmlns:p14="http://schemas.microsoft.com/office/powerpoint/2010/main" val="3620461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3A855-F520-45FD-BB3B-6FB6FC35C386}"/>
              </a:ext>
            </a:extLst>
          </p:cNvPr>
          <p:cNvSpPr>
            <a:spLocks noGrp="1"/>
          </p:cNvSpPr>
          <p:nvPr>
            <p:ph type="title"/>
          </p:nvPr>
        </p:nvSpPr>
        <p:spPr>
          <a:xfrm>
            <a:off x="677334" y="254577"/>
            <a:ext cx="8596668" cy="671369"/>
          </a:xfrm>
        </p:spPr>
        <p:txBody>
          <a:bodyPr>
            <a:normAutofit/>
          </a:bodyPr>
          <a:lstStyle/>
          <a:p>
            <a:r>
              <a:rPr lang="en-GB" dirty="0"/>
              <a:t>while Loop</a:t>
            </a:r>
          </a:p>
        </p:txBody>
      </p:sp>
      <p:sp>
        <p:nvSpPr>
          <p:cNvPr id="3" name="Content Placeholder 2">
            <a:extLst>
              <a:ext uri="{FF2B5EF4-FFF2-40B4-BE49-F238E27FC236}">
                <a16:creationId xmlns:a16="http://schemas.microsoft.com/office/drawing/2014/main" id="{6EF6FA72-B416-4A84-A8AB-88469E738166}"/>
              </a:ext>
            </a:extLst>
          </p:cNvPr>
          <p:cNvSpPr>
            <a:spLocks noGrp="1"/>
          </p:cNvSpPr>
          <p:nvPr>
            <p:ph idx="1"/>
          </p:nvPr>
        </p:nvSpPr>
        <p:spPr>
          <a:xfrm>
            <a:off x="677334" y="1026249"/>
            <a:ext cx="8596668" cy="5283544"/>
          </a:xfrm>
        </p:spPr>
        <p:txBody>
          <a:bodyPr vert="horz" lIns="91440" tIns="45720" rIns="91440" bIns="45720" rtlCol="0" anchor="t">
            <a:normAutofit fontScale="92500" lnSpcReduction="10000"/>
          </a:bodyPr>
          <a:lstStyle/>
          <a:p>
            <a:r>
              <a:rPr lang="en-GB" sz="2600" dirty="0">
                <a:ea typeface="+mn-lt"/>
                <a:cs typeface="+mn-lt"/>
              </a:rPr>
              <a:t>Repeatedly executes a target statement as long as a given condition is true.</a:t>
            </a:r>
          </a:p>
          <a:p>
            <a:r>
              <a:rPr lang="en-GB" sz="2600" dirty="0">
                <a:ea typeface="+mn-lt"/>
                <a:cs typeface="+mn-lt"/>
              </a:rPr>
              <a:t>Syntax:</a:t>
            </a:r>
            <a:br>
              <a:rPr lang="en-GB" sz="2600" dirty="0">
                <a:ea typeface="+mn-lt"/>
                <a:cs typeface="+mn-lt"/>
              </a:rPr>
            </a:br>
            <a:r>
              <a:rPr lang="en-GB" sz="2600" dirty="0">
                <a:ea typeface="+mn-lt"/>
                <a:cs typeface="+mn-lt"/>
              </a:rPr>
              <a:t>while(condition) {</a:t>
            </a:r>
            <a:br>
              <a:rPr lang="en-GB" sz="2600" dirty="0">
                <a:ea typeface="+mn-lt"/>
                <a:cs typeface="+mn-lt"/>
              </a:rPr>
            </a:br>
            <a:r>
              <a:rPr lang="en-GB" sz="2600" dirty="0">
                <a:ea typeface="+mn-lt"/>
                <a:cs typeface="+mn-lt"/>
              </a:rPr>
              <a:t>    statement(s);</a:t>
            </a:r>
            <a:br>
              <a:rPr lang="en-GB" sz="2600" dirty="0">
                <a:ea typeface="+mn-lt"/>
                <a:cs typeface="+mn-lt"/>
              </a:rPr>
            </a:br>
            <a:r>
              <a:rPr lang="en-GB" sz="2600" dirty="0">
                <a:ea typeface="+mn-lt"/>
                <a:cs typeface="+mn-lt"/>
              </a:rPr>
              <a:t>}</a:t>
            </a:r>
          </a:p>
          <a:p>
            <a:pPr algn="just"/>
            <a:r>
              <a:rPr lang="en-GB" sz="2600" dirty="0">
                <a:ea typeface="+mn-lt"/>
                <a:cs typeface="+mn-lt"/>
              </a:rPr>
              <a:t>Here, </a:t>
            </a:r>
            <a:r>
              <a:rPr lang="en-GB" sz="2600" b="1" dirty="0">
                <a:ea typeface="+mn-lt"/>
                <a:cs typeface="+mn-lt"/>
              </a:rPr>
              <a:t>statement(s)</a:t>
            </a:r>
            <a:r>
              <a:rPr lang="en-GB" sz="2600" dirty="0">
                <a:ea typeface="+mn-lt"/>
                <a:cs typeface="+mn-lt"/>
              </a:rPr>
              <a:t> may be a single statement or a block of statements.</a:t>
            </a:r>
          </a:p>
          <a:p>
            <a:pPr algn="just"/>
            <a:r>
              <a:rPr lang="en-GB" sz="2600" dirty="0">
                <a:ea typeface="+mn-lt"/>
                <a:cs typeface="+mn-lt"/>
              </a:rPr>
              <a:t>The </a:t>
            </a:r>
            <a:r>
              <a:rPr lang="en-GB" sz="2600" b="1" dirty="0">
                <a:ea typeface="+mn-lt"/>
                <a:cs typeface="+mn-lt"/>
              </a:rPr>
              <a:t>condition</a:t>
            </a:r>
            <a:r>
              <a:rPr lang="en-GB" sz="2600" dirty="0">
                <a:ea typeface="+mn-lt"/>
                <a:cs typeface="+mn-lt"/>
              </a:rPr>
              <a:t> may be any expression, and true is any nonzero value.</a:t>
            </a:r>
            <a:endParaRPr lang="en-GB" dirty="0">
              <a:ea typeface="+mn-lt"/>
              <a:cs typeface="+mn-lt"/>
            </a:endParaRPr>
          </a:p>
          <a:p>
            <a:pPr algn="just"/>
            <a:r>
              <a:rPr lang="en-GB" sz="2600" dirty="0">
                <a:ea typeface="+mn-lt"/>
                <a:cs typeface="+mn-lt"/>
              </a:rPr>
              <a:t>The loop iterates while the condition is true.</a:t>
            </a:r>
            <a:endParaRPr lang="en-GB" dirty="0"/>
          </a:p>
          <a:p>
            <a:pPr algn="just"/>
            <a:r>
              <a:rPr lang="en-GB" sz="2600" dirty="0">
                <a:ea typeface="+mn-lt"/>
                <a:cs typeface="+mn-lt"/>
              </a:rPr>
              <a:t>When the condition becomes false, the program control passes to the line immediately following the loop.</a:t>
            </a:r>
            <a:endParaRPr lang="en-GB" dirty="0"/>
          </a:p>
        </p:txBody>
      </p:sp>
      <p:sp>
        <p:nvSpPr>
          <p:cNvPr id="5" name="Slide Number Placeholder 4">
            <a:extLst>
              <a:ext uri="{FF2B5EF4-FFF2-40B4-BE49-F238E27FC236}">
                <a16:creationId xmlns:a16="http://schemas.microsoft.com/office/drawing/2014/main" id="{F7A8CF13-B949-428D-B1DA-EC62E878CFC8}"/>
              </a:ext>
            </a:extLst>
          </p:cNvPr>
          <p:cNvSpPr>
            <a:spLocks noGrp="1"/>
          </p:cNvSpPr>
          <p:nvPr>
            <p:ph type="sldNum" sz="quarter" idx="12"/>
          </p:nvPr>
        </p:nvSpPr>
        <p:spPr>
          <a:xfrm>
            <a:off x="8590663" y="6309794"/>
            <a:ext cx="683339" cy="365125"/>
          </a:xfrm>
        </p:spPr>
        <p:txBody>
          <a:bodyPr/>
          <a:lstStyle/>
          <a:p>
            <a:fld id="{D57F1E4F-1CFF-5643-939E-217C01CDF565}" type="slidenum">
              <a:rPr lang="en-US" dirty="0"/>
              <a:pPr/>
              <a:t>5</a:t>
            </a:fld>
            <a:endParaRPr lang="en-GB"/>
          </a:p>
        </p:txBody>
      </p:sp>
      <p:sp>
        <p:nvSpPr>
          <p:cNvPr id="4" name="Footer Placeholder 3">
            <a:extLst>
              <a:ext uri="{FF2B5EF4-FFF2-40B4-BE49-F238E27FC236}">
                <a16:creationId xmlns:a16="http://schemas.microsoft.com/office/drawing/2014/main" id="{D82F2776-FF3F-4917-96F1-5A16982DC75E}"/>
              </a:ext>
            </a:extLst>
          </p:cNvPr>
          <p:cNvSpPr>
            <a:spLocks noGrp="1"/>
          </p:cNvSpPr>
          <p:nvPr>
            <p:ph type="ftr" sz="quarter" idx="11"/>
          </p:nvPr>
        </p:nvSpPr>
        <p:spPr>
          <a:xfrm>
            <a:off x="677334" y="6309794"/>
            <a:ext cx="6297612" cy="365125"/>
          </a:xfrm>
        </p:spPr>
        <p:txBody>
          <a:bodyPr/>
          <a:lstStyle/>
          <a:p>
            <a:r>
              <a:rPr lang="en-GB"/>
              <a:t>25 March 2021</a:t>
            </a:r>
          </a:p>
        </p:txBody>
      </p:sp>
    </p:spTree>
    <p:extLst>
      <p:ext uri="{BB962C8B-B14F-4D97-AF65-F5344CB8AC3E}">
        <p14:creationId xmlns:p14="http://schemas.microsoft.com/office/powerpoint/2010/main" val="1470118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3A855-F520-45FD-BB3B-6FB6FC35C386}"/>
              </a:ext>
            </a:extLst>
          </p:cNvPr>
          <p:cNvSpPr>
            <a:spLocks noGrp="1"/>
          </p:cNvSpPr>
          <p:nvPr>
            <p:ph type="title"/>
          </p:nvPr>
        </p:nvSpPr>
        <p:spPr>
          <a:xfrm>
            <a:off x="677334" y="254577"/>
            <a:ext cx="8596668" cy="671369"/>
          </a:xfrm>
        </p:spPr>
        <p:txBody>
          <a:bodyPr>
            <a:normAutofit/>
          </a:bodyPr>
          <a:lstStyle/>
          <a:p>
            <a:r>
              <a:rPr lang="en-GB" dirty="0"/>
              <a:t>while Loop</a:t>
            </a:r>
          </a:p>
        </p:txBody>
      </p:sp>
      <p:sp>
        <p:nvSpPr>
          <p:cNvPr id="3" name="Content Placeholder 2">
            <a:extLst>
              <a:ext uri="{FF2B5EF4-FFF2-40B4-BE49-F238E27FC236}">
                <a16:creationId xmlns:a16="http://schemas.microsoft.com/office/drawing/2014/main" id="{6EF6FA72-B416-4A84-A8AB-88469E738166}"/>
              </a:ext>
            </a:extLst>
          </p:cNvPr>
          <p:cNvSpPr>
            <a:spLocks noGrp="1"/>
          </p:cNvSpPr>
          <p:nvPr>
            <p:ph idx="1"/>
          </p:nvPr>
        </p:nvSpPr>
        <p:spPr>
          <a:xfrm>
            <a:off x="677334" y="1026249"/>
            <a:ext cx="8596668" cy="5283544"/>
          </a:xfrm>
        </p:spPr>
        <p:txBody>
          <a:bodyPr vert="horz" lIns="91440" tIns="45720" rIns="91440" bIns="45720" rtlCol="0" anchor="t">
            <a:normAutofit/>
          </a:bodyPr>
          <a:lstStyle/>
          <a:p>
            <a:r>
              <a:rPr lang="en-GB" sz="2600" dirty="0">
                <a:ea typeface="+mn-lt"/>
                <a:cs typeface="+mn-lt"/>
              </a:rPr>
              <a:t>Flow diagram – </a:t>
            </a:r>
            <a:endParaRPr lang="en-US"/>
          </a:p>
        </p:txBody>
      </p:sp>
      <p:sp>
        <p:nvSpPr>
          <p:cNvPr id="5" name="Slide Number Placeholder 4">
            <a:extLst>
              <a:ext uri="{FF2B5EF4-FFF2-40B4-BE49-F238E27FC236}">
                <a16:creationId xmlns:a16="http://schemas.microsoft.com/office/drawing/2014/main" id="{F7A8CF13-B949-428D-B1DA-EC62E878CFC8}"/>
              </a:ext>
            </a:extLst>
          </p:cNvPr>
          <p:cNvSpPr>
            <a:spLocks noGrp="1"/>
          </p:cNvSpPr>
          <p:nvPr>
            <p:ph type="sldNum" sz="quarter" idx="12"/>
          </p:nvPr>
        </p:nvSpPr>
        <p:spPr>
          <a:xfrm>
            <a:off x="8590663" y="6309794"/>
            <a:ext cx="683339" cy="365125"/>
          </a:xfrm>
        </p:spPr>
        <p:txBody>
          <a:bodyPr/>
          <a:lstStyle/>
          <a:p>
            <a:fld id="{D57F1E4F-1CFF-5643-939E-217C01CDF565}" type="slidenum">
              <a:rPr lang="en-US" dirty="0"/>
              <a:pPr/>
              <a:t>6</a:t>
            </a:fld>
            <a:endParaRPr lang="en-GB"/>
          </a:p>
        </p:txBody>
      </p:sp>
      <p:sp>
        <p:nvSpPr>
          <p:cNvPr id="4" name="Footer Placeholder 3">
            <a:extLst>
              <a:ext uri="{FF2B5EF4-FFF2-40B4-BE49-F238E27FC236}">
                <a16:creationId xmlns:a16="http://schemas.microsoft.com/office/drawing/2014/main" id="{D82F2776-FF3F-4917-96F1-5A16982DC75E}"/>
              </a:ext>
            </a:extLst>
          </p:cNvPr>
          <p:cNvSpPr>
            <a:spLocks noGrp="1"/>
          </p:cNvSpPr>
          <p:nvPr>
            <p:ph type="ftr" sz="quarter" idx="11"/>
          </p:nvPr>
        </p:nvSpPr>
        <p:spPr>
          <a:xfrm>
            <a:off x="677334" y="6309794"/>
            <a:ext cx="6297612" cy="365125"/>
          </a:xfrm>
        </p:spPr>
        <p:txBody>
          <a:bodyPr/>
          <a:lstStyle/>
          <a:p>
            <a:r>
              <a:rPr lang="en-GB"/>
              <a:t>25 March 2021</a:t>
            </a:r>
          </a:p>
        </p:txBody>
      </p:sp>
      <p:pic>
        <p:nvPicPr>
          <p:cNvPr id="6" name="Picture 6" descr="Diagram&#10;&#10;Description automatically generated">
            <a:extLst>
              <a:ext uri="{FF2B5EF4-FFF2-40B4-BE49-F238E27FC236}">
                <a16:creationId xmlns:a16="http://schemas.microsoft.com/office/drawing/2014/main" id="{9595C4D2-8427-4977-BDAB-60CF049E0DC4}"/>
              </a:ext>
            </a:extLst>
          </p:cNvPr>
          <p:cNvPicPr>
            <a:picLocks noChangeAspect="1"/>
          </p:cNvPicPr>
          <p:nvPr/>
        </p:nvPicPr>
        <p:blipFill>
          <a:blip r:embed="rId2"/>
          <a:stretch>
            <a:fillRect/>
          </a:stretch>
        </p:blipFill>
        <p:spPr>
          <a:xfrm>
            <a:off x="3829979" y="1125105"/>
            <a:ext cx="3600450" cy="4710009"/>
          </a:xfrm>
          <a:prstGeom prst="rect">
            <a:avLst/>
          </a:prstGeom>
        </p:spPr>
      </p:pic>
    </p:spTree>
    <p:extLst>
      <p:ext uri="{BB962C8B-B14F-4D97-AF65-F5344CB8AC3E}">
        <p14:creationId xmlns:p14="http://schemas.microsoft.com/office/powerpoint/2010/main" val="2090541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3A855-F520-45FD-BB3B-6FB6FC35C386}"/>
              </a:ext>
            </a:extLst>
          </p:cNvPr>
          <p:cNvSpPr>
            <a:spLocks noGrp="1"/>
          </p:cNvSpPr>
          <p:nvPr>
            <p:ph type="title"/>
          </p:nvPr>
        </p:nvSpPr>
        <p:spPr>
          <a:xfrm>
            <a:off x="677334" y="254577"/>
            <a:ext cx="8596668" cy="671369"/>
          </a:xfrm>
        </p:spPr>
        <p:txBody>
          <a:bodyPr>
            <a:normAutofit/>
          </a:bodyPr>
          <a:lstStyle/>
          <a:p>
            <a:r>
              <a:rPr lang="en-GB" dirty="0"/>
              <a:t>while Loop</a:t>
            </a:r>
          </a:p>
        </p:txBody>
      </p:sp>
      <p:sp>
        <p:nvSpPr>
          <p:cNvPr id="3" name="Content Placeholder 2">
            <a:extLst>
              <a:ext uri="{FF2B5EF4-FFF2-40B4-BE49-F238E27FC236}">
                <a16:creationId xmlns:a16="http://schemas.microsoft.com/office/drawing/2014/main" id="{6EF6FA72-B416-4A84-A8AB-88469E738166}"/>
              </a:ext>
            </a:extLst>
          </p:cNvPr>
          <p:cNvSpPr>
            <a:spLocks noGrp="1"/>
          </p:cNvSpPr>
          <p:nvPr>
            <p:ph idx="1"/>
          </p:nvPr>
        </p:nvSpPr>
        <p:spPr>
          <a:xfrm>
            <a:off x="677334" y="1026249"/>
            <a:ext cx="8596668" cy="5283544"/>
          </a:xfrm>
        </p:spPr>
        <p:txBody>
          <a:bodyPr vert="horz" lIns="91440" tIns="45720" rIns="91440" bIns="45720" rtlCol="0" anchor="t">
            <a:normAutofit/>
          </a:bodyPr>
          <a:lstStyle/>
          <a:p>
            <a:r>
              <a:rPr lang="en-GB" sz="2600" dirty="0">
                <a:ea typeface="+mn-lt"/>
                <a:cs typeface="+mn-lt"/>
              </a:rPr>
              <a:t>Note: A while loop might not execute at all.</a:t>
            </a:r>
            <a:endParaRPr lang="en-US" dirty="0">
              <a:ea typeface="+mn-lt"/>
              <a:cs typeface="+mn-lt"/>
            </a:endParaRPr>
          </a:p>
          <a:p>
            <a:r>
              <a:rPr lang="en-GB" sz="2600" dirty="0">
                <a:ea typeface="+mn-lt"/>
                <a:cs typeface="+mn-lt"/>
              </a:rPr>
              <a:t>When the condition is tested and the result is false, the loop body will be skipped and the first statement after the while loop will be executed.</a:t>
            </a:r>
          </a:p>
        </p:txBody>
      </p:sp>
      <p:sp>
        <p:nvSpPr>
          <p:cNvPr id="5" name="Slide Number Placeholder 4">
            <a:extLst>
              <a:ext uri="{FF2B5EF4-FFF2-40B4-BE49-F238E27FC236}">
                <a16:creationId xmlns:a16="http://schemas.microsoft.com/office/drawing/2014/main" id="{F7A8CF13-B949-428D-B1DA-EC62E878CFC8}"/>
              </a:ext>
            </a:extLst>
          </p:cNvPr>
          <p:cNvSpPr>
            <a:spLocks noGrp="1"/>
          </p:cNvSpPr>
          <p:nvPr>
            <p:ph type="sldNum" sz="quarter" idx="12"/>
          </p:nvPr>
        </p:nvSpPr>
        <p:spPr>
          <a:xfrm>
            <a:off x="8590663" y="6309794"/>
            <a:ext cx="683339" cy="365125"/>
          </a:xfrm>
        </p:spPr>
        <p:txBody>
          <a:bodyPr/>
          <a:lstStyle/>
          <a:p>
            <a:fld id="{D57F1E4F-1CFF-5643-939E-217C01CDF565}" type="slidenum">
              <a:rPr lang="en-US" dirty="0"/>
              <a:pPr/>
              <a:t>7</a:t>
            </a:fld>
            <a:endParaRPr lang="en-GB"/>
          </a:p>
        </p:txBody>
      </p:sp>
      <p:sp>
        <p:nvSpPr>
          <p:cNvPr id="4" name="Footer Placeholder 3">
            <a:extLst>
              <a:ext uri="{FF2B5EF4-FFF2-40B4-BE49-F238E27FC236}">
                <a16:creationId xmlns:a16="http://schemas.microsoft.com/office/drawing/2014/main" id="{D82F2776-FF3F-4917-96F1-5A16982DC75E}"/>
              </a:ext>
            </a:extLst>
          </p:cNvPr>
          <p:cNvSpPr>
            <a:spLocks noGrp="1"/>
          </p:cNvSpPr>
          <p:nvPr>
            <p:ph type="ftr" sz="quarter" idx="11"/>
          </p:nvPr>
        </p:nvSpPr>
        <p:spPr>
          <a:xfrm>
            <a:off x="677334" y="6309794"/>
            <a:ext cx="6297612" cy="365125"/>
          </a:xfrm>
        </p:spPr>
        <p:txBody>
          <a:bodyPr/>
          <a:lstStyle/>
          <a:p>
            <a:r>
              <a:rPr lang="en-GB"/>
              <a:t>25 March 2021</a:t>
            </a:r>
          </a:p>
        </p:txBody>
      </p:sp>
    </p:spTree>
    <p:extLst>
      <p:ext uri="{BB962C8B-B14F-4D97-AF65-F5344CB8AC3E}">
        <p14:creationId xmlns:p14="http://schemas.microsoft.com/office/powerpoint/2010/main" val="3708221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3A855-F520-45FD-BB3B-6FB6FC35C386}"/>
              </a:ext>
            </a:extLst>
          </p:cNvPr>
          <p:cNvSpPr>
            <a:spLocks noGrp="1"/>
          </p:cNvSpPr>
          <p:nvPr>
            <p:ph type="title"/>
          </p:nvPr>
        </p:nvSpPr>
        <p:spPr>
          <a:xfrm>
            <a:off x="677334" y="254577"/>
            <a:ext cx="8596668" cy="671369"/>
          </a:xfrm>
        </p:spPr>
        <p:txBody>
          <a:bodyPr>
            <a:normAutofit/>
          </a:bodyPr>
          <a:lstStyle/>
          <a:p>
            <a:r>
              <a:rPr lang="en-GB" dirty="0"/>
              <a:t>while Loop</a:t>
            </a:r>
          </a:p>
        </p:txBody>
      </p:sp>
      <p:sp>
        <p:nvSpPr>
          <p:cNvPr id="3" name="Content Placeholder 2">
            <a:extLst>
              <a:ext uri="{FF2B5EF4-FFF2-40B4-BE49-F238E27FC236}">
                <a16:creationId xmlns:a16="http://schemas.microsoft.com/office/drawing/2014/main" id="{6EF6FA72-B416-4A84-A8AB-88469E738166}"/>
              </a:ext>
            </a:extLst>
          </p:cNvPr>
          <p:cNvSpPr>
            <a:spLocks noGrp="1"/>
          </p:cNvSpPr>
          <p:nvPr>
            <p:ph idx="1"/>
          </p:nvPr>
        </p:nvSpPr>
        <p:spPr>
          <a:xfrm>
            <a:off x="677334" y="1026249"/>
            <a:ext cx="8596668" cy="5283544"/>
          </a:xfrm>
        </p:spPr>
        <p:txBody>
          <a:bodyPr vert="horz" lIns="91440" tIns="45720" rIns="91440" bIns="45720" rtlCol="0" anchor="t">
            <a:normAutofit/>
          </a:bodyPr>
          <a:lstStyle/>
          <a:p>
            <a:r>
              <a:rPr lang="en-GB" sz="2600" dirty="0">
                <a:ea typeface="+mn-lt"/>
                <a:cs typeface="+mn-lt"/>
              </a:rPr>
              <a:t>Example:</a:t>
            </a:r>
            <a:br>
              <a:rPr lang="en-GB" sz="2600" dirty="0">
                <a:ea typeface="+mn-lt"/>
                <a:cs typeface="+mn-lt"/>
              </a:rPr>
            </a:br>
            <a:endParaRPr lang="en-US">
              <a:ea typeface="+mn-lt"/>
              <a:cs typeface="+mn-lt"/>
            </a:endParaRPr>
          </a:p>
        </p:txBody>
      </p:sp>
      <p:sp>
        <p:nvSpPr>
          <p:cNvPr id="5" name="Slide Number Placeholder 4">
            <a:extLst>
              <a:ext uri="{FF2B5EF4-FFF2-40B4-BE49-F238E27FC236}">
                <a16:creationId xmlns:a16="http://schemas.microsoft.com/office/drawing/2014/main" id="{F7A8CF13-B949-428D-B1DA-EC62E878CFC8}"/>
              </a:ext>
            </a:extLst>
          </p:cNvPr>
          <p:cNvSpPr>
            <a:spLocks noGrp="1"/>
          </p:cNvSpPr>
          <p:nvPr>
            <p:ph type="sldNum" sz="quarter" idx="12"/>
          </p:nvPr>
        </p:nvSpPr>
        <p:spPr>
          <a:xfrm>
            <a:off x="8590663" y="6309794"/>
            <a:ext cx="683339" cy="365125"/>
          </a:xfrm>
        </p:spPr>
        <p:txBody>
          <a:bodyPr/>
          <a:lstStyle/>
          <a:p>
            <a:fld id="{D57F1E4F-1CFF-5643-939E-217C01CDF565}" type="slidenum">
              <a:rPr lang="en-US" dirty="0"/>
              <a:pPr/>
              <a:t>8</a:t>
            </a:fld>
            <a:endParaRPr lang="en-GB"/>
          </a:p>
        </p:txBody>
      </p:sp>
      <p:sp>
        <p:nvSpPr>
          <p:cNvPr id="4" name="Footer Placeholder 3">
            <a:extLst>
              <a:ext uri="{FF2B5EF4-FFF2-40B4-BE49-F238E27FC236}">
                <a16:creationId xmlns:a16="http://schemas.microsoft.com/office/drawing/2014/main" id="{D82F2776-FF3F-4917-96F1-5A16982DC75E}"/>
              </a:ext>
            </a:extLst>
          </p:cNvPr>
          <p:cNvSpPr>
            <a:spLocks noGrp="1"/>
          </p:cNvSpPr>
          <p:nvPr>
            <p:ph type="ftr" sz="quarter" idx="11"/>
          </p:nvPr>
        </p:nvSpPr>
        <p:spPr>
          <a:xfrm>
            <a:off x="677334" y="6309794"/>
            <a:ext cx="6297612" cy="365125"/>
          </a:xfrm>
        </p:spPr>
        <p:txBody>
          <a:bodyPr/>
          <a:lstStyle/>
          <a:p>
            <a:r>
              <a:rPr lang="en-GB"/>
              <a:t>25 March 2021</a:t>
            </a:r>
          </a:p>
        </p:txBody>
      </p:sp>
      <p:pic>
        <p:nvPicPr>
          <p:cNvPr id="6" name="Picture 6" descr="Graphical user interface, text&#10;&#10;Description automatically generated">
            <a:extLst>
              <a:ext uri="{FF2B5EF4-FFF2-40B4-BE49-F238E27FC236}">
                <a16:creationId xmlns:a16="http://schemas.microsoft.com/office/drawing/2014/main" id="{F9C89968-425D-44C3-991F-00EF4FCDEEA5}"/>
              </a:ext>
            </a:extLst>
          </p:cNvPr>
          <p:cNvPicPr>
            <a:picLocks noChangeAspect="1"/>
          </p:cNvPicPr>
          <p:nvPr/>
        </p:nvPicPr>
        <p:blipFill>
          <a:blip r:embed="rId2"/>
          <a:stretch>
            <a:fillRect/>
          </a:stretch>
        </p:blipFill>
        <p:spPr>
          <a:xfrm>
            <a:off x="1096241" y="1484381"/>
            <a:ext cx="4405745" cy="4633921"/>
          </a:xfrm>
          <a:prstGeom prst="rect">
            <a:avLst/>
          </a:prstGeom>
        </p:spPr>
      </p:pic>
    </p:spTree>
    <p:extLst>
      <p:ext uri="{BB962C8B-B14F-4D97-AF65-F5344CB8AC3E}">
        <p14:creationId xmlns:p14="http://schemas.microsoft.com/office/powerpoint/2010/main" val="2339858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3A855-F520-45FD-BB3B-6FB6FC35C386}"/>
              </a:ext>
            </a:extLst>
          </p:cNvPr>
          <p:cNvSpPr>
            <a:spLocks noGrp="1"/>
          </p:cNvSpPr>
          <p:nvPr>
            <p:ph type="title"/>
          </p:nvPr>
        </p:nvSpPr>
        <p:spPr>
          <a:xfrm>
            <a:off x="677334" y="254577"/>
            <a:ext cx="8596668" cy="671369"/>
          </a:xfrm>
        </p:spPr>
        <p:txBody>
          <a:bodyPr>
            <a:normAutofit/>
          </a:bodyPr>
          <a:lstStyle/>
          <a:p>
            <a:r>
              <a:rPr lang="en-GB" dirty="0"/>
              <a:t>for Loop</a:t>
            </a:r>
          </a:p>
        </p:txBody>
      </p:sp>
      <p:sp>
        <p:nvSpPr>
          <p:cNvPr id="3" name="Content Placeholder 2">
            <a:extLst>
              <a:ext uri="{FF2B5EF4-FFF2-40B4-BE49-F238E27FC236}">
                <a16:creationId xmlns:a16="http://schemas.microsoft.com/office/drawing/2014/main" id="{6EF6FA72-B416-4A84-A8AB-88469E738166}"/>
              </a:ext>
            </a:extLst>
          </p:cNvPr>
          <p:cNvSpPr>
            <a:spLocks noGrp="1"/>
          </p:cNvSpPr>
          <p:nvPr>
            <p:ph idx="1"/>
          </p:nvPr>
        </p:nvSpPr>
        <p:spPr>
          <a:xfrm>
            <a:off x="677334" y="1026249"/>
            <a:ext cx="8596668" cy="5283544"/>
          </a:xfrm>
        </p:spPr>
        <p:txBody>
          <a:bodyPr vert="horz" lIns="91440" tIns="45720" rIns="91440" bIns="45720" rtlCol="0" anchor="t">
            <a:normAutofit/>
          </a:bodyPr>
          <a:lstStyle/>
          <a:p>
            <a:r>
              <a:rPr lang="en-GB" sz="2600" dirty="0">
                <a:ea typeface="+mn-lt"/>
                <a:cs typeface="+mn-lt"/>
              </a:rPr>
              <a:t>A </a:t>
            </a:r>
            <a:r>
              <a:rPr lang="en-GB" sz="2600" b="1" dirty="0">
                <a:ea typeface="+mn-lt"/>
                <a:cs typeface="+mn-lt"/>
              </a:rPr>
              <a:t>for</a:t>
            </a:r>
            <a:r>
              <a:rPr lang="en-GB" sz="2600" dirty="0">
                <a:ea typeface="+mn-lt"/>
                <a:cs typeface="+mn-lt"/>
              </a:rPr>
              <a:t> loop is a repetition control structure that allows you to efficiently write a loop that needs to execute a specific number of times.</a:t>
            </a:r>
          </a:p>
          <a:p>
            <a:r>
              <a:rPr lang="en-GB" sz="2600" dirty="0">
                <a:ea typeface="+mn-lt"/>
                <a:cs typeface="+mn-lt"/>
              </a:rPr>
              <a:t>Syntax:</a:t>
            </a:r>
            <a:br>
              <a:rPr lang="en-GB" sz="2600" dirty="0">
                <a:ea typeface="+mn-lt"/>
                <a:cs typeface="+mn-lt"/>
              </a:rPr>
            </a:br>
            <a:r>
              <a:rPr lang="en-GB" sz="2600" dirty="0">
                <a:ea typeface="+mn-lt"/>
                <a:cs typeface="+mn-lt"/>
              </a:rPr>
              <a:t>for( </a:t>
            </a:r>
            <a:r>
              <a:rPr lang="en-GB" sz="2600" dirty="0" err="1">
                <a:ea typeface="+mn-lt"/>
                <a:cs typeface="+mn-lt"/>
              </a:rPr>
              <a:t>init</a:t>
            </a:r>
            <a:r>
              <a:rPr lang="en-GB" sz="2600" dirty="0">
                <a:ea typeface="+mn-lt"/>
                <a:cs typeface="+mn-lt"/>
              </a:rPr>
              <a:t>; condition; increment ) {</a:t>
            </a:r>
            <a:br>
              <a:rPr lang="en-GB" sz="2600" dirty="0">
                <a:ea typeface="+mn-lt"/>
                <a:cs typeface="+mn-lt"/>
              </a:rPr>
            </a:br>
            <a:r>
              <a:rPr lang="en-GB" sz="2600" dirty="0">
                <a:ea typeface="+mn-lt"/>
                <a:cs typeface="+mn-lt"/>
              </a:rPr>
              <a:t>    statement(s);</a:t>
            </a:r>
            <a:br>
              <a:rPr lang="en-GB" sz="2600" dirty="0">
                <a:ea typeface="+mn-lt"/>
                <a:cs typeface="+mn-lt"/>
              </a:rPr>
            </a:br>
            <a:r>
              <a:rPr lang="en-GB" sz="2600" dirty="0">
                <a:ea typeface="+mn-lt"/>
                <a:cs typeface="+mn-lt"/>
              </a:rPr>
              <a:t>}</a:t>
            </a:r>
          </a:p>
          <a:p>
            <a:r>
              <a:rPr lang="en-GB" sz="2600" dirty="0">
                <a:ea typeface="+mn-lt"/>
                <a:cs typeface="+mn-lt"/>
              </a:rPr>
              <a:t>The </a:t>
            </a:r>
            <a:r>
              <a:rPr lang="en-GB" sz="2600" b="1" dirty="0" err="1">
                <a:ea typeface="+mn-lt"/>
                <a:cs typeface="+mn-lt"/>
              </a:rPr>
              <a:t>init</a:t>
            </a:r>
            <a:r>
              <a:rPr lang="en-GB" sz="2600" dirty="0">
                <a:ea typeface="+mn-lt"/>
                <a:cs typeface="+mn-lt"/>
              </a:rPr>
              <a:t> step is executed first, and only once. This step allows you to declare and initialize any loop control variables. You are not required to put a statement here, as long as a semicolon appears.</a:t>
            </a:r>
          </a:p>
        </p:txBody>
      </p:sp>
      <p:sp>
        <p:nvSpPr>
          <p:cNvPr id="5" name="Slide Number Placeholder 4">
            <a:extLst>
              <a:ext uri="{FF2B5EF4-FFF2-40B4-BE49-F238E27FC236}">
                <a16:creationId xmlns:a16="http://schemas.microsoft.com/office/drawing/2014/main" id="{F7A8CF13-B949-428D-B1DA-EC62E878CFC8}"/>
              </a:ext>
            </a:extLst>
          </p:cNvPr>
          <p:cNvSpPr>
            <a:spLocks noGrp="1"/>
          </p:cNvSpPr>
          <p:nvPr>
            <p:ph type="sldNum" sz="quarter" idx="12"/>
          </p:nvPr>
        </p:nvSpPr>
        <p:spPr>
          <a:xfrm>
            <a:off x="8590663" y="6309794"/>
            <a:ext cx="683339" cy="365125"/>
          </a:xfrm>
        </p:spPr>
        <p:txBody>
          <a:bodyPr/>
          <a:lstStyle/>
          <a:p>
            <a:fld id="{D57F1E4F-1CFF-5643-939E-217C01CDF565}" type="slidenum">
              <a:rPr lang="en-US" dirty="0"/>
              <a:pPr/>
              <a:t>9</a:t>
            </a:fld>
            <a:endParaRPr lang="en-GB"/>
          </a:p>
        </p:txBody>
      </p:sp>
      <p:sp>
        <p:nvSpPr>
          <p:cNvPr id="4" name="Footer Placeholder 3">
            <a:extLst>
              <a:ext uri="{FF2B5EF4-FFF2-40B4-BE49-F238E27FC236}">
                <a16:creationId xmlns:a16="http://schemas.microsoft.com/office/drawing/2014/main" id="{D82F2776-FF3F-4917-96F1-5A16982DC75E}"/>
              </a:ext>
            </a:extLst>
          </p:cNvPr>
          <p:cNvSpPr>
            <a:spLocks noGrp="1"/>
          </p:cNvSpPr>
          <p:nvPr>
            <p:ph type="ftr" sz="quarter" idx="11"/>
          </p:nvPr>
        </p:nvSpPr>
        <p:spPr>
          <a:xfrm>
            <a:off x="677334" y="6309794"/>
            <a:ext cx="6297612" cy="365125"/>
          </a:xfrm>
        </p:spPr>
        <p:txBody>
          <a:bodyPr/>
          <a:lstStyle/>
          <a:p>
            <a:r>
              <a:rPr lang="en-GB"/>
              <a:t>25 March 2021</a:t>
            </a:r>
          </a:p>
        </p:txBody>
      </p:sp>
    </p:spTree>
    <p:extLst>
      <p:ext uri="{BB962C8B-B14F-4D97-AF65-F5344CB8AC3E}">
        <p14:creationId xmlns:p14="http://schemas.microsoft.com/office/powerpoint/2010/main" val="260668480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Celestial</Template>
  <TotalTime>0</TotalTime>
  <Words>0</Words>
  <Application>Microsoft Office PowerPoint</Application>
  <PresentationFormat>Widescreen</PresentationFormat>
  <Paragraphs>0</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Facet</vt:lpstr>
      <vt:lpstr>Loops</vt:lpstr>
      <vt:lpstr>Introduction to Loops</vt:lpstr>
      <vt:lpstr>Introduction to Loops</vt:lpstr>
      <vt:lpstr>Types of Loops</vt:lpstr>
      <vt:lpstr>while Loop</vt:lpstr>
      <vt:lpstr>while Loop</vt:lpstr>
      <vt:lpstr>while Loop</vt:lpstr>
      <vt:lpstr>while Loop</vt:lpstr>
      <vt:lpstr>for Loop</vt:lpstr>
      <vt:lpstr>for Loop</vt:lpstr>
      <vt:lpstr>for Loop</vt:lpstr>
      <vt:lpstr>for Loop</vt:lpstr>
      <vt:lpstr>do...while Loop</vt:lpstr>
      <vt:lpstr>do...while Loop</vt:lpstr>
      <vt:lpstr>do...while Loop</vt:lpstr>
      <vt:lpstr>do...while Loop</vt:lpstr>
      <vt:lpstr>Nested Loop</vt:lpstr>
      <vt:lpstr>Loop Control Statements</vt:lpstr>
      <vt:lpstr>break statement</vt:lpstr>
      <vt:lpstr>continue statement</vt:lpstr>
      <vt:lpstr>goto statement</vt:lpstr>
      <vt:lpstr>Infinite Loop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928</cp:revision>
  <dcterms:created xsi:type="dcterms:W3CDTF">2021-03-23T16:21:34Z</dcterms:created>
  <dcterms:modified xsi:type="dcterms:W3CDTF">2021-03-24T14:11:16Z</dcterms:modified>
</cp:coreProperties>
</file>