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5" r:id="rId1"/>
  </p:sldMasterIdLst>
  <p:sldIdLst>
    <p:sldId id="256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763BC-9FB9-4194-AA9C-9CE80075FA24}" v="413" dt="2021-03-24T16:26:18.472"/>
    <p1510:client id="{22594B00-1530-4A26-8F29-DD9156161E93}" v="771" dt="2021-03-24T15:56:57.317"/>
    <p1510:client id="{32E9225A-D7B3-4BAF-A897-4010EEEB87E9}" v="327" dt="2021-03-24T13:23:59.619"/>
    <p1510:client id="{4A0C21C3-EB3B-4B49-9885-8E63980446DE}" v="773" dt="2021-03-24T14:11:03.007"/>
    <p1510:client id="{4EF28B71-BD83-42BE-AF3E-97C2B7FDCCA3}" v="1238" dt="2021-03-23T17:11:28.591"/>
    <p1510:client id="{892643E0-D744-4D0B-A6FE-3B8026EF027A}" v="3702" dt="2021-03-24T08:00:46.344"/>
    <p1510:client id="{BD509FF0-2A1E-44B8-B4A3-97E9B06C6F36}" v="1221" dt="2021-03-24T12:54:25.661"/>
    <p1510:client id="{DE6DAD4B-74F2-4943-8CFF-875D507A77A5}" v="1643" dt="2021-03-24T17:45:49.007"/>
    <p1510:client id="{E89D2B01-2D99-4CE9-9087-135B47D787CF}" v="446" dt="2021-03-24T16:48:39.422"/>
    <p1510:client id="{F293A471-D8E1-4EB6-B01F-385EA4B71E89}" v="503" dt="2021-03-24T17:58:14.586"/>
    <p1510:client id="{F9925C21-D045-4BFA-8438-A9DD6D471C93}" v="1" dt="2021-03-23T16:21:4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2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9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531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488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3697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8556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360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2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31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14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7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119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06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25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05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628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The C Preprocessor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570378"/>
            <a:ext cx="7766936" cy="18935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Akash Hegde</a:t>
            </a:r>
          </a:p>
          <a:p>
            <a:pPr algn="ctr"/>
            <a:r>
              <a:rPr lang="en-US" dirty="0"/>
              <a:t>Seventh Sense Talent Solutions</a:t>
            </a:r>
          </a:p>
          <a:p>
            <a:pPr algn="ctr"/>
            <a:r>
              <a:rPr lang="en-US" dirty="0"/>
              <a:t>Vivekananda Institute of Technology</a:t>
            </a:r>
          </a:p>
          <a:p>
            <a:pPr algn="ctr"/>
            <a:r>
              <a:rPr lang="en-US" dirty="0" smtClean="0"/>
              <a:t>27 </a:t>
            </a:r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b="1" dirty="0" smtClean="0"/>
              <a:t>The </a:t>
            </a:r>
            <a:r>
              <a:rPr lang="en-IN" sz="2400" b="1" dirty="0" err="1" smtClean="0"/>
              <a:t>stringize</a:t>
            </a:r>
            <a:r>
              <a:rPr lang="en-IN" sz="2400" b="1" dirty="0" smtClean="0"/>
              <a:t> operator –</a:t>
            </a:r>
          </a:p>
          <a:p>
            <a:r>
              <a:rPr lang="en-IN" sz="2400" dirty="0"/>
              <a:t>The </a:t>
            </a:r>
            <a:r>
              <a:rPr lang="en-IN" sz="2400" dirty="0" err="1"/>
              <a:t>stringize</a:t>
            </a:r>
            <a:r>
              <a:rPr lang="en-IN" sz="2400" dirty="0"/>
              <a:t> or number-sign operator ( '#' ), when used within a macro definition, converts a macro parameter into a string </a:t>
            </a:r>
            <a:r>
              <a:rPr lang="en-IN" sz="2400" dirty="0" smtClean="0"/>
              <a:t>constant.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operator may be used only in a macro having a specified argument or parameter list.</a:t>
            </a:r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/>
              <a:t>#include &lt;</a:t>
            </a:r>
            <a:r>
              <a:rPr lang="en-IN" sz="2400" b="1" dirty="0" err="1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define </a:t>
            </a:r>
            <a:r>
              <a:rPr lang="en-IN" sz="2400" b="1" dirty="0" err="1"/>
              <a:t>message_for</a:t>
            </a:r>
            <a:r>
              <a:rPr lang="en-IN" sz="2400" b="1" dirty="0"/>
              <a:t>(a, b) </a:t>
            </a:r>
            <a:r>
              <a:rPr lang="en-IN" sz="2400" b="1" dirty="0" smtClean="0"/>
              <a:t>\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(#a " and " #b ": </a:t>
            </a:r>
            <a:r>
              <a:rPr lang="en-IN" sz="2400" b="1" dirty="0" smtClean="0"/>
              <a:t>Hello world!\</a:t>
            </a:r>
            <a:r>
              <a:rPr lang="en-IN" sz="2400" b="1" dirty="0"/>
              <a:t>n</a:t>
            </a:r>
            <a:r>
              <a:rPr lang="en-IN" sz="2400" b="1" dirty="0" smtClean="0"/>
              <a:t>")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main(void)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message_for</a:t>
            </a:r>
            <a:r>
              <a:rPr lang="en-IN" sz="2400" b="1" dirty="0" smtClean="0"/>
              <a:t>(Java, Python);</a:t>
            </a:r>
            <a:br>
              <a:rPr lang="en-IN" sz="2400" b="1" dirty="0" smtClean="0"/>
            </a:br>
            <a:r>
              <a:rPr lang="en-IN" sz="2400" b="1" dirty="0" smtClean="0"/>
              <a:t>		return </a:t>
            </a:r>
            <a:r>
              <a:rPr lang="en-IN" sz="2400" b="1" dirty="0"/>
              <a:t>0</a:t>
            </a:r>
            <a:r>
              <a:rPr lang="en-IN" sz="2400" b="1" dirty="0" smtClean="0"/>
              <a:t>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7727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b="1" dirty="0" smtClean="0"/>
              <a:t>The token pasting operator –</a:t>
            </a:r>
          </a:p>
          <a:p>
            <a:r>
              <a:rPr lang="en-IN" sz="2400" dirty="0"/>
              <a:t>The token-pasting operator (##) within a macro definition combines two </a:t>
            </a:r>
            <a:r>
              <a:rPr lang="en-IN" sz="2400" dirty="0" smtClean="0"/>
              <a:t>arguments.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permits two separate tokens in the macro definition to be joined into a single token.</a:t>
            </a:r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/>
              <a:t>#include &lt;</a:t>
            </a:r>
            <a:r>
              <a:rPr lang="en-IN" sz="2400" b="1" dirty="0" err="1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define </a:t>
            </a:r>
            <a:r>
              <a:rPr lang="en-IN" sz="2400" b="1" dirty="0" err="1" smtClean="0"/>
              <a:t>tokenpaster</a:t>
            </a:r>
            <a:r>
              <a:rPr lang="en-IN" sz="2400" b="1" dirty="0" smtClean="0"/>
              <a:t>(n)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 smtClean="0"/>
              <a:t> </a:t>
            </a:r>
            <a:r>
              <a:rPr lang="en-IN" sz="2400" b="1" dirty="0"/>
              <a:t>("token" #n " = %d", token##</a:t>
            </a:r>
            <a:r>
              <a:rPr lang="en-IN" sz="2400" b="1" dirty="0" smtClean="0"/>
              <a:t>n)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main(void)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token34 = </a:t>
            </a:r>
            <a:r>
              <a:rPr lang="en-IN" sz="2400" b="1" dirty="0" smtClean="0"/>
              <a:t>40;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tokenpaster</a:t>
            </a:r>
            <a:r>
              <a:rPr lang="en-IN" sz="2400" b="1" dirty="0" smtClean="0"/>
              <a:t>(34);</a:t>
            </a:r>
            <a:br>
              <a:rPr lang="en-IN" sz="2400" b="1" dirty="0" smtClean="0"/>
            </a:br>
            <a:r>
              <a:rPr lang="en-IN" sz="2400" b="1" dirty="0" smtClean="0"/>
              <a:t>		return </a:t>
            </a:r>
            <a:r>
              <a:rPr lang="en-IN" sz="2400" b="1" dirty="0"/>
              <a:t>0</a:t>
            </a:r>
            <a:r>
              <a:rPr lang="en-IN" sz="2400" b="1" dirty="0" smtClean="0"/>
              <a:t>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95078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b="1" dirty="0" smtClean="0"/>
              <a:t>The defined operator –</a:t>
            </a:r>
          </a:p>
          <a:p>
            <a:r>
              <a:rPr lang="en-IN" sz="2400" dirty="0" smtClean="0"/>
              <a:t>It is </a:t>
            </a:r>
            <a:r>
              <a:rPr lang="en-IN" sz="2400" dirty="0"/>
              <a:t>used in constant expressions to determine if an identifier is defined using #</a:t>
            </a:r>
            <a:r>
              <a:rPr lang="en-IN" sz="2400" dirty="0" smtClean="0"/>
              <a:t>define.</a:t>
            </a:r>
          </a:p>
          <a:p>
            <a:r>
              <a:rPr lang="en-IN" sz="2400" dirty="0" smtClean="0"/>
              <a:t>If </a:t>
            </a:r>
            <a:r>
              <a:rPr lang="en-IN" sz="2400" dirty="0"/>
              <a:t>the specified identifier is defined, the value is true (non-zero</a:t>
            </a:r>
            <a:r>
              <a:rPr lang="en-IN" sz="2400" dirty="0" smtClean="0"/>
              <a:t>).</a:t>
            </a:r>
          </a:p>
          <a:p>
            <a:r>
              <a:rPr lang="en-IN" sz="2400" dirty="0" smtClean="0"/>
              <a:t>If </a:t>
            </a:r>
            <a:r>
              <a:rPr lang="en-IN" sz="2400" dirty="0"/>
              <a:t>the symbol is not defined, the value is false (zero). </a:t>
            </a:r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/>
              <a:t>#include &lt;</a:t>
            </a:r>
            <a:r>
              <a:rPr lang="en-IN" sz="2400" b="1" dirty="0" err="1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if !defined (MESSAGE</a:t>
            </a:r>
            <a:r>
              <a:rPr lang="en-IN" sz="2400" b="1" dirty="0" smtClean="0"/>
              <a:t>)</a:t>
            </a:r>
            <a:br>
              <a:rPr lang="en-IN" sz="2400" b="1" dirty="0" smtClean="0"/>
            </a:br>
            <a:r>
              <a:rPr lang="en-IN" sz="2400" b="1" dirty="0" smtClean="0"/>
              <a:t>		#</a:t>
            </a:r>
            <a:r>
              <a:rPr lang="en-IN" sz="2400" b="1" dirty="0"/>
              <a:t>define MESSAGE "You wish</a:t>
            </a:r>
            <a:r>
              <a:rPr lang="en-IN" sz="2400" b="1" dirty="0" smtClean="0"/>
              <a:t>!“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 err="1" smtClean="0"/>
              <a:t>endif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main(void)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("Here is the message: %s\n", MESSAGE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		return </a:t>
            </a:r>
            <a:r>
              <a:rPr lang="en-IN" sz="2400" b="1" dirty="0"/>
              <a:t>0</a:t>
            </a:r>
            <a:r>
              <a:rPr lang="en-IN" sz="2400" b="1" dirty="0" smtClean="0"/>
              <a:t>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25468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Parameterized Macros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One of the powerful functions of the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is the ability to simulate functions using parameterized </a:t>
            </a:r>
            <a:r>
              <a:rPr lang="en-IN" sz="2400" dirty="0" smtClean="0"/>
              <a:t>macros.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example, we might have some code to square a number as follows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square(</a:t>
            </a:r>
            <a:r>
              <a:rPr lang="en-IN" sz="2400" b="1" dirty="0" err="1"/>
              <a:t>int</a:t>
            </a:r>
            <a:r>
              <a:rPr lang="en-IN" sz="2400" b="1" dirty="0"/>
              <a:t> x)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return </a:t>
            </a:r>
            <a:r>
              <a:rPr lang="en-IN" sz="2400" b="1" dirty="0"/>
              <a:t>x * x</a:t>
            </a:r>
            <a:r>
              <a:rPr lang="en-IN" sz="2400" b="1" dirty="0" smtClean="0"/>
              <a:t>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</a:p>
          <a:p>
            <a:r>
              <a:rPr lang="en-IN" sz="2400" dirty="0"/>
              <a:t>We can rewrite above the code using a macro as follows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define square(x) ((x) * (x</a:t>
            </a:r>
            <a:r>
              <a:rPr lang="en-IN" sz="2400" b="1" dirty="0" smtClean="0"/>
              <a:t>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2414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Parameterized Macros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Macros with arguments must be defined using the </a:t>
            </a:r>
            <a:r>
              <a:rPr lang="en-IN" sz="2400" b="1" dirty="0"/>
              <a:t>#define</a:t>
            </a:r>
            <a:r>
              <a:rPr lang="en-IN" sz="2400" dirty="0"/>
              <a:t> directive before they can be </a:t>
            </a:r>
            <a:r>
              <a:rPr lang="en-IN" sz="2400" dirty="0" smtClean="0"/>
              <a:t>used.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argument list is enclosed in parentheses and must immediately follow the macro </a:t>
            </a:r>
            <a:r>
              <a:rPr lang="en-IN" sz="2400" dirty="0" smtClean="0"/>
              <a:t>name.</a:t>
            </a:r>
          </a:p>
          <a:p>
            <a:r>
              <a:rPr lang="en-IN" sz="2400" dirty="0" smtClean="0"/>
              <a:t>Spaces </a:t>
            </a:r>
            <a:r>
              <a:rPr lang="en-IN" sz="2400" dirty="0"/>
              <a:t>are not allowed between the macro name and open parenthesis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#include &lt;</a:t>
            </a:r>
            <a:r>
              <a:rPr lang="en-IN" sz="2400" b="1" dirty="0" err="1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define MAX(</a:t>
            </a:r>
            <a:r>
              <a:rPr lang="en-IN" sz="2400" b="1" dirty="0" err="1"/>
              <a:t>x,y</a:t>
            </a:r>
            <a:r>
              <a:rPr lang="en-IN" sz="2400" b="1" dirty="0"/>
              <a:t>) ((x) &gt; (y) ? (x) : (y</a:t>
            </a:r>
            <a:r>
              <a:rPr lang="en-IN" sz="2400" b="1" dirty="0" smtClean="0"/>
              <a:t>))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main(void)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("Max </a:t>
            </a:r>
            <a:r>
              <a:rPr lang="en-IN" sz="2400" b="1" dirty="0" smtClean="0"/>
              <a:t>b/w </a:t>
            </a:r>
            <a:r>
              <a:rPr lang="en-IN" sz="2400" b="1" dirty="0"/>
              <a:t>20 and 10 is %d\n", MAX(10, 20</a:t>
            </a:r>
            <a:r>
              <a:rPr lang="en-IN" sz="2400" b="1" dirty="0" smtClean="0"/>
              <a:t>));</a:t>
            </a:r>
            <a:br>
              <a:rPr lang="en-IN" sz="2400" b="1" dirty="0" smtClean="0"/>
            </a:br>
            <a:r>
              <a:rPr lang="en-IN" sz="2400" b="1" dirty="0" smtClean="0"/>
              <a:t>		return </a:t>
            </a:r>
            <a:r>
              <a:rPr lang="en-IN" sz="2400" b="1" dirty="0"/>
              <a:t>0</a:t>
            </a:r>
            <a:r>
              <a:rPr lang="en-IN" sz="2400" b="1" dirty="0" smtClean="0"/>
              <a:t>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30863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A header file is a file with extension </a:t>
            </a:r>
            <a:r>
              <a:rPr lang="en-IN" sz="2400" b="1" dirty="0"/>
              <a:t>.h</a:t>
            </a:r>
            <a:r>
              <a:rPr lang="en-IN" sz="2400" dirty="0"/>
              <a:t> which contains C function declarations and macro definitions to be shared between several source </a:t>
            </a:r>
            <a:r>
              <a:rPr lang="en-IN" sz="2400" dirty="0" smtClean="0"/>
              <a:t>files.</a:t>
            </a:r>
          </a:p>
          <a:p>
            <a:r>
              <a:rPr lang="en-IN" sz="2400" dirty="0" smtClean="0"/>
              <a:t>There </a:t>
            </a:r>
            <a:r>
              <a:rPr lang="en-IN" sz="2400" dirty="0"/>
              <a:t>are two types of header files: the files that the programmer writes and the files that comes with your compiler.</a:t>
            </a:r>
          </a:p>
          <a:p>
            <a:r>
              <a:rPr lang="en-IN" sz="2400" dirty="0"/>
              <a:t>You request to use a header file in your program by including it with the C </a:t>
            </a:r>
            <a:r>
              <a:rPr lang="en-IN" sz="2400" dirty="0" err="1"/>
              <a:t>preprocessing</a:t>
            </a:r>
            <a:r>
              <a:rPr lang="en-IN" sz="2400" dirty="0"/>
              <a:t> directive </a:t>
            </a:r>
            <a:r>
              <a:rPr lang="en-IN" sz="2400" b="1" dirty="0"/>
              <a:t>#include</a:t>
            </a:r>
            <a:r>
              <a:rPr lang="en-IN" sz="2400" dirty="0"/>
              <a:t>, like you have seen inclusion of </a:t>
            </a:r>
            <a:r>
              <a:rPr lang="en-IN" sz="2400" b="1" dirty="0" err="1"/>
              <a:t>stdio.h</a:t>
            </a:r>
            <a:r>
              <a:rPr lang="en-IN" sz="2400" dirty="0"/>
              <a:t> header file, which comes along with your compiler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47146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Including </a:t>
            </a:r>
            <a:r>
              <a:rPr lang="en-IN" sz="2400" dirty="0"/>
              <a:t>a header file is equal to copying the content of the header file but we do not do it because it will be error-prone and it is not a good idea to copy the content of a header file in the source files, especially if we have multiple source files in a program.</a:t>
            </a:r>
          </a:p>
          <a:p>
            <a:r>
              <a:rPr lang="en-IN" sz="2400" dirty="0"/>
              <a:t>A simple practice in C or C++ programs is that we keep all the constants, macros, system wide global variables, and function prototypes in the header files and include that header file wherever it is required.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46495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b="1" dirty="0" smtClean="0"/>
              <a:t>Include – </a:t>
            </a:r>
            <a:r>
              <a:rPr lang="en-IN" sz="2400" dirty="0" smtClean="0"/>
              <a:t>Both </a:t>
            </a:r>
            <a:r>
              <a:rPr lang="en-IN" sz="2400" dirty="0"/>
              <a:t>the user and the system header files are included using the </a:t>
            </a:r>
            <a:r>
              <a:rPr lang="en-IN" sz="2400" dirty="0" err="1"/>
              <a:t>preprocessing</a:t>
            </a:r>
            <a:r>
              <a:rPr lang="en-IN" sz="2400" dirty="0"/>
              <a:t> directive </a:t>
            </a:r>
            <a:r>
              <a:rPr lang="en-IN" sz="2400" b="1" dirty="0"/>
              <a:t>#</a:t>
            </a:r>
            <a:r>
              <a:rPr lang="en-IN" sz="2400" b="1" dirty="0" smtClean="0"/>
              <a:t>include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has the following two forms −</a:t>
            </a:r>
          </a:p>
          <a:p>
            <a:r>
              <a:rPr lang="en-IN" sz="2400" b="1" dirty="0"/>
              <a:t>#include &lt;</a:t>
            </a:r>
            <a:r>
              <a:rPr lang="en-IN" sz="2400" b="1" dirty="0" smtClean="0"/>
              <a:t>file&gt;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This </a:t>
            </a:r>
            <a:r>
              <a:rPr lang="en-IN" sz="2400" dirty="0"/>
              <a:t>form is used for system header </a:t>
            </a:r>
            <a:r>
              <a:rPr lang="en-IN" sz="2400" dirty="0" smtClean="0"/>
              <a:t>files.</a:t>
            </a:r>
            <a:br>
              <a:rPr lang="en-IN" sz="2400" dirty="0" smtClean="0"/>
            </a:br>
            <a:r>
              <a:rPr lang="en-IN" sz="2400" dirty="0" smtClean="0"/>
              <a:t>It </a:t>
            </a:r>
            <a:r>
              <a:rPr lang="en-IN" sz="2400" dirty="0"/>
              <a:t>searches for a file named 'file' in a standard list of system </a:t>
            </a:r>
            <a:r>
              <a:rPr lang="en-IN" sz="2400" dirty="0" smtClean="0"/>
              <a:t>directories.</a:t>
            </a:r>
            <a:br>
              <a:rPr lang="en-IN" sz="2400" dirty="0" smtClean="0"/>
            </a:br>
            <a:r>
              <a:rPr lang="en-IN" sz="2400" dirty="0" smtClean="0"/>
              <a:t>You </a:t>
            </a:r>
            <a:r>
              <a:rPr lang="en-IN" sz="2400" dirty="0"/>
              <a:t>can prepend directories to this list with the -I option while compiling your source code.</a:t>
            </a:r>
          </a:p>
          <a:p>
            <a:r>
              <a:rPr lang="en-IN" sz="2400" b="1" dirty="0"/>
              <a:t>#include </a:t>
            </a:r>
            <a:r>
              <a:rPr lang="en-IN" sz="2400" b="1" dirty="0" smtClean="0"/>
              <a:t>“file”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This </a:t>
            </a:r>
            <a:r>
              <a:rPr lang="en-IN" sz="2400" dirty="0"/>
              <a:t>form is used for header files of your own </a:t>
            </a:r>
            <a:r>
              <a:rPr lang="en-IN" sz="2400" dirty="0" smtClean="0"/>
              <a:t>program.</a:t>
            </a:r>
            <a:br>
              <a:rPr lang="en-IN" sz="2400" dirty="0" smtClean="0"/>
            </a:br>
            <a:r>
              <a:rPr lang="en-IN" sz="2400" dirty="0" smtClean="0"/>
              <a:t>It </a:t>
            </a:r>
            <a:r>
              <a:rPr lang="en-IN" sz="2400" dirty="0"/>
              <a:t>searches for a file named 'file' in the directory containing the current </a:t>
            </a:r>
            <a:r>
              <a:rPr lang="en-IN" sz="2400" dirty="0" smtClean="0"/>
              <a:t>file.</a:t>
            </a:r>
            <a:br>
              <a:rPr lang="en-IN" sz="2400" dirty="0" smtClean="0"/>
            </a:br>
            <a:r>
              <a:rPr lang="en-IN" sz="2400" dirty="0" smtClean="0"/>
              <a:t>You </a:t>
            </a:r>
            <a:r>
              <a:rPr lang="en-IN" sz="2400" dirty="0"/>
              <a:t>can prepend directories to this list with the -I option while compiling your source code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31847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/>
              <a:t>#include</a:t>
            </a:r>
            <a:r>
              <a:rPr lang="en-IN" sz="2400" dirty="0"/>
              <a:t> directive works by directing the C </a:t>
            </a:r>
            <a:r>
              <a:rPr lang="en-IN" sz="2400" dirty="0" err="1"/>
              <a:t>preprocessor</a:t>
            </a:r>
            <a:r>
              <a:rPr lang="en-IN" sz="2400" dirty="0"/>
              <a:t> to scan the specified file as input before continuing with the rest of the current source </a:t>
            </a:r>
            <a:r>
              <a:rPr lang="en-IN" sz="2400" dirty="0" smtClean="0"/>
              <a:t>file.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output from the </a:t>
            </a:r>
            <a:r>
              <a:rPr lang="en-IN" sz="2400" dirty="0" err="1"/>
              <a:t>preprocessor</a:t>
            </a:r>
            <a:r>
              <a:rPr lang="en-IN" sz="2400" dirty="0"/>
              <a:t> contains the output already generated, followed by the output resulting from the included file, followed by the output that comes from the text after the </a:t>
            </a:r>
            <a:r>
              <a:rPr lang="en-IN" sz="2400" b="1" dirty="0"/>
              <a:t>#include</a:t>
            </a:r>
            <a:r>
              <a:rPr lang="en-IN" sz="2400" dirty="0"/>
              <a:t> </a:t>
            </a:r>
            <a:r>
              <a:rPr lang="en-IN" sz="2400" dirty="0" smtClean="0"/>
              <a:t>directive.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example, if you have a header file </a:t>
            </a:r>
            <a:r>
              <a:rPr lang="en-IN" sz="2400" dirty="0" err="1"/>
              <a:t>header.h</a:t>
            </a:r>
            <a:r>
              <a:rPr lang="en-IN" sz="2400" dirty="0"/>
              <a:t> as </a:t>
            </a:r>
            <a:r>
              <a:rPr lang="en-IN" sz="2400" dirty="0" smtClean="0"/>
              <a:t>follows: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 smtClean="0"/>
              <a:t>char </a:t>
            </a:r>
            <a:r>
              <a:rPr lang="en-IN" sz="2400" b="1" dirty="0"/>
              <a:t>*test (void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…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04549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 smtClean="0"/>
              <a:t>…and </a:t>
            </a:r>
            <a:r>
              <a:rPr lang="en-IN" sz="2400" dirty="0"/>
              <a:t>a main program called </a:t>
            </a:r>
            <a:r>
              <a:rPr lang="en-IN" sz="2400" i="1" dirty="0" err="1"/>
              <a:t>program.c</a:t>
            </a:r>
            <a:r>
              <a:rPr lang="en-IN" sz="2400" dirty="0"/>
              <a:t> that uses the header file, like this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x</a:t>
            </a:r>
            <a:r>
              <a:rPr lang="en-IN" sz="2400" b="1" dirty="0" smtClean="0"/>
              <a:t>;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include "</a:t>
            </a:r>
            <a:r>
              <a:rPr lang="en-IN" sz="2400" b="1" dirty="0" err="1" smtClean="0"/>
              <a:t>header.h</a:t>
            </a:r>
            <a:r>
              <a:rPr lang="en-IN" sz="2400" b="1" dirty="0" smtClean="0"/>
              <a:t>“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 (void)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puts </a:t>
            </a:r>
            <a:r>
              <a:rPr lang="en-IN" sz="2400" b="1" dirty="0"/>
              <a:t>(test </a:t>
            </a:r>
            <a:r>
              <a:rPr lang="en-IN" sz="2400" b="1" dirty="0" smtClean="0"/>
              <a:t>());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compiler will see the same token stream as it would if </a:t>
            </a:r>
            <a:r>
              <a:rPr lang="en-IN" sz="2400" dirty="0" err="1"/>
              <a:t>program.c</a:t>
            </a:r>
            <a:r>
              <a:rPr lang="en-IN" sz="2400" dirty="0"/>
              <a:t> </a:t>
            </a:r>
            <a:r>
              <a:rPr lang="en-IN" sz="2400" dirty="0" smtClean="0"/>
              <a:t>read.</a:t>
            </a:r>
            <a:br>
              <a:rPr lang="en-IN" sz="2400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x;</a:t>
            </a:r>
            <a:br>
              <a:rPr lang="en-IN" sz="2400" b="1" dirty="0" smtClean="0"/>
            </a:br>
            <a:r>
              <a:rPr lang="en-IN" sz="2400" b="1" dirty="0" smtClean="0"/>
              <a:t>char </a:t>
            </a:r>
            <a:r>
              <a:rPr lang="en-IN" sz="2400" b="1" dirty="0"/>
              <a:t>*test (void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 (void)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puts </a:t>
            </a:r>
            <a:r>
              <a:rPr lang="en-IN" sz="2400" b="1" dirty="0"/>
              <a:t>(test </a:t>
            </a:r>
            <a:r>
              <a:rPr lang="en-IN" sz="2400" b="1" dirty="0" smtClean="0"/>
              <a:t>());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83479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/>
              <a:t>C </a:t>
            </a:r>
            <a:r>
              <a:rPr lang="en-IN" sz="2400" b="1" dirty="0" err="1"/>
              <a:t>Preprocessor</a:t>
            </a:r>
            <a:r>
              <a:rPr lang="en-IN" sz="2400" dirty="0"/>
              <a:t> is not a part of the compiler, but is a separate step in the compilation </a:t>
            </a:r>
            <a:r>
              <a:rPr lang="en-IN" sz="2400" dirty="0" smtClean="0"/>
              <a:t>process.</a:t>
            </a:r>
          </a:p>
          <a:p>
            <a:r>
              <a:rPr lang="en-IN" sz="2400" dirty="0" smtClean="0"/>
              <a:t>In </a:t>
            </a:r>
            <a:r>
              <a:rPr lang="en-IN" sz="2400" dirty="0"/>
              <a:t>simple terms, a C </a:t>
            </a:r>
            <a:r>
              <a:rPr lang="en-IN" sz="2400" dirty="0" err="1"/>
              <a:t>Preprocessor</a:t>
            </a:r>
            <a:r>
              <a:rPr lang="en-IN" sz="2400" dirty="0"/>
              <a:t> is just a text substitution tool and it instructs the compiler to do required pre-processing before the actual compilation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All </a:t>
            </a:r>
            <a:r>
              <a:rPr lang="en-IN" sz="2400" dirty="0" err="1"/>
              <a:t>preprocessor</a:t>
            </a:r>
            <a:r>
              <a:rPr lang="en-IN" sz="2400" dirty="0"/>
              <a:t> commands begin with a hash symbol </a:t>
            </a:r>
            <a:r>
              <a:rPr lang="en-IN" sz="2400" dirty="0" smtClean="0"/>
              <a:t>(#).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must be the first </a:t>
            </a:r>
            <a:r>
              <a:rPr lang="en-IN" sz="2400" dirty="0" smtClean="0"/>
              <a:t>non-blank </a:t>
            </a:r>
            <a:r>
              <a:rPr lang="en-IN" sz="2400" dirty="0"/>
              <a:t>character, and for readability, a </a:t>
            </a:r>
            <a:r>
              <a:rPr lang="en-IN" sz="2400" dirty="0" err="1"/>
              <a:t>preprocessor</a:t>
            </a:r>
            <a:r>
              <a:rPr lang="en-IN" sz="2400" dirty="0"/>
              <a:t> directive should begin in the first column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82917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b="1" dirty="0" smtClean="0"/>
              <a:t>Once-only headers</a:t>
            </a:r>
            <a:r>
              <a:rPr lang="en-IN" sz="2400" dirty="0" smtClean="0"/>
              <a:t> – </a:t>
            </a:r>
            <a:r>
              <a:rPr lang="en-IN" sz="2400" dirty="0"/>
              <a:t>If a header file happens to be included twice, the compiler will process its contents twice and it will result in an </a:t>
            </a:r>
            <a:r>
              <a:rPr lang="en-IN" sz="2400" dirty="0" smtClean="0"/>
              <a:t>error.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standard way to prevent this is to enclose the entire real contents of the file in a </a:t>
            </a:r>
            <a:r>
              <a:rPr lang="en-IN" sz="2400" dirty="0" smtClean="0"/>
              <a:t>conditional.</a:t>
            </a:r>
          </a:p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</a:t>
            </a:r>
            <a:r>
              <a:rPr lang="en-IN" sz="2400" b="1" dirty="0" err="1"/>
              <a:t>ifndef</a:t>
            </a:r>
            <a:r>
              <a:rPr lang="en-IN" sz="2400" b="1" dirty="0"/>
              <a:t> </a:t>
            </a:r>
            <a:r>
              <a:rPr lang="en-IN" sz="2400" b="1" dirty="0" smtClean="0"/>
              <a:t>HEADER_FILE</a:t>
            </a:r>
            <a:br>
              <a:rPr lang="en-IN" sz="2400" b="1" dirty="0" smtClean="0"/>
            </a:br>
            <a:r>
              <a:rPr lang="en-IN" sz="2400" b="1" dirty="0" smtClean="0"/>
              <a:t>#define HEADER_FILE</a:t>
            </a:r>
            <a:br>
              <a:rPr lang="en-IN" sz="2400" b="1" dirty="0" smtClean="0"/>
            </a:br>
            <a:r>
              <a:rPr lang="en-IN" sz="2400" b="1" dirty="0" smtClean="0"/>
              <a:t>the </a:t>
            </a:r>
            <a:r>
              <a:rPr lang="en-IN" sz="2400" b="1" dirty="0"/>
              <a:t>entire header file </a:t>
            </a:r>
            <a:r>
              <a:rPr lang="en-IN" sz="2400" b="1" dirty="0" err="1" smtClean="0"/>
              <a:t>file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 smtClean="0"/>
              <a:t>#</a:t>
            </a:r>
            <a:r>
              <a:rPr lang="en-IN" sz="2400" b="1" dirty="0" err="1" smtClean="0"/>
              <a:t>endif</a:t>
            </a:r>
            <a:endParaRPr lang="en-IN" sz="2400" b="1" dirty="0" smtClean="0"/>
          </a:p>
          <a:p>
            <a:r>
              <a:rPr lang="en-IN" sz="2400" dirty="0"/>
              <a:t>This construct is commonly known as a wrapper </a:t>
            </a:r>
            <a:r>
              <a:rPr lang="en-IN" sz="2400" b="1" dirty="0"/>
              <a:t>#</a:t>
            </a:r>
            <a:r>
              <a:rPr lang="en-IN" sz="2400" b="1" dirty="0" err="1" smtClean="0"/>
              <a:t>ifndef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When </a:t>
            </a:r>
            <a:r>
              <a:rPr lang="en-IN" sz="2400" dirty="0"/>
              <a:t>the header is included again, the conditional will be false, because HEADER_FILE is </a:t>
            </a:r>
            <a:r>
              <a:rPr lang="en-IN" sz="2400" dirty="0" smtClean="0"/>
              <a:t>defined.</a:t>
            </a:r>
          </a:p>
          <a:p>
            <a:r>
              <a:rPr lang="en-IN" sz="2400" dirty="0" smtClean="0"/>
              <a:t>The </a:t>
            </a:r>
            <a:r>
              <a:rPr lang="en-IN" sz="2400" dirty="0" err="1"/>
              <a:t>preprocessor</a:t>
            </a:r>
            <a:r>
              <a:rPr lang="en-IN" sz="2400" dirty="0"/>
              <a:t> will skip over the entire contents of the file, and the compiler will not see it twice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27497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/>
              <a:t>Computed includes</a:t>
            </a:r>
            <a:r>
              <a:rPr lang="en-IN" sz="2400" dirty="0" smtClean="0"/>
              <a:t> – </a:t>
            </a:r>
            <a:r>
              <a:rPr lang="en-IN" sz="2400" dirty="0"/>
              <a:t>Sometimes it is necessary to select one of the several different header files to be included into your </a:t>
            </a:r>
            <a:r>
              <a:rPr lang="en-IN" sz="2400" dirty="0" smtClean="0"/>
              <a:t>program.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instance, they might specify configuration parameters to be used on different sorts of operating </a:t>
            </a:r>
            <a:r>
              <a:rPr lang="en-IN" sz="2400" dirty="0" smtClean="0"/>
              <a:t>systems.</a:t>
            </a:r>
          </a:p>
          <a:p>
            <a:r>
              <a:rPr lang="en-IN" sz="2400" dirty="0" smtClean="0"/>
              <a:t>You </a:t>
            </a:r>
            <a:r>
              <a:rPr lang="en-IN" sz="2400" dirty="0"/>
              <a:t>could do this with a series of conditionals as follows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/>
              <a:t>#if </a:t>
            </a:r>
            <a:r>
              <a:rPr lang="en-IN" sz="2400" b="1" dirty="0" smtClean="0"/>
              <a:t>SYSTEM_1</a:t>
            </a:r>
            <a:br>
              <a:rPr lang="en-IN" sz="2400" b="1" dirty="0" smtClean="0"/>
            </a:br>
            <a:r>
              <a:rPr lang="en-IN" sz="2400" b="1" dirty="0" smtClean="0"/>
              <a:t>		# </a:t>
            </a:r>
            <a:r>
              <a:rPr lang="en-IN" sz="2400" b="1" dirty="0"/>
              <a:t>include "</a:t>
            </a:r>
            <a:r>
              <a:rPr lang="en-IN" sz="2400" b="1" dirty="0" smtClean="0"/>
              <a:t>system_1.h“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 err="1"/>
              <a:t>elif</a:t>
            </a:r>
            <a:r>
              <a:rPr lang="en-IN" sz="2400" b="1" dirty="0"/>
              <a:t> </a:t>
            </a:r>
            <a:r>
              <a:rPr lang="en-IN" sz="2400" b="1" dirty="0" smtClean="0"/>
              <a:t>SYSTEM_2</a:t>
            </a:r>
            <a:br>
              <a:rPr lang="en-IN" sz="2400" b="1" dirty="0" smtClean="0"/>
            </a:br>
            <a:r>
              <a:rPr lang="en-IN" sz="2400" b="1" dirty="0" smtClean="0"/>
              <a:t>		# </a:t>
            </a:r>
            <a:r>
              <a:rPr lang="en-IN" sz="2400" b="1" dirty="0"/>
              <a:t>include "</a:t>
            </a:r>
            <a:r>
              <a:rPr lang="en-IN" sz="2400" b="1" dirty="0" smtClean="0"/>
              <a:t>system_2.h“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 err="1"/>
              <a:t>elif</a:t>
            </a:r>
            <a:r>
              <a:rPr lang="en-IN" sz="2400" b="1" dirty="0"/>
              <a:t> </a:t>
            </a:r>
            <a:r>
              <a:rPr lang="en-IN" sz="2400" b="1" dirty="0" smtClean="0"/>
              <a:t>SYSTEM_3</a:t>
            </a:r>
            <a:br>
              <a:rPr lang="en-IN" sz="2400" b="1" dirty="0" smtClean="0"/>
            </a:br>
            <a:r>
              <a:rPr lang="en-IN" sz="2400" b="1" dirty="0" smtClean="0"/>
              <a:t>...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 err="1"/>
              <a:t>endif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52204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Header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/>
              <a:t>But as it grows, it becomes tedious, instead the </a:t>
            </a:r>
            <a:r>
              <a:rPr lang="en-IN" sz="2400" dirty="0" err="1"/>
              <a:t>preprocessor</a:t>
            </a:r>
            <a:r>
              <a:rPr lang="en-IN" sz="2400" dirty="0"/>
              <a:t> offers the ability to use a macro for the header </a:t>
            </a:r>
            <a:r>
              <a:rPr lang="en-IN" sz="2400" dirty="0" smtClean="0"/>
              <a:t>name.</a:t>
            </a:r>
          </a:p>
          <a:p>
            <a:r>
              <a:rPr lang="en-IN" sz="2400" dirty="0" smtClean="0"/>
              <a:t>This </a:t>
            </a:r>
            <a:r>
              <a:rPr lang="en-IN" sz="2400" dirty="0"/>
              <a:t>is called a </a:t>
            </a:r>
            <a:r>
              <a:rPr lang="en-IN" sz="2400" b="1" dirty="0"/>
              <a:t>computed </a:t>
            </a:r>
            <a:r>
              <a:rPr lang="en-IN" sz="2400" b="1" dirty="0" smtClean="0"/>
              <a:t>include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Instead </a:t>
            </a:r>
            <a:r>
              <a:rPr lang="en-IN" sz="2400" dirty="0"/>
              <a:t>of writing a header name as the direct argument of </a:t>
            </a:r>
            <a:r>
              <a:rPr lang="en-IN" sz="2400" b="1" dirty="0"/>
              <a:t>#include</a:t>
            </a:r>
            <a:r>
              <a:rPr lang="en-IN" sz="2400" dirty="0"/>
              <a:t>, you simply put a macro name there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define SYSTEM_H </a:t>
            </a:r>
            <a:r>
              <a:rPr lang="en-IN" sz="2400" b="1" dirty="0" smtClean="0"/>
              <a:t>“system_1.h”</a:t>
            </a:r>
            <a:br>
              <a:rPr lang="en-IN" sz="2400" b="1" dirty="0" smtClean="0"/>
            </a:br>
            <a:r>
              <a:rPr lang="en-IN" sz="2400" b="1" dirty="0" smtClean="0"/>
              <a:t>...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include </a:t>
            </a:r>
            <a:r>
              <a:rPr lang="en-IN" sz="2400" b="1" dirty="0" smtClean="0"/>
              <a:t>SYSTEM_H</a:t>
            </a:r>
          </a:p>
          <a:p>
            <a:r>
              <a:rPr lang="en-IN" sz="2400" dirty="0" smtClean="0"/>
              <a:t>SYSTEM_H </a:t>
            </a:r>
            <a:r>
              <a:rPr lang="en-IN" sz="2400" dirty="0"/>
              <a:t>will be expanded, and the </a:t>
            </a:r>
            <a:r>
              <a:rPr lang="en-IN" sz="2400" dirty="0" err="1"/>
              <a:t>preprocessor</a:t>
            </a:r>
            <a:r>
              <a:rPr lang="en-IN" sz="2400" dirty="0"/>
              <a:t> will look for system_1.h as if the </a:t>
            </a:r>
            <a:r>
              <a:rPr lang="en-IN" sz="2400" b="1" dirty="0"/>
              <a:t>#include</a:t>
            </a:r>
            <a:r>
              <a:rPr lang="en-IN" sz="2400" dirty="0"/>
              <a:t> had been written that way </a:t>
            </a:r>
            <a:r>
              <a:rPr lang="en-IN" sz="2400" dirty="0" smtClean="0"/>
              <a:t>originally.</a:t>
            </a:r>
          </a:p>
          <a:p>
            <a:r>
              <a:rPr lang="en-IN" sz="2400" dirty="0" smtClean="0"/>
              <a:t>SYSTEM_H </a:t>
            </a:r>
            <a:r>
              <a:rPr lang="en-IN" sz="2400" dirty="0"/>
              <a:t>could be defined by your </a:t>
            </a:r>
            <a:r>
              <a:rPr lang="en-IN" sz="2400" dirty="0" err="1"/>
              <a:t>Makefile</a:t>
            </a:r>
            <a:r>
              <a:rPr lang="en-IN" sz="2400" dirty="0"/>
              <a:t> with a -D option.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57964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9908"/>
            <a:ext cx="8596668" cy="97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600">
                <a:ea typeface="+mn-lt"/>
                <a:cs typeface="+mn-lt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647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Directives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N" sz="2400" b="1" dirty="0" smtClean="0"/>
              <a:t>#define</a:t>
            </a:r>
            <a:r>
              <a:rPr lang="en-IN" sz="2400" dirty="0" smtClean="0"/>
              <a:t> – </a:t>
            </a:r>
            <a:r>
              <a:rPr lang="en-IN" sz="2400" dirty="0"/>
              <a:t>Substitutes a </a:t>
            </a:r>
            <a:r>
              <a:rPr lang="en-IN" sz="2400" dirty="0" err="1"/>
              <a:t>preprocessor</a:t>
            </a:r>
            <a:r>
              <a:rPr lang="en-IN" sz="2400" dirty="0"/>
              <a:t> macro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#include</a:t>
            </a:r>
            <a:r>
              <a:rPr lang="en-IN" sz="2400" dirty="0" smtClean="0"/>
              <a:t> - </a:t>
            </a:r>
            <a:r>
              <a:rPr lang="en-IN" sz="2400" dirty="0"/>
              <a:t>Inserts a particular header from another file</a:t>
            </a:r>
            <a:r>
              <a:rPr lang="en-IN" sz="2400" dirty="0" smtClean="0"/>
              <a:t>.</a:t>
            </a:r>
          </a:p>
          <a:p>
            <a:r>
              <a:rPr lang="en-IN" sz="2400" b="1" dirty="0"/>
              <a:t>#</a:t>
            </a:r>
            <a:r>
              <a:rPr lang="en-IN" sz="2400" b="1" dirty="0" err="1" smtClean="0"/>
              <a:t>undef</a:t>
            </a:r>
            <a:r>
              <a:rPr lang="en-IN" sz="2400" dirty="0"/>
              <a:t> </a:t>
            </a:r>
            <a:r>
              <a:rPr lang="en-IN" sz="2400" dirty="0" smtClean="0"/>
              <a:t>- </a:t>
            </a:r>
            <a:r>
              <a:rPr lang="en-IN" sz="2400" dirty="0" err="1" smtClean="0"/>
              <a:t>Undefines</a:t>
            </a:r>
            <a:r>
              <a:rPr lang="en-IN" sz="2400" dirty="0" smtClean="0"/>
              <a:t> </a:t>
            </a:r>
            <a:r>
              <a:rPr lang="en-IN" sz="2400" dirty="0"/>
              <a:t>a </a:t>
            </a:r>
            <a:r>
              <a:rPr lang="en-IN" sz="2400" dirty="0" err="1"/>
              <a:t>preprocessor</a:t>
            </a:r>
            <a:r>
              <a:rPr lang="en-IN" sz="2400" dirty="0"/>
              <a:t> macro.</a:t>
            </a:r>
          </a:p>
          <a:p>
            <a:r>
              <a:rPr lang="en-IN" sz="2400" b="1" dirty="0"/>
              <a:t>#</a:t>
            </a:r>
            <a:r>
              <a:rPr lang="en-IN" sz="2400" b="1" dirty="0" err="1" smtClean="0"/>
              <a:t>ifdef</a:t>
            </a:r>
            <a:r>
              <a:rPr lang="en-IN" sz="2400" dirty="0"/>
              <a:t> </a:t>
            </a:r>
            <a:r>
              <a:rPr lang="en-IN" sz="2400" dirty="0" smtClean="0"/>
              <a:t>- Returns </a:t>
            </a:r>
            <a:r>
              <a:rPr lang="en-IN" sz="2400" dirty="0"/>
              <a:t>true if this macro is defined.</a:t>
            </a:r>
          </a:p>
          <a:p>
            <a:r>
              <a:rPr lang="en-IN" sz="2400" b="1" dirty="0"/>
              <a:t>#</a:t>
            </a:r>
            <a:r>
              <a:rPr lang="en-IN" sz="2400" b="1" dirty="0" err="1" smtClean="0"/>
              <a:t>ifndef</a:t>
            </a:r>
            <a:r>
              <a:rPr lang="en-IN" sz="2400" dirty="0"/>
              <a:t> </a:t>
            </a:r>
            <a:r>
              <a:rPr lang="en-IN" sz="2400" dirty="0" smtClean="0"/>
              <a:t>- Returns </a:t>
            </a:r>
            <a:r>
              <a:rPr lang="en-IN" sz="2400" dirty="0"/>
              <a:t>true if this macro is not defined.</a:t>
            </a:r>
          </a:p>
          <a:p>
            <a:r>
              <a:rPr lang="en-IN" sz="2400" b="1" dirty="0"/>
              <a:t>#</a:t>
            </a:r>
            <a:r>
              <a:rPr lang="en-IN" sz="2400" b="1" dirty="0" smtClean="0"/>
              <a:t>if</a:t>
            </a:r>
            <a:r>
              <a:rPr lang="en-IN" sz="2400" dirty="0"/>
              <a:t> </a:t>
            </a:r>
            <a:r>
              <a:rPr lang="en-IN" sz="2400" dirty="0" smtClean="0"/>
              <a:t>- Tests </a:t>
            </a:r>
            <a:r>
              <a:rPr lang="en-IN" sz="2400" dirty="0"/>
              <a:t>if a compile time condition is true.</a:t>
            </a:r>
          </a:p>
          <a:p>
            <a:r>
              <a:rPr lang="en-IN" sz="2400" b="1" dirty="0"/>
              <a:t>#</a:t>
            </a:r>
            <a:r>
              <a:rPr lang="en-IN" sz="2400" b="1" dirty="0" smtClean="0"/>
              <a:t>else</a:t>
            </a:r>
            <a:r>
              <a:rPr lang="en-IN" sz="2400" dirty="0"/>
              <a:t> </a:t>
            </a:r>
            <a:r>
              <a:rPr lang="en-IN" sz="2400" dirty="0" smtClean="0"/>
              <a:t>- The </a:t>
            </a:r>
            <a:r>
              <a:rPr lang="en-IN" sz="2400" dirty="0"/>
              <a:t>alternative for #if.</a:t>
            </a:r>
          </a:p>
          <a:p>
            <a:r>
              <a:rPr lang="en-IN" sz="2400" b="1" dirty="0"/>
              <a:t>#</a:t>
            </a:r>
            <a:r>
              <a:rPr lang="en-IN" sz="2400" b="1" dirty="0" err="1" smtClean="0"/>
              <a:t>elif</a:t>
            </a:r>
            <a:r>
              <a:rPr lang="en-IN" sz="2400" dirty="0"/>
              <a:t> </a:t>
            </a:r>
            <a:r>
              <a:rPr lang="en-IN" sz="2400" dirty="0" smtClean="0"/>
              <a:t>- #else </a:t>
            </a:r>
            <a:r>
              <a:rPr lang="en-IN" sz="2400" dirty="0"/>
              <a:t>and #if in one statement.</a:t>
            </a:r>
          </a:p>
          <a:p>
            <a:r>
              <a:rPr lang="en-IN" sz="2400" b="1" dirty="0"/>
              <a:t>#</a:t>
            </a:r>
            <a:r>
              <a:rPr lang="en-IN" sz="2400" b="1" dirty="0" err="1" smtClean="0"/>
              <a:t>endif</a:t>
            </a:r>
            <a:r>
              <a:rPr lang="en-IN" sz="2400" dirty="0"/>
              <a:t> </a:t>
            </a:r>
            <a:r>
              <a:rPr lang="en-IN" sz="2400" dirty="0" smtClean="0"/>
              <a:t>- Ends </a:t>
            </a:r>
            <a:r>
              <a:rPr lang="en-IN" sz="2400" dirty="0" err="1"/>
              <a:t>preprocessor</a:t>
            </a:r>
            <a:r>
              <a:rPr lang="en-IN" sz="2400" dirty="0"/>
              <a:t> conditional.</a:t>
            </a:r>
          </a:p>
          <a:p>
            <a:r>
              <a:rPr lang="en-IN" sz="2400" b="1" dirty="0"/>
              <a:t>#</a:t>
            </a:r>
            <a:r>
              <a:rPr lang="en-IN" sz="2400" b="1" dirty="0" smtClean="0"/>
              <a:t>error</a:t>
            </a:r>
            <a:r>
              <a:rPr lang="en-IN" sz="2400" dirty="0"/>
              <a:t> </a:t>
            </a:r>
            <a:r>
              <a:rPr lang="en-IN" sz="2400" dirty="0" smtClean="0"/>
              <a:t>- Prints </a:t>
            </a:r>
            <a:r>
              <a:rPr lang="en-IN" sz="2400" dirty="0"/>
              <a:t>error message on </a:t>
            </a:r>
            <a:r>
              <a:rPr lang="en-IN" sz="2400" dirty="0" err="1"/>
              <a:t>stderr</a:t>
            </a:r>
            <a:r>
              <a:rPr lang="en-IN" sz="2400" dirty="0"/>
              <a:t>.</a:t>
            </a:r>
          </a:p>
          <a:p>
            <a:r>
              <a:rPr lang="en-IN" sz="2400" b="1" dirty="0"/>
              <a:t>#</a:t>
            </a:r>
            <a:r>
              <a:rPr lang="en-IN" sz="2400" b="1" dirty="0" smtClean="0"/>
              <a:t>pragma</a:t>
            </a:r>
            <a:r>
              <a:rPr lang="en-IN" sz="2400" dirty="0"/>
              <a:t> </a:t>
            </a:r>
            <a:r>
              <a:rPr lang="en-IN" sz="2400" dirty="0" smtClean="0"/>
              <a:t>- Issues </a:t>
            </a:r>
            <a:r>
              <a:rPr lang="en-IN" sz="2400" dirty="0"/>
              <a:t>special commands to the compiler, using a </a:t>
            </a:r>
            <a:r>
              <a:rPr lang="en-IN" sz="2400" dirty="0" smtClean="0"/>
              <a:t>standardized method.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2956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/>
              <a:t>Example 1:</a:t>
            </a:r>
            <a:br>
              <a:rPr lang="en-IN" sz="2400" dirty="0"/>
            </a:br>
            <a:r>
              <a:rPr lang="en-IN" sz="2400" b="1" dirty="0"/>
              <a:t>#define MAX_ARRAY_LENGTH </a:t>
            </a:r>
            <a:r>
              <a:rPr lang="en-IN" sz="2400" b="1" dirty="0" smtClean="0"/>
              <a:t>20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This </a:t>
            </a:r>
            <a:r>
              <a:rPr lang="en-IN" sz="2400" dirty="0"/>
              <a:t>directive tells the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to replace instances of MAX_ARRAY_LENGTH with </a:t>
            </a:r>
            <a:r>
              <a:rPr lang="en-IN" sz="2400" dirty="0" smtClean="0"/>
              <a:t>20.</a:t>
            </a:r>
            <a:br>
              <a:rPr lang="en-IN" sz="2400" dirty="0" smtClean="0"/>
            </a:br>
            <a:r>
              <a:rPr lang="en-IN" sz="2400" dirty="0" smtClean="0"/>
              <a:t>Use</a:t>
            </a:r>
            <a:r>
              <a:rPr lang="en-IN" sz="2400" dirty="0"/>
              <a:t> #define for constants to increase readability.</a:t>
            </a:r>
          </a:p>
          <a:p>
            <a:r>
              <a:rPr lang="en-IN" sz="2400" dirty="0" smtClean="0"/>
              <a:t>Example 2:</a:t>
            </a:r>
            <a:br>
              <a:rPr lang="en-IN" sz="2400" dirty="0" smtClean="0"/>
            </a:br>
            <a:r>
              <a:rPr lang="en-IN" sz="2400" b="1" dirty="0"/>
              <a:t>#include &lt;</a:t>
            </a:r>
            <a:r>
              <a:rPr lang="en-IN" sz="2400" b="1" dirty="0" err="1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include </a:t>
            </a:r>
            <a:r>
              <a:rPr lang="en-IN" sz="2400" b="1" dirty="0" smtClean="0"/>
              <a:t>“</a:t>
            </a:r>
            <a:r>
              <a:rPr lang="en-IN" sz="2400" b="1" dirty="0" err="1" smtClean="0"/>
              <a:t>myheader.h</a:t>
            </a:r>
            <a:r>
              <a:rPr lang="en-IN" sz="2400" b="1" dirty="0" smtClean="0"/>
              <a:t>”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These </a:t>
            </a:r>
            <a:r>
              <a:rPr lang="en-IN" sz="2400" dirty="0"/>
              <a:t>directives tell the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to get </a:t>
            </a:r>
            <a:r>
              <a:rPr lang="en-IN" sz="2400" dirty="0" err="1"/>
              <a:t>stdio.h</a:t>
            </a:r>
            <a:r>
              <a:rPr lang="en-IN" sz="2400" dirty="0"/>
              <a:t> from </a:t>
            </a:r>
            <a:r>
              <a:rPr lang="en-IN" sz="2400" b="1" dirty="0"/>
              <a:t>System Libraries</a:t>
            </a:r>
            <a:r>
              <a:rPr lang="en-IN" sz="2400" dirty="0"/>
              <a:t> and add the text to the current source </a:t>
            </a:r>
            <a:r>
              <a:rPr lang="en-IN" sz="2400" dirty="0" smtClean="0"/>
              <a:t>file.</a:t>
            </a:r>
            <a:br>
              <a:rPr lang="en-IN" sz="2400" dirty="0" smtClean="0"/>
            </a:br>
            <a:r>
              <a:rPr lang="en-IN" sz="2400" dirty="0" smtClean="0"/>
              <a:t>The </a:t>
            </a:r>
            <a:r>
              <a:rPr lang="en-IN" sz="2400" dirty="0"/>
              <a:t>next line tells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to </a:t>
            </a:r>
            <a:r>
              <a:rPr lang="en-IN" sz="2400" dirty="0" smtClean="0"/>
              <a:t>get </a:t>
            </a:r>
            <a:r>
              <a:rPr lang="en-IN" sz="2400" b="1" dirty="0" err="1" smtClean="0"/>
              <a:t>myheader.h</a:t>
            </a:r>
            <a:r>
              <a:rPr lang="en-IN" sz="2400" dirty="0"/>
              <a:t> from the local directory and add the content to the current source file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41568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Example </a:t>
            </a:r>
            <a:r>
              <a:rPr lang="en-IN" sz="2400" dirty="0" smtClean="0"/>
              <a:t>3: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/>
              <a:t>#</a:t>
            </a:r>
            <a:r>
              <a:rPr lang="en-IN" sz="2400" b="1" dirty="0" err="1"/>
              <a:t>undef</a:t>
            </a:r>
            <a:r>
              <a:rPr lang="en-IN" sz="2400" b="1" dirty="0"/>
              <a:t> </a:t>
            </a:r>
            <a:r>
              <a:rPr lang="en-IN" sz="2400" b="1" dirty="0" smtClean="0"/>
              <a:t>FILE_SIZE</a:t>
            </a:r>
            <a:br>
              <a:rPr lang="en-IN" sz="2400" b="1" dirty="0" smtClean="0"/>
            </a:br>
            <a:r>
              <a:rPr lang="en-IN" sz="2400" b="1" dirty="0" smtClean="0"/>
              <a:t>#define </a:t>
            </a:r>
            <a:r>
              <a:rPr lang="en-IN" sz="2400" b="1" dirty="0"/>
              <a:t>FILE_SIZE </a:t>
            </a:r>
            <a:r>
              <a:rPr lang="en-IN" sz="2400" b="1" dirty="0" smtClean="0"/>
              <a:t>42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It </a:t>
            </a:r>
            <a:r>
              <a:rPr lang="en-IN" sz="2400" dirty="0"/>
              <a:t>tells the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to </a:t>
            </a:r>
            <a:r>
              <a:rPr lang="en-IN" sz="2400" dirty="0" err="1"/>
              <a:t>undefine</a:t>
            </a:r>
            <a:r>
              <a:rPr lang="en-IN" sz="2400" dirty="0"/>
              <a:t> existing FILE_SIZE and define it as 42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 smtClean="0"/>
              <a:t>Example 4:</a:t>
            </a:r>
            <a:br>
              <a:rPr lang="en-IN" sz="2400" dirty="0" smtClean="0"/>
            </a:br>
            <a:r>
              <a:rPr lang="en-IN" sz="2400" b="1" dirty="0"/>
              <a:t>#</a:t>
            </a:r>
            <a:r>
              <a:rPr lang="en-IN" sz="2400" b="1" dirty="0" err="1"/>
              <a:t>ifndef</a:t>
            </a:r>
            <a:r>
              <a:rPr lang="en-IN" sz="2400" b="1" dirty="0"/>
              <a:t> </a:t>
            </a:r>
            <a:r>
              <a:rPr lang="en-IN" sz="2400" b="1" dirty="0" smtClean="0"/>
              <a:t>MESSAGE</a:t>
            </a:r>
            <a:br>
              <a:rPr lang="en-IN" sz="2400" b="1" dirty="0" smtClean="0"/>
            </a:br>
            <a:r>
              <a:rPr lang="en-IN" sz="2400" b="1" dirty="0" smtClean="0"/>
              <a:t>		#define </a:t>
            </a:r>
            <a:r>
              <a:rPr lang="en-IN" sz="2400" b="1" dirty="0"/>
              <a:t>MESSAGE </a:t>
            </a:r>
            <a:r>
              <a:rPr lang="en-IN" sz="2400" b="1" dirty="0" smtClean="0"/>
              <a:t>“You </a:t>
            </a:r>
            <a:r>
              <a:rPr lang="en-IN" sz="2400" b="1" dirty="0"/>
              <a:t>wish</a:t>
            </a:r>
            <a:r>
              <a:rPr lang="en-IN" sz="2400" b="1" dirty="0" smtClean="0"/>
              <a:t>!”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 err="1" smtClean="0"/>
              <a:t>endif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It </a:t>
            </a:r>
            <a:r>
              <a:rPr lang="en-IN" sz="2400" dirty="0"/>
              <a:t>tells the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to define MESSAGE only if MESSAGE isn't already defined.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7317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Example </a:t>
            </a:r>
            <a:r>
              <a:rPr lang="en-IN" sz="2400" dirty="0" smtClean="0"/>
              <a:t>5: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/>
              <a:t>#</a:t>
            </a:r>
            <a:r>
              <a:rPr lang="en-IN" sz="2400" b="1" dirty="0" err="1"/>
              <a:t>ifdef</a:t>
            </a:r>
            <a:r>
              <a:rPr lang="en-IN" sz="2400" b="1" dirty="0"/>
              <a:t> </a:t>
            </a:r>
            <a:r>
              <a:rPr lang="en-IN" sz="2400" b="1" dirty="0" smtClean="0"/>
              <a:t>DEBUG</a:t>
            </a:r>
            <a:br>
              <a:rPr lang="en-IN" sz="2400" b="1" dirty="0" smtClean="0"/>
            </a:br>
            <a:r>
              <a:rPr lang="en-IN" sz="2400" b="1" dirty="0" smtClean="0"/>
              <a:t>		/* debugging </a:t>
            </a:r>
            <a:r>
              <a:rPr lang="en-IN" sz="2400" b="1" dirty="0"/>
              <a:t>statements here </a:t>
            </a:r>
            <a:r>
              <a:rPr lang="en-IN" sz="2400" b="1" dirty="0" smtClean="0"/>
              <a:t>*/</a:t>
            </a:r>
            <a:br>
              <a:rPr lang="en-IN" sz="2400" b="1" dirty="0" smtClean="0"/>
            </a:br>
            <a:r>
              <a:rPr lang="en-IN" sz="2400" b="1" dirty="0" smtClean="0"/>
              <a:t>#</a:t>
            </a:r>
            <a:r>
              <a:rPr lang="en-IN" sz="2400" b="1" dirty="0" err="1" smtClean="0"/>
              <a:t>endif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It </a:t>
            </a:r>
            <a:r>
              <a:rPr lang="en-IN" sz="2400" dirty="0"/>
              <a:t>tells the </a:t>
            </a:r>
            <a:r>
              <a:rPr lang="en-IN" sz="2400" dirty="0" err="1" smtClean="0"/>
              <a:t>preprocessor</a:t>
            </a:r>
            <a:r>
              <a:rPr lang="en-IN" sz="2400" dirty="0" smtClean="0"/>
              <a:t> </a:t>
            </a:r>
            <a:r>
              <a:rPr lang="en-IN" sz="2400" dirty="0"/>
              <a:t>to process the statements enclosed if DEBUG is </a:t>
            </a:r>
            <a:r>
              <a:rPr lang="en-IN" sz="2400" dirty="0" smtClean="0"/>
              <a:t>defined.</a:t>
            </a:r>
            <a:br>
              <a:rPr lang="en-IN" sz="2400" dirty="0" smtClean="0"/>
            </a:br>
            <a:r>
              <a:rPr lang="en-IN" sz="2400" dirty="0" smtClean="0"/>
              <a:t>This </a:t>
            </a:r>
            <a:r>
              <a:rPr lang="en-IN" sz="2400" dirty="0"/>
              <a:t>is useful if you pass the </a:t>
            </a:r>
            <a:r>
              <a:rPr lang="en-IN" sz="2400" i="1" dirty="0"/>
              <a:t>-DDEBUG</a:t>
            </a:r>
            <a:r>
              <a:rPr lang="en-IN" sz="2400" dirty="0"/>
              <a:t> flag to the </a:t>
            </a:r>
            <a:r>
              <a:rPr lang="en-IN" sz="2400" i="1" dirty="0" err="1"/>
              <a:t>gcc</a:t>
            </a:r>
            <a:r>
              <a:rPr lang="en-IN" sz="2400" dirty="0"/>
              <a:t> compiler at the time of </a:t>
            </a:r>
            <a:r>
              <a:rPr lang="en-IN" sz="2400" dirty="0" smtClean="0"/>
              <a:t>compilation.</a:t>
            </a:r>
            <a:br>
              <a:rPr lang="en-IN" sz="2400" dirty="0" smtClean="0"/>
            </a:br>
            <a:r>
              <a:rPr lang="en-IN" sz="2400" dirty="0" smtClean="0"/>
              <a:t>This </a:t>
            </a:r>
            <a:r>
              <a:rPr lang="en-IN" sz="2400" dirty="0"/>
              <a:t>will define DEBUG, so you can turn debugging on and off on the fly during compilation.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29514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Predefined Macros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/>
              <a:t>ANSI C defines a number of </a:t>
            </a:r>
            <a:r>
              <a:rPr lang="en-IN" sz="2400" dirty="0" smtClean="0"/>
              <a:t>macros.</a:t>
            </a:r>
          </a:p>
          <a:p>
            <a:r>
              <a:rPr lang="en-IN" sz="2400" dirty="0" smtClean="0"/>
              <a:t>Although </a:t>
            </a:r>
            <a:r>
              <a:rPr lang="en-IN" sz="2400" dirty="0"/>
              <a:t>each one is available for use in programming, the predefined macros should not be directly modified</a:t>
            </a:r>
            <a:r>
              <a:rPr lang="en-IN" sz="2400" dirty="0" smtClean="0"/>
              <a:t>.</a:t>
            </a:r>
          </a:p>
          <a:p>
            <a:r>
              <a:rPr lang="en-IN" sz="2400" b="1" dirty="0"/>
              <a:t>__DATE</a:t>
            </a:r>
            <a:r>
              <a:rPr lang="en-IN" sz="2400" b="1" dirty="0" smtClean="0"/>
              <a:t>__</a:t>
            </a:r>
            <a:r>
              <a:rPr lang="en-IN" sz="2400" dirty="0"/>
              <a:t> </a:t>
            </a:r>
            <a:r>
              <a:rPr lang="en-IN" sz="2400" dirty="0" smtClean="0"/>
              <a:t>- The </a:t>
            </a:r>
            <a:r>
              <a:rPr lang="en-IN" sz="2400" dirty="0"/>
              <a:t>current date as a character literal in "MMM DD YYYY" format.</a:t>
            </a:r>
          </a:p>
          <a:p>
            <a:r>
              <a:rPr lang="en-IN" sz="2400" b="1" dirty="0"/>
              <a:t>__TIME</a:t>
            </a:r>
            <a:r>
              <a:rPr lang="en-IN" sz="2400" b="1" dirty="0" smtClean="0"/>
              <a:t>__</a:t>
            </a:r>
            <a:r>
              <a:rPr lang="en-IN" sz="2400" dirty="0"/>
              <a:t> </a:t>
            </a:r>
            <a:r>
              <a:rPr lang="en-IN" sz="2400" dirty="0" smtClean="0"/>
              <a:t>- The </a:t>
            </a:r>
            <a:r>
              <a:rPr lang="en-IN" sz="2400" dirty="0"/>
              <a:t>current time as a character literal in "HH:MM:SS" format.</a:t>
            </a:r>
          </a:p>
          <a:p>
            <a:r>
              <a:rPr lang="en-IN" sz="2400" b="1" dirty="0"/>
              <a:t>__FILE</a:t>
            </a:r>
            <a:r>
              <a:rPr lang="en-IN" sz="2400" b="1" dirty="0" smtClean="0"/>
              <a:t>__</a:t>
            </a:r>
            <a:r>
              <a:rPr lang="en-IN" sz="2400" dirty="0"/>
              <a:t> </a:t>
            </a:r>
            <a:r>
              <a:rPr lang="en-IN" sz="2400" dirty="0" smtClean="0"/>
              <a:t>- This </a:t>
            </a:r>
            <a:r>
              <a:rPr lang="en-IN" sz="2400" dirty="0"/>
              <a:t>contains the current filename as a string literal.</a:t>
            </a:r>
          </a:p>
          <a:p>
            <a:r>
              <a:rPr lang="en-IN" sz="2400" b="1" dirty="0"/>
              <a:t>__LINE</a:t>
            </a:r>
            <a:r>
              <a:rPr lang="en-IN" sz="2400" b="1" dirty="0" smtClean="0"/>
              <a:t>__</a:t>
            </a:r>
            <a:r>
              <a:rPr lang="en-IN" sz="2400" dirty="0"/>
              <a:t> </a:t>
            </a:r>
            <a:r>
              <a:rPr lang="en-IN" sz="2400" dirty="0" smtClean="0"/>
              <a:t>- This </a:t>
            </a:r>
            <a:r>
              <a:rPr lang="en-IN" sz="2400" dirty="0"/>
              <a:t>contains the current line number as a </a:t>
            </a:r>
            <a:r>
              <a:rPr lang="en-IN" sz="2400" dirty="0" smtClean="0"/>
              <a:t>decimal constant</a:t>
            </a:r>
            <a:r>
              <a:rPr lang="en-IN" sz="2400" dirty="0"/>
              <a:t>.</a:t>
            </a:r>
          </a:p>
          <a:p>
            <a:r>
              <a:rPr lang="en-IN" sz="2400" b="1" dirty="0"/>
              <a:t>__STDC</a:t>
            </a:r>
            <a:r>
              <a:rPr lang="en-IN" sz="2400" b="1" dirty="0" smtClean="0"/>
              <a:t>__</a:t>
            </a:r>
            <a:r>
              <a:rPr lang="en-IN" sz="2400" dirty="0"/>
              <a:t> </a:t>
            </a:r>
            <a:r>
              <a:rPr lang="en-IN" sz="2400" dirty="0" smtClean="0"/>
              <a:t>- Defined </a:t>
            </a:r>
            <a:r>
              <a:rPr lang="en-IN" sz="2400" dirty="0"/>
              <a:t>as 1 when the compiler complies with the ANSI standard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8473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smtClean="0"/>
              <a:t>Predefined Macros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smtClean="0"/>
              <a:t>Example:</a:t>
            </a:r>
            <a:br>
              <a:rPr lang="en-IN" sz="2400" dirty="0" smtClean="0"/>
            </a:br>
            <a:r>
              <a:rPr lang="en-IN" sz="2400" b="1" dirty="0"/>
              <a:t>#include &lt;</a:t>
            </a:r>
            <a:r>
              <a:rPr lang="en-IN" sz="2400" b="1" dirty="0" err="1" smtClean="0"/>
              <a:t>stdio.h</a:t>
            </a:r>
            <a:r>
              <a:rPr lang="en-IN" sz="2400" b="1" dirty="0" smtClean="0"/>
              <a:t>&gt;</a:t>
            </a:r>
            <a:br>
              <a:rPr lang="en-IN" sz="2400" b="1" dirty="0" smtClean="0"/>
            </a:b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/>
              <a:t>main() </a:t>
            </a:r>
            <a:r>
              <a:rPr lang="en-IN" sz="2400" b="1" dirty="0" smtClean="0"/>
              <a:t>{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("File :%s\n", __FILE__ 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("Date :%s\n", __DATE__ 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("Time :%s\n", __TIME__ 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("Line :%d\n", __LINE__ 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("ANSI :%d\n", __STDC__ </a:t>
            </a:r>
            <a:r>
              <a:rPr lang="en-IN" sz="2400" b="1" dirty="0" smtClean="0"/>
              <a:t>);</a:t>
            </a:r>
            <a:br>
              <a:rPr lang="en-IN" sz="2400" b="1" dirty="0" smtClean="0"/>
            </a:br>
            <a:r>
              <a:rPr lang="en-IN" sz="2400" b="1" dirty="0" smtClean="0"/>
              <a:t>		return 0;</a:t>
            </a:r>
            <a:br>
              <a:rPr lang="en-IN" sz="2400" b="1" dirty="0" smtClean="0"/>
            </a:br>
            <a:r>
              <a:rPr lang="en-IN" sz="2400" b="1" dirty="0" smtClean="0"/>
              <a:t>}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4537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3A855-F520-45FD-BB3B-6FB6FC35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4577"/>
            <a:ext cx="8596668" cy="671369"/>
          </a:xfrm>
        </p:spPr>
        <p:txBody>
          <a:bodyPr>
            <a:normAutofit/>
          </a:bodyPr>
          <a:lstStyle/>
          <a:p>
            <a:r>
              <a:rPr lang="en-GB" dirty="0" err="1" smtClean="0"/>
              <a:t>Preprocessor</a:t>
            </a:r>
            <a:r>
              <a:rPr lang="en-GB" dirty="0" smtClean="0"/>
              <a:t> 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F6FA72-B416-4A84-A8AB-88469E73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249"/>
            <a:ext cx="8596668" cy="52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 smtClean="0"/>
              <a:t>The macro continuation operator –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macro is normally confined to a single </a:t>
            </a:r>
            <a:r>
              <a:rPr lang="en-IN" sz="2400" dirty="0" smtClean="0"/>
              <a:t>line.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macro continuation operator (\) is used to continue a macro that is too long for a single </a:t>
            </a:r>
            <a:r>
              <a:rPr lang="en-IN" sz="2400" dirty="0" smtClean="0"/>
              <a:t>line.</a:t>
            </a:r>
          </a:p>
          <a:p>
            <a:r>
              <a:rPr lang="en-IN" sz="2400" dirty="0" smtClean="0"/>
              <a:t>For </a:t>
            </a:r>
            <a:r>
              <a:rPr lang="en-IN" sz="2400" dirty="0"/>
              <a:t>example </a:t>
            </a:r>
            <a:r>
              <a:rPr lang="en-IN" sz="2400" dirty="0" smtClean="0"/>
              <a:t>−</a:t>
            </a:r>
            <a:br>
              <a:rPr lang="en-IN" sz="2400" dirty="0" smtClean="0"/>
            </a:br>
            <a:r>
              <a:rPr lang="en-IN" sz="2400" b="1" dirty="0" smtClean="0"/>
              <a:t>#</a:t>
            </a:r>
            <a:r>
              <a:rPr lang="en-IN" sz="2400" b="1" dirty="0"/>
              <a:t>define </a:t>
            </a:r>
            <a:r>
              <a:rPr lang="en-IN" sz="2400" b="1" dirty="0" err="1"/>
              <a:t>message_for</a:t>
            </a:r>
            <a:r>
              <a:rPr lang="en-IN" sz="2400" b="1" dirty="0"/>
              <a:t>(a, b) </a:t>
            </a:r>
            <a:r>
              <a:rPr lang="en-IN" sz="2400" b="1" dirty="0" smtClean="0"/>
              <a:t>\</a:t>
            </a:r>
            <a:br>
              <a:rPr lang="en-IN" sz="2400" b="1" dirty="0" smtClean="0"/>
            </a:br>
            <a:r>
              <a:rPr lang="en-IN" sz="2400" b="1" dirty="0" smtClean="0"/>
              <a:t>		</a:t>
            </a:r>
            <a:r>
              <a:rPr lang="en-IN" sz="2400" b="1" dirty="0" err="1" smtClean="0"/>
              <a:t>printf</a:t>
            </a:r>
            <a:r>
              <a:rPr lang="en-IN" sz="2400" b="1" dirty="0"/>
              <a:t>(#a " and " #b ": </a:t>
            </a:r>
            <a:r>
              <a:rPr lang="en-IN" sz="2400" b="1" dirty="0" smtClean="0"/>
              <a:t>Hello world!\</a:t>
            </a:r>
            <a:r>
              <a:rPr lang="en-IN" sz="2400" b="1" dirty="0"/>
              <a:t>n")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A8CF13-B949-428D-B1DA-EC62E87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3097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F2776-FF3F-4917-96F1-5A16982D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309794"/>
            <a:ext cx="6297612" cy="365125"/>
          </a:xfrm>
        </p:spPr>
        <p:txBody>
          <a:bodyPr/>
          <a:lstStyle/>
          <a:p>
            <a:r>
              <a:rPr lang="en-GB" dirty="0" smtClean="0"/>
              <a:t>27 </a:t>
            </a:r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909170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179</TotalTime>
  <Words>854</Words>
  <Application>Microsoft Office PowerPoint</Application>
  <PresentationFormat>Custom</PresentationFormat>
  <Paragraphs>151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The C Preprocessor</vt:lpstr>
      <vt:lpstr>Introduction</vt:lpstr>
      <vt:lpstr>Preprocessor Directives</vt:lpstr>
      <vt:lpstr>Preprocessor Examples</vt:lpstr>
      <vt:lpstr>Preprocessor Examples</vt:lpstr>
      <vt:lpstr>Preprocessor Examples</vt:lpstr>
      <vt:lpstr>Predefined Macros</vt:lpstr>
      <vt:lpstr>Predefined Macros</vt:lpstr>
      <vt:lpstr>Preprocessor Operators</vt:lpstr>
      <vt:lpstr>Preprocessor Operators</vt:lpstr>
      <vt:lpstr>Preprocessor Operators</vt:lpstr>
      <vt:lpstr>Preprocessor Operators</vt:lpstr>
      <vt:lpstr>Parameterized Macros</vt:lpstr>
      <vt:lpstr>Parameterized Macros</vt:lpstr>
      <vt:lpstr>Header Files</vt:lpstr>
      <vt:lpstr>Header Files</vt:lpstr>
      <vt:lpstr>Header Files</vt:lpstr>
      <vt:lpstr>Header Files</vt:lpstr>
      <vt:lpstr>Header Files</vt:lpstr>
      <vt:lpstr>Header Files</vt:lpstr>
      <vt:lpstr>Header Files</vt:lpstr>
      <vt:lpstr>Header Files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Hegde</dc:creator>
  <cp:lastModifiedBy>Akash Hegde</cp:lastModifiedBy>
  <cp:revision>727</cp:revision>
  <dcterms:created xsi:type="dcterms:W3CDTF">2021-03-23T16:21:34Z</dcterms:created>
  <dcterms:modified xsi:type="dcterms:W3CDTF">2021-03-26T18:48:49Z</dcterms:modified>
</cp:coreProperties>
</file>