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45" r:id="rId1"/>
  </p:sldMasterIdLst>
  <p:sldIdLst>
    <p:sldId id="256" r:id="rId2"/>
    <p:sldId id="25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763BC-9FB9-4194-AA9C-9CE80075FA24}" v="413" dt="2021-03-24T16:26:18.472"/>
    <p1510:client id="{22594B00-1530-4A26-8F29-DD9156161E93}" v="771" dt="2021-03-24T15:56:57.317"/>
    <p1510:client id="{32E9225A-D7B3-4BAF-A897-4010EEEB87E9}" v="327" dt="2021-03-24T13:23:59.619"/>
    <p1510:client id="{4A0C21C3-EB3B-4B49-9885-8E63980446DE}" v="773" dt="2021-03-24T14:11:03.007"/>
    <p1510:client id="{4EF28B71-BD83-42BE-AF3E-97C2B7FDCCA3}" v="1238" dt="2021-03-23T17:11:28.591"/>
    <p1510:client id="{892643E0-D744-4D0B-A6FE-3B8026EF027A}" v="3702" dt="2021-03-24T08:00:46.344"/>
    <p1510:client id="{BD509FF0-2A1E-44B8-B4A3-97E9B06C6F36}" v="1221" dt="2021-03-24T12:54:25.661"/>
    <p1510:client id="{DE6DAD4B-74F2-4943-8CFF-875D507A77A5}" v="1643" dt="2021-03-24T17:45:49.007"/>
    <p1510:client id="{E89D2B01-2D99-4CE9-9087-135B47D787CF}" v="446" dt="2021-03-24T16:48:39.422"/>
    <p1510:client id="{F293A471-D8E1-4EB6-B01F-385EA4B71E89}" v="503" dt="2021-03-24T17:58:14.586"/>
    <p1510:client id="{F9925C21-D045-4BFA-8438-A9DD6D471C93}" v="1" dt="2021-03-23T16:21:43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2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19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15310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4883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36972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1108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8556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7360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28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0314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14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3714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119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068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9127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054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66284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Strings, Lists, Tuples and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570378"/>
            <a:ext cx="7766936" cy="189353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Akash Hegde</a:t>
            </a:r>
          </a:p>
          <a:p>
            <a:pPr algn="ctr"/>
            <a:r>
              <a:rPr lang="en-US" dirty="0"/>
              <a:t>Seventh Sense Talent Solutions</a:t>
            </a:r>
          </a:p>
          <a:p>
            <a:pPr algn="ctr"/>
            <a:r>
              <a:rPr lang="en-US" dirty="0"/>
              <a:t>Vivekananda Institute of Technology</a:t>
            </a:r>
          </a:p>
          <a:p>
            <a:pPr algn="ctr"/>
            <a:r>
              <a:rPr lang="en-US" dirty="0" smtClean="0"/>
              <a:t>29 </a:t>
            </a:r>
            <a:r>
              <a:rPr lang="en-US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String 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 err="1" smtClean="0"/>
              <a:t>lstrip</a:t>
            </a:r>
            <a:r>
              <a:rPr lang="en-IN" sz="2400" b="1" dirty="0" smtClean="0"/>
              <a:t>() – </a:t>
            </a:r>
            <a:r>
              <a:rPr lang="en-IN" sz="2400" dirty="0"/>
              <a:t>Removes all leading whitespace in string.</a:t>
            </a:r>
            <a:endParaRPr lang="en-IN" sz="2400" dirty="0" smtClean="0"/>
          </a:p>
          <a:p>
            <a:r>
              <a:rPr lang="en-IN" sz="2400" b="1" dirty="0" err="1" smtClean="0"/>
              <a:t>rstrip</a:t>
            </a:r>
            <a:r>
              <a:rPr lang="en-IN" sz="2400" b="1" dirty="0" smtClean="0"/>
              <a:t>()</a:t>
            </a:r>
            <a:r>
              <a:rPr lang="en-IN" sz="2400" dirty="0" smtClean="0"/>
              <a:t> – </a:t>
            </a:r>
            <a:r>
              <a:rPr lang="en-IN" sz="2400" dirty="0"/>
              <a:t>Removes all </a:t>
            </a:r>
            <a:r>
              <a:rPr lang="en-IN" sz="2400" dirty="0" smtClean="0"/>
              <a:t>trailing </a:t>
            </a:r>
            <a:r>
              <a:rPr lang="en-IN" sz="2400" dirty="0"/>
              <a:t>whitespace in string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split(</a:t>
            </a:r>
            <a:r>
              <a:rPr lang="en-IN" sz="2400" b="1" dirty="0" err="1" smtClean="0"/>
              <a:t>str</a:t>
            </a:r>
            <a:r>
              <a:rPr lang="en-IN" sz="2400" b="1" dirty="0" smtClean="0"/>
              <a:t>=“”, </a:t>
            </a:r>
            <a:r>
              <a:rPr lang="en-IN" sz="2400" b="1" dirty="0" err="1" smtClean="0"/>
              <a:t>num</a:t>
            </a:r>
            <a:r>
              <a:rPr lang="en-IN" sz="2400" b="1" dirty="0" smtClean="0"/>
              <a:t>=</a:t>
            </a:r>
            <a:r>
              <a:rPr lang="en-IN" sz="2400" b="1" dirty="0" err="1" smtClean="0"/>
              <a:t>string.count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str</a:t>
            </a:r>
            <a:r>
              <a:rPr lang="en-IN" sz="2400" b="1" dirty="0" smtClean="0"/>
              <a:t>))</a:t>
            </a:r>
            <a:r>
              <a:rPr lang="en-IN" sz="2400" dirty="0" smtClean="0"/>
              <a:t> – </a:t>
            </a:r>
            <a:r>
              <a:rPr lang="en-IN" sz="2400" dirty="0"/>
              <a:t>Splits string according to delimiter </a:t>
            </a:r>
            <a:r>
              <a:rPr lang="en-IN" sz="2400" dirty="0" err="1"/>
              <a:t>str</a:t>
            </a:r>
            <a:r>
              <a:rPr lang="en-IN" sz="2400" dirty="0"/>
              <a:t> (space if not provided) and returns list of substrings; split into at most </a:t>
            </a:r>
            <a:r>
              <a:rPr lang="en-IN" sz="2400" dirty="0" err="1"/>
              <a:t>num</a:t>
            </a:r>
            <a:r>
              <a:rPr lang="en-IN" sz="2400" dirty="0"/>
              <a:t> substrings if given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max(</a:t>
            </a:r>
            <a:r>
              <a:rPr lang="en-IN" sz="2400" b="1" dirty="0" err="1" smtClean="0"/>
              <a:t>str</a:t>
            </a:r>
            <a:r>
              <a:rPr lang="en-IN" sz="2400" b="1" dirty="0" smtClean="0"/>
              <a:t>)</a:t>
            </a:r>
            <a:r>
              <a:rPr lang="en-IN" sz="2400" dirty="0" smtClean="0"/>
              <a:t> – </a:t>
            </a:r>
            <a:r>
              <a:rPr lang="en-IN" sz="2400" dirty="0"/>
              <a:t>Returns the max alphabetical character from the string str.</a:t>
            </a:r>
            <a:endParaRPr lang="en-IN" sz="2400" dirty="0" smtClean="0"/>
          </a:p>
          <a:p>
            <a:r>
              <a:rPr lang="en-IN" sz="2400" b="1" dirty="0" smtClean="0"/>
              <a:t>min(</a:t>
            </a:r>
            <a:r>
              <a:rPr lang="en-IN" sz="2400" b="1" dirty="0" err="1" smtClean="0"/>
              <a:t>str</a:t>
            </a:r>
            <a:r>
              <a:rPr lang="en-IN" sz="2400" b="1" dirty="0" smtClean="0"/>
              <a:t>)</a:t>
            </a:r>
            <a:r>
              <a:rPr lang="en-IN" sz="2400" dirty="0" smtClean="0"/>
              <a:t> – </a:t>
            </a:r>
            <a:r>
              <a:rPr lang="en-IN" sz="2400" dirty="0"/>
              <a:t>Returns the min alphabetical character from the string str.</a:t>
            </a:r>
            <a:endParaRPr lang="en-IN" sz="2400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57149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Lists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The list is </a:t>
            </a:r>
            <a:r>
              <a:rPr lang="en-IN" sz="2400" dirty="0" smtClean="0"/>
              <a:t>the </a:t>
            </a:r>
            <a:r>
              <a:rPr lang="en-IN" sz="2400" dirty="0"/>
              <a:t>most versatile </a:t>
            </a:r>
            <a:r>
              <a:rPr lang="en-IN" sz="2400" dirty="0" err="1"/>
              <a:t>datatype</a:t>
            </a:r>
            <a:r>
              <a:rPr lang="en-IN" sz="2400" dirty="0"/>
              <a:t> available in Python which can be written as a list of comma-separated values (items) between square </a:t>
            </a:r>
            <a:r>
              <a:rPr lang="en-IN" sz="2400" dirty="0" smtClean="0"/>
              <a:t>brackets.</a:t>
            </a:r>
          </a:p>
          <a:p>
            <a:r>
              <a:rPr lang="en-IN" sz="2400" dirty="0" smtClean="0"/>
              <a:t>Items </a:t>
            </a:r>
            <a:r>
              <a:rPr lang="en-IN" sz="2400" dirty="0"/>
              <a:t>in a list need not be of the same type.</a:t>
            </a:r>
          </a:p>
          <a:p>
            <a:r>
              <a:rPr lang="en-IN" sz="2400" dirty="0"/>
              <a:t>Creating a list is as simple as putting different comma-separated values between square </a:t>
            </a:r>
            <a:r>
              <a:rPr lang="en-IN" sz="2400" dirty="0" smtClean="0"/>
              <a:t>brackets.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list1 </a:t>
            </a:r>
            <a:r>
              <a:rPr lang="en-IN" sz="2400" b="1" dirty="0"/>
              <a:t>= ['physics', 'chemistry', 1997, 2000</a:t>
            </a:r>
            <a:r>
              <a:rPr lang="en-IN" sz="2400" b="1" dirty="0" smtClean="0"/>
              <a:t>]</a:t>
            </a:r>
            <a:br>
              <a:rPr lang="en-IN" sz="2400" b="1" dirty="0" smtClean="0"/>
            </a:br>
            <a:r>
              <a:rPr lang="en-IN" sz="2400" b="1" dirty="0" smtClean="0"/>
              <a:t>list2 </a:t>
            </a:r>
            <a:r>
              <a:rPr lang="en-IN" sz="2400" b="1" dirty="0"/>
              <a:t>= [1, 2, 3, 4, 5 </a:t>
            </a:r>
            <a:r>
              <a:rPr lang="en-IN" sz="2400" b="1" dirty="0" smtClean="0"/>
              <a:t>]</a:t>
            </a:r>
            <a:br>
              <a:rPr lang="en-IN" sz="2400" b="1" dirty="0" smtClean="0"/>
            </a:br>
            <a:r>
              <a:rPr lang="en-IN" sz="2400" b="1" dirty="0" smtClean="0"/>
              <a:t>list3 </a:t>
            </a:r>
            <a:r>
              <a:rPr lang="en-IN" sz="2400" b="1" dirty="0"/>
              <a:t>= ["a", "b", "c", "d</a:t>
            </a:r>
            <a:r>
              <a:rPr lang="en-IN" sz="2400" b="1" dirty="0" smtClean="0"/>
              <a:t>"]</a:t>
            </a:r>
          </a:p>
          <a:p>
            <a:r>
              <a:rPr lang="en-IN" sz="2400" dirty="0" smtClean="0"/>
              <a:t>Similar </a:t>
            </a:r>
            <a:r>
              <a:rPr lang="en-IN" sz="2400" dirty="0"/>
              <a:t>to string indices, list indices start at 0, and lists can be sliced, concatenated and so 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42395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Accessing Values in Lists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To access values in lists, use the square brackets for slicing along with the index or indices to obtain value available at that </a:t>
            </a:r>
            <a:r>
              <a:rPr lang="en-IN" sz="2400" dirty="0" smtClean="0"/>
              <a:t>index.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#!/</a:t>
            </a:r>
            <a:r>
              <a:rPr lang="en-IN" sz="2400" b="1" dirty="0" err="1" smtClean="0"/>
              <a:t>usr</a:t>
            </a:r>
            <a:r>
              <a:rPr lang="en-IN" sz="2400" b="1" dirty="0" smtClean="0"/>
              <a:t>/bin/python</a:t>
            </a:r>
            <a:br>
              <a:rPr lang="en-IN" sz="2400" b="1" dirty="0" smtClean="0"/>
            </a:br>
            <a:r>
              <a:rPr lang="en-IN" sz="2400" b="1" dirty="0" smtClean="0"/>
              <a:t>list1 </a:t>
            </a:r>
            <a:r>
              <a:rPr lang="en-IN" sz="2400" b="1" dirty="0"/>
              <a:t>= ['physics', 'chemistry', 1997, </a:t>
            </a:r>
            <a:r>
              <a:rPr lang="en-IN" sz="2400" b="1" dirty="0" smtClean="0"/>
              <a:t>2000]</a:t>
            </a:r>
            <a:br>
              <a:rPr lang="en-IN" sz="2400" b="1" dirty="0" smtClean="0"/>
            </a:br>
            <a:r>
              <a:rPr lang="en-IN" sz="2400" b="1" dirty="0" smtClean="0"/>
              <a:t>list2 </a:t>
            </a:r>
            <a:r>
              <a:rPr lang="en-IN" sz="2400" b="1" dirty="0"/>
              <a:t>= [1, 2, 3, 4, 5, 6, 7 </a:t>
            </a:r>
            <a:r>
              <a:rPr lang="en-IN" sz="2400" b="1" dirty="0" smtClean="0"/>
              <a:t>]</a:t>
            </a:r>
            <a:br>
              <a:rPr lang="en-IN" sz="2400" b="1" dirty="0" smtClean="0"/>
            </a:br>
            <a:r>
              <a:rPr lang="en-IN" sz="2400" b="1" dirty="0" smtClean="0"/>
              <a:t>print </a:t>
            </a:r>
            <a:r>
              <a:rPr lang="en-IN" sz="2400" b="1" dirty="0"/>
              <a:t>"list1[0]: ", </a:t>
            </a:r>
            <a:r>
              <a:rPr lang="en-IN" sz="2400" b="1" dirty="0" smtClean="0"/>
              <a:t>list1[0]</a:t>
            </a:r>
            <a:br>
              <a:rPr lang="en-IN" sz="2400" b="1" dirty="0" smtClean="0"/>
            </a:br>
            <a:r>
              <a:rPr lang="en-IN" sz="2400" b="1" dirty="0" smtClean="0"/>
              <a:t>print </a:t>
            </a:r>
            <a:r>
              <a:rPr lang="en-IN" sz="2400" b="1" dirty="0"/>
              <a:t>"list2[1:5]: ", list2[1:5]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07587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Updating Values in Lists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You can update single or multiple elements of lists by giving the slice on the left-hand side of the assignment operator, and you can add to elements in a list with the append() </a:t>
            </a:r>
            <a:r>
              <a:rPr lang="en-IN" sz="2400" dirty="0" smtClean="0"/>
              <a:t>method.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#!/</a:t>
            </a:r>
            <a:r>
              <a:rPr lang="en-IN" sz="2400" b="1" dirty="0" err="1" smtClean="0"/>
              <a:t>usr</a:t>
            </a:r>
            <a:r>
              <a:rPr lang="en-IN" sz="2400" b="1" dirty="0" smtClean="0"/>
              <a:t>/bin/python</a:t>
            </a:r>
            <a:br>
              <a:rPr lang="en-IN" sz="2400" b="1" dirty="0" smtClean="0"/>
            </a:br>
            <a:r>
              <a:rPr lang="en-IN" sz="2400" b="1" dirty="0" smtClean="0"/>
              <a:t>list </a:t>
            </a:r>
            <a:r>
              <a:rPr lang="en-IN" sz="2400" b="1" dirty="0"/>
              <a:t>= ['physics', 'chemistry', 1997, </a:t>
            </a:r>
            <a:r>
              <a:rPr lang="en-IN" sz="2400" b="1" dirty="0" smtClean="0"/>
              <a:t>2000]</a:t>
            </a:r>
            <a:br>
              <a:rPr lang="en-IN" sz="2400" b="1" dirty="0" smtClean="0"/>
            </a:br>
            <a:r>
              <a:rPr lang="en-IN" sz="2400" b="1" dirty="0" smtClean="0"/>
              <a:t>print </a:t>
            </a:r>
            <a:r>
              <a:rPr lang="en-IN" sz="2400" b="1" dirty="0"/>
              <a:t>"Value available at index 2 : </a:t>
            </a:r>
            <a:r>
              <a:rPr lang="en-IN" sz="2400" b="1" dirty="0" smtClean="0"/>
              <a:t>“</a:t>
            </a:r>
            <a:br>
              <a:rPr lang="en-IN" sz="2400" b="1" dirty="0" smtClean="0"/>
            </a:br>
            <a:r>
              <a:rPr lang="en-IN" sz="2400" b="1" dirty="0" smtClean="0"/>
              <a:t>print list[2]</a:t>
            </a:r>
            <a:br>
              <a:rPr lang="en-IN" sz="2400" b="1" dirty="0" smtClean="0"/>
            </a:br>
            <a:r>
              <a:rPr lang="en-IN" sz="2400" b="1" dirty="0" smtClean="0"/>
              <a:t>list[2</a:t>
            </a:r>
            <a:r>
              <a:rPr lang="en-IN" sz="2400" b="1" dirty="0"/>
              <a:t>] = </a:t>
            </a:r>
            <a:r>
              <a:rPr lang="en-IN" sz="2400" b="1" dirty="0" smtClean="0"/>
              <a:t>2001</a:t>
            </a:r>
            <a:br>
              <a:rPr lang="en-IN" sz="2400" b="1" dirty="0" smtClean="0"/>
            </a:br>
            <a:r>
              <a:rPr lang="en-IN" sz="2400" b="1" dirty="0" smtClean="0"/>
              <a:t>print </a:t>
            </a:r>
            <a:r>
              <a:rPr lang="en-IN" sz="2400" b="1" dirty="0"/>
              <a:t>"New value available at index 2 : </a:t>
            </a:r>
            <a:r>
              <a:rPr lang="en-IN" sz="2400" b="1" dirty="0" smtClean="0"/>
              <a:t>“</a:t>
            </a:r>
            <a:br>
              <a:rPr lang="en-IN" sz="2400" b="1" dirty="0" smtClean="0"/>
            </a:br>
            <a:r>
              <a:rPr lang="en-IN" sz="2400" b="1" dirty="0" smtClean="0"/>
              <a:t>print </a:t>
            </a:r>
            <a:r>
              <a:rPr lang="en-IN" sz="2400" b="1" dirty="0"/>
              <a:t>list[2]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415667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Basic List Operations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28329"/>
              </p:ext>
            </p:extLst>
          </p:nvPr>
        </p:nvGraphicFramePr>
        <p:xfrm>
          <a:off x="677548" y="1027713"/>
          <a:ext cx="8569969" cy="4674346"/>
        </p:xfrm>
        <a:graphic>
          <a:graphicData uri="http://schemas.openxmlformats.org/drawingml/2006/table">
            <a:tbl>
              <a:tblPr/>
              <a:tblGrid>
                <a:gridCol w="2852354"/>
                <a:gridCol w="2852354"/>
                <a:gridCol w="2865261"/>
              </a:tblGrid>
              <a:tr h="703665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Python Expression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Results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0366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len([1, 2, 3])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Length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66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[1, 2, 3] + [4, 5, 6]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[1, 2, 3, 4, 5, 6]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Concatenation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66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['Hi!'] * 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['Hi!', 'Hi!', 'Hi!', 'Hi!']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Repetition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66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 in [1, 2, 3]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Membership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021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for x in [1, 2, 3</a:t>
                      </a:r>
                      <a:r>
                        <a:rPr lang="en-IN" dirty="0" smtClean="0">
                          <a:effectLst/>
                        </a:rPr>
                        <a:t>]:</a:t>
                      </a:r>
                      <a:br>
                        <a:rPr lang="en-IN" dirty="0" smtClean="0">
                          <a:effectLst/>
                        </a:rPr>
                      </a:br>
                      <a:r>
                        <a:rPr lang="en-IN" dirty="0" smtClean="0">
                          <a:effectLst/>
                        </a:rPr>
                        <a:t>    print </a:t>
                      </a:r>
                      <a:r>
                        <a:rPr lang="en-IN" dirty="0">
                          <a:effectLst/>
                        </a:rPr>
                        <a:t>x,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1 2 3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Iteration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769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Indexing, Slicing and Matrices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Because lists are sequences, indexing and slicing work the same way for lists as they do for </a:t>
            </a:r>
            <a:r>
              <a:rPr lang="en-IN" sz="2400" dirty="0" smtClean="0"/>
              <a:t>strings.</a:t>
            </a:r>
          </a:p>
          <a:p>
            <a:r>
              <a:rPr lang="en-IN" sz="2400" dirty="0" smtClean="0"/>
              <a:t>Assuming </a:t>
            </a:r>
            <a:r>
              <a:rPr lang="en-IN" sz="2400" dirty="0"/>
              <a:t>following input −</a:t>
            </a:r>
            <a:br>
              <a:rPr lang="en-IN" sz="2400" dirty="0"/>
            </a:br>
            <a:r>
              <a:rPr lang="en-IN" sz="2400" b="1" dirty="0"/>
              <a:t>L = ['spam', 'Spam', 'SPAM!']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73583"/>
              </p:ext>
            </p:extLst>
          </p:nvPr>
        </p:nvGraphicFramePr>
        <p:xfrm>
          <a:off x="1566069" y="2973544"/>
          <a:ext cx="7992000" cy="2124667"/>
        </p:xfrm>
        <a:graphic>
          <a:graphicData uri="http://schemas.openxmlformats.org/drawingml/2006/table">
            <a:tbl>
              <a:tblPr/>
              <a:tblGrid>
                <a:gridCol w="2522852"/>
                <a:gridCol w="2018581"/>
                <a:gridCol w="3450567"/>
              </a:tblGrid>
              <a:tr h="525998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Python Expression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Results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2599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L[2]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SPAM!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Offsets start at zero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33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L[-2]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Negative: count from the right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33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L[1:]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['Spam', 'SPAM!']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Slicing fetches sections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65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List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 err="1" smtClean="0"/>
              <a:t>cmp</a:t>
            </a:r>
            <a:r>
              <a:rPr lang="en-IN" sz="2400" b="1" dirty="0" smtClean="0"/>
              <a:t>(list1, list2)</a:t>
            </a:r>
            <a:r>
              <a:rPr lang="en-IN" sz="2400" dirty="0" smtClean="0"/>
              <a:t> – </a:t>
            </a:r>
            <a:r>
              <a:rPr lang="en-IN" sz="2400" dirty="0"/>
              <a:t>Compares elements of both lists</a:t>
            </a:r>
            <a:r>
              <a:rPr lang="en-IN" sz="2400" dirty="0" smtClean="0"/>
              <a:t>.</a:t>
            </a:r>
          </a:p>
          <a:p>
            <a:r>
              <a:rPr lang="en-IN" sz="2400" b="1" dirty="0" err="1" smtClean="0"/>
              <a:t>len</a:t>
            </a:r>
            <a:r>
              <a:rPr lang="en-IN" sz="2400" b="1" dirty="0" smtClean="0"/>
              <a:t>(list) – </a:t>
            </a:r>
            <a:r>
              <a:rPr lang="en-IN" sz="2400" dirty="0"/>
              <a:t>Gives the total length of the list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max(list) – </a:t>
            </a:r>
            <a:r>
              <a:rPr lang="en-IN" sz="2400" dirty="0"/>
              <a:t>Returns item from the list with max value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min(list) - </a:t>
            </a:r>
            <a:r>
              <a:rPr lang="en-IN" sz="2400" dirty="0"/>
              <a:t>Returns item from the list with min value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list(</a:t>
            </a:r>
            <a:r>
              <a:rPr lang="en-IN" sz="2400" b="1" dirty="0" err="1" smtClean="0"/>
              <a:t>seq</a:t>
            </a:r>
            <a:r>
              <a:rPr lang="en-IN" sz="2400" b="1" dirty="0" smtClean="0"/>
              <a:t>) - </a:t>
            </a:r>
            <a:r>
              <a:rPr lang="en-IN" sz="2400" dirty="0"/>
              <a:t>Converts a tuple into list</a:t>
            </a:r>
            <a:r>
              <a:rPr lang="en-IN" sz="2400" dirty="0" smtClean="0"/>
              <a:t>.</a:t>
            </a:r>
          </a:p>
          <a:p>
            <a:r>
              <a:rPr lang="en-IN" sz="2400" b="1" dirty="0" err="1" smtClean="0"/>
              <a:t>list.append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obj</a:t>
            </a:r>
            <a:r>
              <a:rPr lang="en-IN" sz="2400" b="1" dirty="0" smtClean="0"/>
              <a:t>) - </a:t>
            </a:r>
            <a:r>
              <a:rPr lang="en-IN" sz="2400" dirty="0"/>
              <a:t>Appends object </a:t>
            </a:r>
            <a:r>
              <a:rPr lang="en-IN" sz="2400" dirty="0" err="1"/>
              <a:t>obj</a:t>
            </a:r>
            <a:r>
              <a:rPr lang="en-IN" sz="2400" dirty="0"/>
              <a:t> to </a:t>
            </a:r>
            <a:r>
              <a:rPr lang="en-IN" sz="2400" dirty="0" smtClean="0"/>
              <a:t>list</a:t>
            </a:r>
          </a:p>
          <a:p>
            <a:r>
              <a:rPr lang="en-IN" sz="2400" b="1" dirty="0" err="1" smtClean="0"/>
              <a:t>list.count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obj</a:t>
            </a:r>
            <a:r>
              <a:rPr lang="en-IN" sz="2400" b="1" dirty="0" smtClean="0"/>
              <a:t>) - </a:t>
            </a:r>
            <a:r>
              <a:rPr lang="en-IN" sz="2400" dirty="0"/>
              <a:t>Returns count of how many times </a:t>
            </a:r>
            <a:r>
              <a:rPr lang="en-IN" sz="2400" dirty="0" err="1"/>
              <a:t>obj</a:t>
            </a:r>
            <a:r>
              <a:rPr lang="en-IN" sz="2400" dirty="0"/>
              <a:t> occurs in </a:t>
            </a:r>
            <a:r>
              <a:rPr lang="en-IN" sz="2400" dirty="0" smtClean="0"/>
              <a:t>list</a:t>
            </a:r>
          </a:p>
          <a:p>
            <a:r>
              <a:rPr lang="en-IN" sz="2400" b="1" dirty="0" err="1" smtClean="0"/>
              <a:t>list.extend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seq</a:t>
            </a:r>
            <a:r>
              <a:rPr lang="en-IN" sz="2400" b="1" dirty="0" smtClean="0"/>
              <a:t>) - </a:t>
            </a:r>
            <a:r>
              <a:rPr lang="en-IN" sz="2400" dirty="0"/>
              <a:t>Appends the contents of </a:t>
            </a:r>
            <a:r>
              <a:rPr lang="en-IN" sz="2400" dirty="0" err="1"/>
              <a:t>seq</a:t>
            </a:r>
            <a:r>
              <a:rPr lang="en-IN" sz="2400" dirty="0"/>
              <a:t> to </a:t>
            </a:r>
            <a:r>
              <a:rPr lang="en-IN" sz="2400" dirty="0" smtClean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13074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List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 err="1" smtClean="0"/>
              <a:t>list.insert</a:t>
            </a:r>
            <a:r>
              <a:rPr lang="en-IN" sz="2400" b="1" dirty="0" smtClean="0"/>
              <a:t>(index, </a:t>
            </a:r>
            <a:r>
              <a:rPr lang="en-IN" sz="2400" b="1" dirty="0" err="1" smtClean="0"/>
              <a:t>obj</a:t>
            </a:r>
            <a:r>
              <a:rPr lang="en-IN" sz="2400" b="1" dirty="0" smtClean="0"/>
              <a:t>)</a:t>
            </a:r>
            <a:r>
              <a:rPr lang="en-IN" sz="2400" dirty="0" smtClean="0"/>
              <a:t> – Inserts </a:t>
            </a:r>
            <a:r>
              <a:rPr lang="en-IN" sz="2400" dirty="0"/>
              <a:t>object </a:t>
            </a:r>
            <a:r>
              <a:rPr lang="en-IN" sz="2400" dirty="0" err="1"/>
              <a:t>obj</a:t>
            </a:r>
            <a:r>
              <a:rPr lang="en-IN" sz="2400" dirty="0"/>
              <a:t> into list at offset index</a:t>
            </a:r>
            <a:r>
              <a:rPr lang="en-IN" sz="2400" dirty="0" smtClean="0"/>
              <a:t>.</a:t>
            </a:r>
          </a:p>
          <a:p>
            <a:r>
              <a:rPr lang="en-IN" sz="2400" b="1" dirty="0" err="1" smtClean="0"/>
              <a:t>list.pop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obj</a:t>
            </a:r>
            <a:r>
              <a:rPr lang="en-IN" sz="2400" b="1" dirty="0" smtClean="0"/>
              <a:t>=list[-1]) - </a:t>
            </a:r>
            <a:r>
              <a:rPr lang="en-IN" sz="2400" dirty="0"/>
              <a:t>Removes and returns last object </a:t>
            </a:r>
            <a:r>
              <a:rPr lang="en-IN" sz="2400" dirty="0" err="1" smtClean="0"/>
              <a:t>obj</a:t>
            </a:r>
            <a:r>
              <a:rPr lang="en-IN" sz="2400" dirty="0" smtClean="0"/>
              <a:t> </a:t>
            </a:r>
            <a:r>
              <a:rPr lang="en-IN" sz="2400" dirty="0"/>
              <a:t>from list</a:t>
            </a:r>
            <a:endParaRPr lang="en-IN" sz="2400" dirty="0" smtClean="0"/>
          </a:p>
          <a:p>
            <a:r>
              <a:rPr lang="en-IN" sz="2400" b="1" dirty="0" err="1" smtClean="0"/>
              <a:t>list.remove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obj</a:t>
            </a:r>
            <a:r>
              <a:rPr lang="en-IN" sz="2400" b="1" dirty="0" smtClean="0"/>
              <a:t>) - </a:t>
            </a:r>
            <a:r>
              <a:rPr lang="en-IN" sz="2400" dirty="0"/>
              <a:t>Removes object </a:t>
            </a:r>
            <a:r>
              <a:rPr lang="en-IN" sz="2400" dirty="0" err="1"/>
              <a:t>obj</a:t>
            </a:r>
            <a:r>
              <a:rPr lang="en-IN" sz="2400" dirty="0"/>
              <a:t> from list</a:t>
            </a:r>
            <a:endParaRPr lang="en-IN" sz="2400" dirty="0" smtClean="0"/>
          </a:p>
          <a:p>
            <a:r>
              <a:rPr lang="en-IN" sz="2400" b="1" dirty="0" err="1" smtClean="0"/>
              <a:t>list.reverse</a:t>
            </a:r>
            <a:r>
              <a:rPr lang="en-IN" sz="2400" b="1" dirty="0" smtClean="0"/>
              <a:t>() - </a:t>
            </a:r>
            <a:r>
              <a:rPr lang="en-IN" sz="2400" dirty="0"/>
              <a:t>Reverses objects of list in </a:t>
            </a:r>
            <a:r>
              <a:rPr lang="en-IN" sz="2400" dirty="0" smtClean="0"/>
              <a:t>place</a:t>
            </a:r>
          </a:p>
          <a:p>
            <a:r>
              <a:rPr lang="en-IN" sz="2400" b="1" dirty="0" err="1" smtClean="0"/>
              <a:t>list.sort</a:t>
            </a:r>
            <a:r>
              <a:rPr lang="en-IN" sz="2400" b="1" dirty="0" smtClean="0"/>
              <a:t>([</a:t>
            </a:r>
            <a:r>
              <a:rPr lang="en-IN" sz="2400" b="1" dirty="0" err="1" smtClean="0"/>
              <a:t>func</a:t>
            </a:r>
            <a:r>
              <a:rPr lang="en-IN" sz="2400" b="1" dirty="0" smtClean="0"/>
              <a:t>])</a:t>
            </a:r>
            <a:r>
              <a:rPr lang="en-IN" sz="2400" dirty="0" smtClean="0"/>
              <a:t> – </a:t>
            </a:r>
            <a:r>
              <a:rPr lang="en-IN" sz="2400" dirty="0"/>
              <a:t>Sorts objects of list, use compare </a:t>
            </a:r>
            <a:r>
              <a:rPr lang="en-IN" sz="2400" dirty="0" smtClean="0"/>
              <a:t>function </a:t>
            </a:r>
            <a:r>
              <a:rPr lang="en-IN" sz="2400" dirty="0"/>
              <a:t>if given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602572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Tuples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A tuple is a collection of objects which </a:t>
            </a:r>
            <a:r>
              <a:rPr lang="en-IN" sz="2400" dirty="0" smtClean="0"/>
              <a:t>is ordered </a:t>
            </a:r>
            <a:r>
              <a:rPr lang="en-IN" sz="2400" dirty="0"/>
              <a:t>and </a:t>
            </a:r>
            <a:r>
              <a:rPr lang="en-IN" sz="2400" dirty="0" smtClean="0"/>
              <a:t>immutable.</a:t>
            </a:r>
          </a:p>
          <a:p>
            <a:r>
              <a:rPr lang="en-IN" sz="2400" dirty="0" smtClean="0"/>
              <a:t>Tuples </a:t>
            </a:r>
            <a:r>
              <a:rPr lang="en-IN" sz="2400" dirty="0"/>
              <a:t>are sequences, just like </a:t>
            </a:r>
            <a:r>
              <a:rPr lang="en-IN" sz="2400" dirty="0" smtClean="0"/>
              <a:t>lists.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differences between tuples and lists are, the tuples cannot be changed unlike lists and tuples use parentheses, whereas lists use square brackets.</a:t>
            </a:r>
          </a:p>
          <a:p>
            <a:r>
              <a:rPr lang="en-IN" sz="2400" dirty="0"/>
              <a:t>Creating a tuple is as simple as putting different comma-separated </a:t>
            </a:r>
            <a:r>
              <a:rPr lang="en-IN" sz="2400" dirty="0" smtClean="0"/>
              <a:t>values.</a:t>
            </a:r>
          </a:p>
          <a:p>
            <a:r>
              <a:rPr lang="en-IN" sz="2400" dirty="0" smtClean="0"/>
              <a:t>Optionally </a:t>
            </a:r>
            <a:r>
              <a:rPr lang="en-IN" sz="2400" dirty="0"/>
              <a:t>you can put these comma-separated values between parentheses </a:t>
            </a:r>
            <a:r>
              <a:rPr lang="en-IN" sz="2400" dirty="0" smtClean="0"/>
              <a:t>also.</a:t>
            </a:r>
          </a:p>
        </p:txBody>
      </p:sp>
    </p:spTree>
    <p:extLst>
      <p:ext uri="{BB962C8B-B14F-4D97-AF65-F5344CB8AC3E}">
        <p14:creationId xmlns:p14="http://schemas.microsoft.com/office/powerpoint/2010/main" val="306453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Tuples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For example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tup1 </a:t>
            </a:r>
            <a:r>
              <a:rPr lang="en-IN" sz="2400" b="1" dirty="0"/>
              <a:t>= ('physics', 'chemistry', 1997, </a:t>
            </a:r>
            <a:r>
              <a:rPr lang="en-IN" sz="2400" b="1" dirty="0" smtClean="0"/>
              <a:t>2000)</a:t>
            </a:r>
            <a:br>
              <a:rPr lang="en-IN" sz="2400" b="1" dirty="0" smtClean="0"/>
            </a:br>
            <a:r>
              <a:rPr lang="en-IN" sz="2400" b="1" dirty="0" smtClean="0"/>
              <a:t>tup2 </a:t>
            </a:r>
            <a:r>
              <a:rPr lang="en-IN" sz="2400" b="1" dirty="0"/>
              <a:t>= (1, 2, 3, 4, 5 </a:t>
            </a:r>
            <a:r>
              <a:rPr lang="en-IN" sz="2400" b="1" dirty="0" smtClean="0"/>
              <a:t>)</a:t>
            </a:r>
            <a:br>
              <a:rPr lang="en-IN" sz="2400" b="1" dirty="0" smtClean="0"/>
            </a:br>
            <a:r>
              <a:rPr lang="en-IN" sz="2400" b="1" dirty="0" smtClean="0"/>
              <a:t>tup3 </a:t>
            </a:r>
            <a:r>
              <a:rPr lang="en-IN" sz="2400" b="1" dirty="0"/>
              <a:t>= "a", "b", "c", "</a:t>
            </a:r>
            <a:r>
              <a:rPr lang="en-IN" sz="2400" b="1" dirty="0" smtClean="0"/>
              <a:t>d“</a:t>
            </a:r>
          </a:p>
          <a:p>
            <a:r>
              <a:rPr lang="en-IN" sz="2400" dirty="0"/>
              <a:t>The empty tuple is written as two parentheses containing nothing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tup1 </a:t>
            </a:r>
            <a:r>
              <a:rPr lang="en-IN" sz="2400" b="1" dirty="0"/>
              <a:t>= </a:t>
            </a:r>
            <a:r>
              <a:rPr lang="en-IN" sz="2400" b="1" dirty="0" smtClean="0"/>
              <a:t>()</a:t>
            </a:r>
          </a:p>
          <a:p>
            <a:r>
              <a:rPr lang="en-IN" sz="2400" dirty="0" smtClean="0"/>
              <a:t>To </a:t>
            </a:r>
            <a:r>
              <a:rPr lang="en-IN" sz="2400" dirty="0"/>
              <a:t>write a tuple containing a single value you have to include a comma, even though there is only one value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tup1 </a:t>
            </a:r>
            <a:r>
              <a:rPr lang="en-IN" sz="2400" b="1" dirty="0"/>
              <a:t>= (50</a:t>
            </a:r>
            <a:r>
              <a:rPr lang="en-IN" sz="2400" b="1" dirty="0" smtClean="0"/>
              <a:t>,)</a:t>
            </a:r>
          </a:p>
          <a:p>
            <a:r>
              <a:rPr lang="en-IN" sz="2400" dirty="0" smtClean="0"/>
              <a:t>Like </a:t>
            </a:r>
            <a:r>
              <a:rPr lang="en-IN" sz="2400" dirty="0"/>
              <a:t>string indices, tuple indices start at 0, and they can be sliced, concatenated, and so on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083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to Strings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Strings are amongst the most popular types in </a:t>
            </a:r>
            <a:r>
              <a:rPr lang="en-IN" sz="2400" dirty="0" smtClean="0"/>
              <a:t>Python.</a:t>
            </a:r>
          </a:p>
          <a:p>
            <a:r>
              <a:rPr lang="en-IN" sz="2400" dirty="0" smtClean="0"/>
              <a:t>We </a:t>
            </a:r>
            <a:r>
              <a:rPr lang="en-IN" sz="2400" dirty="0"/>
              <a:t>can create them simply by enclosing characters in </a:t>
            </a:r>
            <a:r>
              <a:rPr lang="en-IN" sz="2400" dirty="0" smtClean="0"/>
              <a:t>quotes.</a:t>
            </a:r>
          </a:p>
          <a:p>
            <a:r>
              <a:rPr lang="en-IN" sz="2400" dirty="0" smtClean="0"/>
              <a:t>Python </a:t>
            </a:r>
            <a:r>
              <a:rPr lang="en-IN" sz="2400" dirty="0"/>
              <a:t>treats single quotes the same as double </a:t>
            </a:r>
            <a:r>
              <a:rPr lang="en-IN" sz="2400" dirty="0" smtClean="0"/>
              <a:t>quotes.</a:t>
            </a:r>
          </a:p>
          <a:p>
            <a:r>
              <a:rPr lang="en-IN" sz="2400" dirty="0" smtClean="0"/>
              <a:t>Creating </a:t>
            </a:r>
            <a:r>
              <a:rPr lang="en-IN" sz="2400" dirty="0"/>
              <a:t>strings is as simple as assigning a value to a </a:t>
            </a:r>
            <a:r>
              <a:rPr lang="en-IN" sz="2400" dirty="0" smtClean="0"/>
              <a:t>variable.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var1 </a:t>
            </a:r>
            <a:r>
              <a:rPr lang="en-IN" sz="2400" b="1" dirty="0"/>
              <a:t>= </a:t>
            </a:r>
            <a:r>
              <a:rPr lang="en-IN" sz="2400" b="1" dirty="0" smtClean="0"/>
              <a:t>‘Hello </a:t>
            </a:r>
            <a:r>
              <a:rPr lang="en-IN" sz="2400" b="1" dirty="0"/>
              <a:t>World</a:t>
            </a:r>
            <a:r>
              <a:rPr lang="en-IN" sz="2400" b="1" dirty="0" smtClean="0"/>
              <a:t>!’</a:t>
            </a:r>
            <a:br>
              <a:rPr lang="en-IN" sz="2400" b="1" dirty="0" smtClean="0"/>
            </a:br>
            <a:r>
              <a:rPr lang="en-IN" sz="2400" b="1" dirty="0" smtClean="0"/>
              <a:t>var2 </a:t>
            </a:r>
            <a:r>
              <a:rPr lang="en-IN" sz="2400" b="1" dirty="0"/>
              <a:t>= </a:t>
            </a:r>
            <a:r>
              <a:rPr lang="en-IN" sz="2400" b="1" dirty="0" smtClean="0"/>
              <a:t>“Python Programming”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82917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Accessing Values in Tuples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dirty="0"/>
              <a:t>access values in tuple, use the square brackets for slicing along with the index or indices to obtain value available at that </a:t>
            </a:r>
            <a:r>
              <a:rPr lang="en-IN" sz="2400" dirty="0" smtClean="0"/>
              <a:t>index.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#!/</a:t>
            </a:r>
            <a:r>
              <a:rPr lang="en-IN" sz="2400" b="1" dirty="0" err="1" smtClean="0"/>
              <a:t>usr</a:t>
            </a:r>
            <a:r>
              <a:rPr lang="en-IN" sz="2400" b="1" dirty="0" smtClean="0"/>
              <a:t>/bin/python</a:t>
            </a:r>
            <a:br>
              <a:rPr lang="en-IN" sz="2400" b="1" dirty="0" smtClean="0"/>
            </a:br>
            <a:r>
              <a:rPr lang="en-IN" sz="2400" b="1" dirty="0" smtClean="0"/>
              <a:t>tup1 </a:t>
            </a:r>
            <a:r>
              <a:rPr lang="en-IN" sz="2400" b="1" dirty="0"/>
              <a:t>= ('physics', 'chemistry', 1997, </a:t>
            </a:r>
            <a:r>
              <a:rPr lang="en-IN" sz="2400" b="1" dirty="0" smtClean="0"/>
              <a:t>2000)</a:t>
            </a:r>
            <a:br>
              <a:rPr lang="en-IN" sz="2400" b="1" dirty="0" smtClean="0"/>
            </a:br>
            <a:r>
              <a:rPr lang="en-IN" sz="2400" b="1" dirty="0" smtClean="0"/>
              <a:t>tup2 </a:t>
            </a:r>
            <a:r>
              <a:rPr lang="en-IN" sz="2400" b="1" dirty="0"/>
              <a:t>= (1, 2, 3, 4, 5, 6, 7 </a:t>
            </a:r>
            <a:r>
              <a:rPr lang="en-IN" sz="2400" b="1" dirty="0" smtClean="0"/>
              <a:t>)</a:t>
            </a:r>
            <a:br>
              <a:rPr lang="en-IN" sz="2400" b="1" dirty="0" smtClean="0"/>
            </a:br>
            <a:r>
              <a:rPr lang="en-IN" sz="2400" b="1" dirty="0" smtClean="0"/>
              <a:t>print </a:t>
            </a:r>
            <a:r>
              <a:rPr lang="en-IN" sz="2400" b="1" dirty="0"/>
              <a:t>"tup1[0]: ", </a:t>
            </a:r>
            <a:r>
              <a:rPr lang="en-IN" sz="2400" b="1" dirty="0" smtClean="0"/>
              <a:t>tup1[0]</a:t>
            </a:r>
            <a:br>
              <a:rPr lang="en-IN" sz="2400" b="1" dirty="0" smtClean="0"/>
            </a:br>
            <a:r>
              <a:rPr lang="en-IN" sz="2400" b="1" dirty="0" smtClean="0"/>
              <a:t>print </a:t>
            </a:r>
            <a:r>
              <a:rPr lang="en-IN" sz="2400" b="1" dirty="0"/>
              <a:t>"tup2[1:5]: ", tup2[1:5</a:t>
            </a:r>
            <a:r>
              <a:rPr lang="en-IN" sz="2400" b="1" dirty="0" smtClean="0"/>
              <a:t>]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552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Basic Tuples Operations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22267"/>
              </p:ext>
            </p:extLst>
          </p:nvPr>
        </p:nvGraphicFramePr>
        <p:xfrm>
          <a:off x="789691" y="1096724"/>
          <a:ext cx="8768376" cy="4570830"/>
        </p:xfrm>
        <a:graphic>
          <a:graphicData uri="http://schemas.openxmlformats.org/drawingml/2006/table">
            <a:tbl>
              <a:tblPr/>
              <a:tblGrid>
                <a:gridCol w="2922792"/>
                <a:gridCol w="2922792"/>
                <a:gridCol w="2922792"/>
              </a:tblGrid>
              <a:tr h="688082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Python Expression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Results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8808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len((1, 2, 3))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Length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08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(1, 2, 3) + (4, 5, 6)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(1, 2, 3, 4, 5, 6)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Concatenation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08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('Hi!',) * 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('Hi!', 'Hi!', 'Hi!', 'Hi!')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Repetition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08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 in (1, 2, 3)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Membership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042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for x in (1, 2, 3</a:t>
                      </a:r>
                      <a:r>
                        <a:rPr lang="en-IN" dirty="0" smtClean="0">
                          <a:effectLst/>
                        </a:rPr>
                        <a:t>):</a:t>
                      </a:r>
                      <a:br>
                        <a:rPr lang="en-IN" dirty="0" smtClean="0">
                          <a:effectLst/>
                        </a:rPr>
                      </a:br>
                      <a:r>
                        <a:rPr lang="en-IN" baseline="0" dirty="0" smtClean="0">
                          <a:effectLst/>
                        </a:rPr>
                        <a:t>    </a:t>
                      </a:r>
                      <a:r>
                        <a:rPr lang="en-IN" dirty="0" smtClean="0">
                          <a:effectLst/>
                        </a:rPr>
                        <a:t>print </a:t>
                      </a:r>
                      <a:r>
                        <a:rPr lang="en-IN" dirty="0">
                          <a:effectLst/>
                        </a:rPr>
                        <a:t>x,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1 2 3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Iteration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680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Basic Tuples Operations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Because tuples are sequences, indexing and slicing work the same way for tuples as they do for </a:t>
            </a:r>
            <a:r>
              <a:rPr lang="en-IN" sz="2400" dirty="0" smtClean="0"/>
              <a:t>strings.</a:t>
            </a:r>
          </a:p>
          <a:p>
            <a:r>
              <a:rPr lang="en-IN" sz="2400" dirty="0" smtClean="0"/>
              <a:t>Assuming </a:t>
            </a:r>
            <a:r>
              <a:rPr lang="en-IN" sz="2400" dirty="0"/>
              <a:t>following input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L </a:t>
            </a:r>
            <a:r>
              <a:rPr lang="en-IN" sz="2400" b="1" dirty="0"/>
              <a:t>= ('spam', 'Spam', 'SPAM!')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99931"/>
              </p:ext>
            </p:extLst>
          </p:nvPr>
        </p:nvGraphicFramePr>
        <p:xfrm>
          <a:off x="1566069" y="2973546"/>
          <a:ext cx="7966120" cy="1706880"/>
        </p:xfrm>
        <a:graphic>
          <a:graphicData uri="http://schemas.openxmlformats.org/drawingml/2006/table">
            <a:tbl>
              <a:tblPr/>
              <a:tblGrid>
                <a:gridCol w="2269876"/>
                <a:gridCol w="1814357"/>
                <a:gridCol w="3881887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Python Expression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Results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L[2]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'SPAM!'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Offsets start at zero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L[-2]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'Spam'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Negative: count from the right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L[1:]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['Spam', 'SPAM!']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Slicing fetches sections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802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Tuple Methods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 err="1" smtClean="0"/>
              <a:t>cmp</a:t>
            </a:r>
            <a:r>
              <a:rPr lang="en-IN" sz="2400" b="1" dirty="0" smtClean="0"/>
              <a:t>(tuple1, tuple2)</a:t>
            </a:r>
            <a:r>
              <a:rPr lang="en-IN" sz="2400" dirty="0" smtClean="0"/>
              <a:t> – </a:t>
            </a:r>
            <a:r>
              <a:rPr lang="en-IN" sz="2400" dirty="0"/>
              <a:t>Compares elements of both tuples</a:t>
            </a:r>
            <a:r>
              <a:rPr lang="en-IN" sz="2400" dirty="0" smtClean="0"/>
              <a:t>.</a:t>
            </a:r>
          </a:p>
          <a:p>
            <a:r>
              <a:rPr lang="en-IN" sz="2400" b="1" dirty="0" err="1" smtClean="0"/>
              <a:t>len</a:t>
            </a:r>
            <a:r>
              <a:rPr lang="en-IN" sz="2400" b="1" dirty="0" smtClean="0"/>
              <a:t>(tuple) – </a:t>
            </a:r>
            <a:r>
              <a:rPr lang="en-IN" sz="2400" dirty="0"/>
              <a:t>Gives the total length of the tuple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max(tuple) - </a:t>
            </a:r>
            <a:r>
              <a:rPr lang="en-IN" sz="2400" dirty="0"/>
              <a:t>Returns item from the tuple with max value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min(tuple) - </a:t>
            </a:r>
            <a:r>
              <a:rPr lang="en-IN" sz="2400" dirty="0"/>
              <a:t>Returns item from the tuple with min value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tuple(</a:t>
            </a:r>
            <a:r>
              <a:rPr lang="en-IN" sz="2400" b="1" dirty="0" err="1" smtClean="0"/>
              <a:t>seq</a:t>
            </a:r>
            <a:r>
              <a:rPr lang="en-IN" sz="2400" b="1" dirty="0" smtClean="0"/>
              <a:t>) - </a:t>
            </a:r>
            <a:r>
              <a:rPr lang="en-IN" sz="2400" dirty="0"/>
              <a:t>Converts a list into tuple.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45518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A loop statement allows us to execute a statement or group of statements multiple </a:t>
            </a:r>
            <a:r>
              <a:rPr lang="en-IN" sz="2400" dirty="0" smtClean="0"/>
              <a:t>times.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following diagram illustrates a loop statement −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22" y="2439778"/>
            <a:ext cx="3842940" cy="39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14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while Loop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Repeats a statement or group of statements while a given condition is </a:t>
            </a:r>
            <a:r>
              <a:rPr lang="en-IN" sz="2400" dirty="0" smtClean="0"/>
              <a:t>TRUE.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tests the condition before executing the loop body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Syntax:</a:t>
            </a: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>while expression:</a:t>
            </a:r>
            <a:br>
              <a:rPr lang="en-IN" sz="2400" b="1" dirty="0" smtClean="0"/>
            </a:br>
            <a:r>
              <a:rPr lang="en-IN" sz="2400" b="1" dirty="0" smtClean="0"/>
              <a:t>		statement(s)</a:t>
            </a:r>
            <a:endParaRPr lang="en-IN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62" y="2336571"/>
            <a:ext cx="3203577" cy="438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26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for Loop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Executes a sequence of statements multiple times and abbreviates the code that manages the loop variable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Syntax:</a:t>
            </a:r>
            <a:br>
              <a:rPr lang="en-IN" sz="2400" dirty="0" smtClean="0"/>
            </a:br>
            <a:r>
              <a:rPr lang="en-IN" sz="2400" b="1" dirty="0"/>
              <a:t>for </a:t>
            </a:r>
            <a:r>
              <a:rPr lang="en-IN" sz="2400" b="1" dirty="0" err="1"/>
              <a:t>iterating_var</a:t>
            </a:r>
            <a:r>
              <a:rPr lang="en-IN" sz="2400" b="1" dirty="0"/>
              <a:t> in </a:t>
            </a:r>
            <a:r>
              <a:rPr lang="en-IN" sz="2400" b="1" dirty="0" smtClean="0"/>
              <a:t>sequence:</a:t>
            </a:r>
            <a:br>
              <a:rPr lang="en-IN" sz="2400" b="1" dirty="0" smtClean="0"/>
            </a:br>
            <a:r>
              <a:rPr lang="en-IN" sz="2400" b="1" dirty="0" smtClean="0"/>
              <a:t>		statement(s</a:t>
            </a:r>
            <a:r>
              <a:rPr lang="en-IN" sz="2400" b="1" dirty="0"/>
              <a:t>)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31" y="2797215"/>
            <a:ext cx="4015686" cy="38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58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39908"/>
            <a:ext cx="8596668" cy="979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2600">
                <a:ea typeface="+mn-lt"/>
                <a:cs typeface="+mn-lt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6472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Accessing Values in Strings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Python does not support a character type; these are treated as strings of length one, thus also considered a substring.</a:t>
            </a:r>
          </a:p>
          <a:p>
            <a:r>
              <a:rPr lang="en-IN" sz="2400" dirty="0"/>
              <a:t>To access substrings, use the square brackets for slicing along with the index or indices to obtain your </a:t>
            </a:r>
            <a:r>
              <a:rPr lang="en-IN" sz="2400" dirty="0" smtClean="0"/>
              <a:t>substring.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/>
              <a:t>#!/</a:t>
            </a:r>
            <a:r>
              <a:rPr lang="en-IN" sz="2400" b="1" dirty="0" err="1" smtClean="0"/>
              <a:t>usr</a:t>
            </a:r>
            <a:r>
              <a:rPr lang="en-IN" sz="2400" b="1" dirty="0" smtClean="0"/>
              <a:t>/bin/python</a:t>
            </a:r>
            <a:br>
              <a:rPr lang="en-IN" sz="2400" b="1" dirty="0" smtClean="0"/>
            </a:br>
            <a:r>
              <a:rPr lang="en-IN" sz="2400" b="1" dirty="0" smtClean="0"/>
              <a:t>var1 </a:t>
            </a:r>
            <a:r>
              <a:rPr lang="en-IN" sz="2400" b="1" dirty="0"/>
              <a:t>= </a:t>
            </a:r>
            <a:r>
              <a:rPr lang="en-IN" sz="2400" b="1" dirty="0" smtClean="0"/>
              <a:t>‘Hello </a:t>
            </a:r>
            <a:r>
              <a:rPr lang="en-IN" sz="2400" b="1" dirty="0"/>
              <a:t>World</a:t>
            </a:r>
            <a:r>
              <a:rPr lang="en-IN" sz="2400" b="1" dirty="0" smtClean="0"/>
              <a:t>!’</a:t>
            </a:r>
            <a:br>
              <a:rPr lang="en-IN" sz="2400" b="1" dirty="0" smtClean="0"/>
            </a:br>
            <a:r>
              <a:rPr lang="en-IN" sz="2400" b="1" dirty="0" smtClean="0"/>
              <a:t>var2 </a:t>
            </a:r>
            <a:r>
              <a:rPr lang="en-IN" sz="2400" b="1" dirty="0"/>
              <a:t>= </a:t>
            </a:r>
            <a:r>
              <a:rPr lang="en-IN" sz="2400" b="1" dirty="0" smtClean="0"/>
              <a:t>“Python Programming”</a:t>
            </a:r>
            <a:br>
              <a:rPr lang="en-IN" sz="2400" b="1" dirty="0" smtClean="0"/>
            </a:br>
            <a:r>
              <a:rPr lang="en-IN" sz="2400" b="1" dirty="0" smtClean="0"/>
              <a:t>print </a:t>
            </a:r>
            <a:r>
              <a:rPr lang="en-IN" sz="2400" b="1" dirty="0"/>
              <a:t>"var1[0]: ", </a:t>
            </a:r>
            <a:r>
              <a:rPr lang="en-IN" sz="2400" b="1" dirty="0" smtClean="0"/>
              <a:t>var1[0]</a:t>
            </a:r>
            <a:br>
              <a:rPr lang="en-IN" sz="2400" b="1" dirty="0" smtClean="0"/>
            </a:br>
            <a:r>
              <a:rPr lang="en-IN" sz="2400" b="1" dirty="0" smtClean="0"/>
              <a:t>print </a:t>
            </a:r>
            <a:r>
              <a:rPr lang="en-IN" sz="2400" b="1" dirty="0"/>
              <a:t>"var2[1:5]: ", var2[1:5]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84800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Updating Values in Strings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You can "update" an existing string by (re)assigning a variable to another </a:t>
            </a:r>
            <a:r>
              <a:rPr lang="en-IN" sz="2400" dirty="0" smtClean="0"/>
              <a:t>string.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new value can be related to its previous value or to a completely different string </a:t>
            </a:r>
            <a:r>
              <a:rPr lang="en-IN" sz="2400" dirty="0" smtClean="0"/>
              <a:t>altogether.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/>
              <a:t>#!/</a:t>
            </a:r>
            <a:r>
              <a:rPr lang="en-IN" sz="2400" b="1" dirty="0" err="1" smtClean="0"/>
              <a:t>usr</a:t>
            </a:r>
            <a:r>
              <a:rPr lang="en-IN" sz="2400" b="1" dirty="0" smtClean="0"/>
              <a:t>/bin/python</a:t>
            </a:r>
            <a:br>
              <a:rPr lang="en-IN" sz="2400" b="1" dirty="0" smtClean="0"/>
            </a:br>
            <a:r>
              <a:rPr lang="en-IN" sz="2400" b="1" dirty="0" smtClean="0"/>
              <a:t>var1 </a:t>
            </a:r>
            <a:r>
              <a:rPr lang="en-IN" sz="2400" b="1" dirty="0"/>
              <a:t>= </a:t>
            </a:r>
            <a:r>
              <a:rPr lang="en-IN" sz="2400" b="1" dirty="0" smtClean="0"/>
              <a:t>‘Hello </a:t>
            </a:r>
            <a:r>
              <a:rPr lang="en-IN" sz="2400" b="1" dirty="0"/>
              <a:t>World</a:t>
            </a:r>
            <a:r>
              <a:rPr lang="en-IN" sz="2400" b="1" dirty="0" smtClean="0"/>
              <a:t>!’</a:t>
            </a:r>
            <a:br>
              <a:rPr lang="en-IN" sz="2400" b="1" dirty="0" smtClean="0"/>
            </a:br>
            <a:r>
              <a:rPr lang="en-IN" sz="2400" b="1" dirty="0" smtClean="0"/>
              <a:t>print </a:t>
            </a:r>
            <a:r>
              <a:rPr lang="en-IN" sz="2400" b="1" dirty="0"/>
              <a:t>"Updated String :- ", var1[:6] + 'Python'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9187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String Special Operators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Assume string variable </a:t>
            </a:r>
            <a:r>
              <a:rPr lang="en-IN" sz="2400" b="1" dirty="0"/>
              <a:t>a</a:t>
            </a:r>
            <a:r>
              <a:rPr lang="en-IN" sz="2400" dirty="0"/>
              <a:t> holds 'Hello' and variable </a:t>
            </a:r>
            <a:r>
              <a:rPr lang="en-IN" sz="2400" b="1" dirty="0"/>
              <a:t>b</a:t>
            </a:r>
            <a:r>
              <a:rPr lang="en-IN" sz="2400" dirty="0"/>
              <a:t> holds 'Python', then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24940"/>
              </p:ext>
            </p:extLst>
          </p:nvPr>
        </p:nvGraphicFramePr>
        <p:xfrm>
          <a:off x="1173192" y="2134708"/>
          <a:ext cx="7755147" cy="3700308"/>
        </p:xfrm>
        <a:graphic>
          <a:graphicData uri="http://schemas.openxmlformats.org/drawingml/2006/table">
            <a:tbl>
              <a:tblPr/>
              <a:tblGrid>
                <a:gridCol w="1328468"/>
                <a:gridCol w="2700743"/>
                <a:gridCol w="3725936"/>
              </a:tblGrid>
              <a:tr h="41008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Operator</a:t>
                      </a:r>
                    </a:p>
                  </a:txBody>
                  <a:tcPr marL="64262" marR="64262" marT="64262" marB="642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Description</a:t>
                      </a:r>
                    </a:p>
                  </a:txBody>
                  <a:tcPr marL="64262" marR="64262" marT="64262" marB="642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Example</a:t>
                      </a:r>
                    </a:p>
                  </a:txBody>
                  <a:tcPr marL="64262" marR="64262" marT="64262" marB="642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822556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+</a:t>
                      </a:r>
                    </a:p>
                  </a:txBody>
                  <a:tcPr marL="64262" marR="64262" marT="64262" marB="642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Concatenation - Adds values on either side of the operator</a:t>
                      </a:r>
                    </a:p>
                  </a:txBody>
                  <a:tcPr marL="64262" marR="64262" marT="64262" marB="642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a + b will give </a:t>
                      </a:r>
                      <a:r>
                        <a:rPr lang="en-IN" sz="1500" dirty="0" err="1">
                          <a:effectLst/>
                        </a:rPr>
                        <a:t>HelloPython</a:t>
                      </a:r>
                      <a:endParaRPr lang="en-IN" sz="1500" dirty="0">
                        <a:effectLst/>
                      </a:endParaRPr>
                    </a:p>
                  </a:txBody>
                  <a:tcPr marL="64262" marR="64262" marT="64262" marB="642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3900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*</a:t>
                      </a:r>
                    </a:p>
                  </a:txBody>
                  <a:tcPr marL="64262" marR="64262" marT="64262" marB="642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Repetition - Creates new strings, concatenating multiple copies of the same string</a:t>
                      </a:r>
                    </a:p>
                  </a:txBody>
                  <a:tcPr marL="64262" marR="64262" marT="64262" marB="642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a*2 will give -HelloHello</a:t>
                      </a:r>
                    </a:p>
                  </a:txBody>
                  <a:tcPr marL="64262" marR="64262" marT="64262" marB="642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212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[]</a:t>
                      </a:r>
                    </a:p>
                  </a:txBody>
                  <a:tcPr marL="64262" marR="64262" marT="64262" marB="642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Slice - Gives the character from the given index</a:t>
                      </a:r>
                    </a:p>
                  </a:txBody>
                  <a:tcPr marL="64262" marR="64262" marT="64262" marB="642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a[1] will give e</a:t>
                      </a:r>
                    </a:p>
                  </a:txBody>
                  <a:tcPr marL="64262" marR="64262" marT="64262" marB="642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556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[ : ]</a:t>
                      </a:r>
                    </a:p>
                  </a:txBody>
                  <a:tcPr marL="64262" marR="64262" marT="64262" marB="642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Range Slice - Gives the characters from the given range</a:t>
                      </a:r>
                    </a:p>
                  </a:txBody>
                  <a:tcPr marL="64262" marR="64262" marT="64262" marB="642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a[1:4] will give ell</a:t>
                      </a:r>
                    </a:p>
                  </a:txBody>
                  <a:tcPr marL="64262" marR="64262" marT="64262" marB="642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46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String Formatting Operator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dirty="0"/>
              <a:t>operator </a:t>
            </a:r>
            <a:r>
              <a:rPr lang="en-IN" sz="2400" dirty="0" smtClean="0"/>
              <a:t>(%) is </a:t>
            </a:r>
            <a:r>
              <a:rPr lang="en-IN" sz="2400" dirty="0"/>
              <a:t>unique to strings and makes up for the pack of having functions from C's </a:t>
            </a:r>
            <a:r>
              <a:rPr lang="en-IN" sz="2400" dirty="0" err="1"/>
              <a:t>printf</a:t>
            </a:r>
            <a:r>
              <a:rPr lang="en-IN" sz="2400" dirty="0"/>
              <a:t>() </a:t>
            </a:r>
            <a:r>
              <a:rPr lang="en-IN" sz="2400" dirty="0" smtClean="0"/>
              <a:t>family.</a:t>
            </a:r>
          </a:p>
          <a:p>
            <a:r>
              <a:rPr lang="en-IN" sz="2400" dirty="0" smtClean="0"/>
              <a:t>For example −</a:t>
            </a:r>
            <a:br>
              <a:rPr lang="en-IN" sz="2400" dirty="0" smtClean="0"/>
            </a:br>
            <a:r>
              <a:rPr lang="en-IN" sz="2400" b="1" dirty="0"/>
              <a:t>#!/</a:t>
            </a:r>
            <a:r>
              <a:rPr lang="en-IN" sz="2400" b="1" dirty="0" err="1" smtClean="0"/>
              <a:t>usr</a:t>
            </a:r>
            <a:r>
              <a:rPr lang="en-IN" sz="2400" b="1" dirty="0" smtClean="0"/>
              <a:t>/bin/python</a:t>
            </a:r>
            <a:br>
              <a:rPr lang="en-IN" sz="2400" b="1" dirty="0" smtClean="0"/>
            </a:br>
            <a:r>
              <a:rPr lang="en-IN" sz="2400" b="1" dirty="0" smtClean="0"/>
              <a:t>print </a:t>
            </a:r>
            <a:r>
              <a:rPr lang="en-IN" sz="2400" b="1" dirty="0"/>
              <a:t>"My name is %s and </a:t>
            </a:r>
            <a:r>
              <a:rPr lang="en-IN" sz="2400" b="1" dirty="0" smtClean="0"/>
              <a:t>age </a:t>
            </a:r>
            <a:r>
              <a:rPr lang="en-IN" sz="2400" b="1" dirty="0"/>
              <a:t>is %</a:t>
            </a:r>
            <a:r>
              <a:rPr lang="en-IN" sz="2400" b="1" dirty="0" smtClean="0"/>
              <a:t>d." </a:t>
            </a:r>
            <a:r>
              <a:rPr lang="en-IN" sz="2400" b="1" dirty="0"/>
              <a:t>% </a:t>
            </a:r>
            <a:r>
              <a:rPr lang="en-IN" sz="2400" b="1" dirty="0" smtClean="0"/>
              <a:t>(‘ABC', 15)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21676"/>
              </p:ext>
            </p:extLst>
          </p:nvPr>
        </p:nvGraphicFramePr>
        <p:xfrm>
          <a:off x="1708030" y="3327106"/>
          <a:ext cx="6685471" cy="2811384"/>
        </p:xfrm>
        <a:graphic>
          <a:graphicData uri="http://schemas.openxmlformats.org/drawingml/2006/table">
            <a:tbl>
              <a:tblPr/>
              <a:tblGrid>
                <a:gridCol w="1839439"/>
                <a:gridCol w="4846032"/>
              </a:tblGrid>
              <a:tr h="2772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Format Symbol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Conversion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77245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%c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character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45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%s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string conversion via </a:t>
                      </a:r>
                      <a:r>
                        <a:rPr lang="en-IN" sz="1400" dirty="0" err="1">
                          <a:effectLst/>
                        </a:rPr>
                        <a:t>str</a:t>
                      </a:r>
                      <a:r>
                        <a:rPr lang="en-IN" sz="1400" dirty="0">
                          <a:effectLst/>
                        </a:rPr>
                        <a:t>() prior to formatting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45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%</a:t>
                      </a:r>
                      <a:r>
                        <a:rPr lang="en-IN" sz="1400" dirty="0" smtClean="0">
                          <a:effectLst/>
                        </a:rPr>
                        <a:t>i or %d</a:t>
                      </a:r>
                      <a:endParaRPr lang="en-IN" sz="1400" dirty="0">
                        <a:effectLst/>
                      </a:endParaRP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signed decimal integer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45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%u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unsigned decimal integer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45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%o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octal integer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45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%</a:t>
                      </a:r>
                      <a:r>
                        <a:rPr lang="en-IN" sz="1400" dirty="0" smtClean="0">
                          <a:effectLst/>
                        </a:rPr>
                        <a:t>x or %X</a:t>
                      </a:r>
                      <a:endParaRPr lang="en-IN" sz="1400" dirty="0">
                        <a:effectLst/>
                      </a:endParaRP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hexadecimal integer (lowercase </a:t>
                      </a:r>
                      <a:r>
                        <a:rPr lang="en-IN" sz="1400" dirty="0" smtClean="0">
                          <a:effectLst/>
                        </a:rPr>
                        <a:t>and uppercase letters</a:t>
                      </a:r>
                      <a:r>
                        <a:rPr lang="en-IN" sz="1400" dirty="0">
                          <a:effectLst/>
                        </a:rPr>
                        <a:t>)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45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%</a:t>
                      </a:r>
                      <a:r>
                        <a:rPr lang="en-IN" sz="1400" dirty="0" smtClean="0">
                          <a:effectLst/>
                        </a:rPr>
                        <a:t>e or %E</a:t>
                      </a:r>
                      <a:endParaRPr lang="en-IN" sz="1400" dirty="0">
                        <a:effectLst/>
                      </a:endParaRP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exponential notation </a:t>
                      </a:r>
                      <a:r>
                        <a:rPr lang="en-IN" sz="1400" dirty="0" smtClean="0">
                          <a:effectLst/>
                        </a:rPr>
                        <a:t>(lowercase and uppercase)</a:t>
                      </a:r>
                      <a:endParaRPr lang="en-IN" sz="1400" dirty="0">
                        <a:effectLst/>
                      </a:endParaRP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45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%f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floating point real number</a:t>
                      </a:r>
                    </a:p>
                  </a:txBody>
                  <a:tcPr marL="49508" marR="49508" marT="49508" marB="495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1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Raw Strings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Raw strings do not treat the backslash </a:t>
            </a:r>
            <a:r>
              <a:rPr lang="en-IN" sz="2400" dirty="0" smtClean="0"/>
              <a:t>(\) as </a:t>
            </a:r>
            <a:r>
              <a:rPr lang="en-IN" sz="2400" dirty="0"/>
              <a:t>a special character at </a:t>
            </a:r>
            <a:r>
              <a:rPr lang="en-IN" sz="2400" dirty="0" smtClean="0"/>
              <a:t>all.</a:t>
            </a:r>
          </a:p>
          <a:p>
            <a:r>
              <a:rPr lang="en-IN" sz="2400" dirty="0" smtClean="0"/>
              <a:t>Every </a:t>
            </a:r>
            <a:r>
              <a:rPr lang="en-IN" sz="2400" dirty="0"/>
              <a:t>character you put into a raw string stays the way you wrote </a:t>
            </a:r>
            <a:r>
              <a:rPr lang="en-IN" sz="2400" dirty="0" smtClean="0"/>
              <a:t>it.</a:t>
            </a:r>
          </a:p>
          <a:p>
            <a:r>
              <a:rPr lang="en-IN" sz="2400" dirty="0" smtClean="0"/>
              <a:t>For example −</a:t>
            </a:r>
            <a:br>
              <a:rPr lang="en-IN" sz="2400" dirty="0" smtClean="0"/>
            </a:br>
            <a:r>
              <a:rPr lang="en-IN" sz="2400" b="1" dirty="0"/>
              <a:t>#!/</a:t>
            </a:r>
            <a:r>
              <a:rPr lang="en-IN" sz="2400" b="1" dirty="0" err="1" smtClean="0"/>
              <a:t>usr</a:t>
            </a:r>
            <a:r>
              <a:rPr lang="en-IN" sz="2400" b="1" dirty="0" smtClean="0"/>
              <a:t>/bin/python</a:t>
            </a:r>
            <a:br>
              <a:rPr lang="en-IN" sz="2400" b="1" dirty="0" smtClean="0"/>
            </a:br>
            <a:r>
              <a:rPr lang="en-IN" sz="2400" b="1" dirty="0" smtClean="0"/>
              <a:t>print </a:t>
            </a:r>
            <a:r>
              <a:rPr lang="en-IN" sz="2400" b="1" dirty="0" err="1" smtClean="0"/>
              <a:t>r‘C</a:t>
            </a:r>
            <a:r>
              <a:rPr lang="en-IN" sz="2400" b="1" dirty="0" smtClean="0"/>
              <a:t>:\\</a:t>
            </a:r>
            <a:r>
              <a:rPr lang="en-IN" sz="2400" b="1" dirty="0" err="1" smtClean="0"/>
              <a:t>somepath</a:t>
            </a:r>
            <a:r>
              <a:rPr lang="en-IN" sz="2400" b="1" dirty="0" smtClean="0"/>
              <a:t>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87720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String 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2400" b="1" dirty="0" smtClean="0"/>
              <a:t>capitalize()</a:t>
            </a:r>
            <a:r>
              <a:rPr lang="en-IN" sz="2400" dirty="0" smtClean="0"/>
              <a:t> – </a:t>
            </a:r>
            <a:r>
              <a:rPr lang="en-IN" sz="2400" dirty="0"/>
              <a:t>Capitalizes first letter of </a:t>
            </a:r>
            <a:r>
              <a:rPr lang="en-IN" sz="2400" dirty="0" smtClean="0"/>
              <a:t>string</a:t>
            </a:r>
          </a:p>
          <a:p>
            <a:r>
              <a:rPr lang="en-IN" sz="2400" b="1" dirty="0" smtClean="0"/>
              <a:t>center(width, </a:t>
            </a:r>
            <a:r>
              <a:rPr lang="en-IN" sz="2400" b="1" dirty="0" err="1" smtClean="0"/>
              <a:t>fillchar</a:t>
            </a:r>
            <a:r>
              <a:rPr lang="en-IN" sz="2400" b="1" dirty="0" smtClean="0"/>
              <a:t>)</a:t>
            </a:r>
            <a:r>
              <a:rPr lang="en-IN" sz="2400" dirty="0" smtClean="0"/>
              <a:t> – </a:t>
            </a:r>
            <a:r>
              <a:rPr lang="en-IN" sz="2400" dirty="0"/>
              <a:t>Returns a space-padded string with the original string </a:t>
            </a:r>
            <a:r>
              <a:rPr lang="en-IN" sz="2400" dirty="0" err="1"/>
              <a:t>centered</a:t>
            </a:r>
            <a:r>
              <a:rPr lang="en-IN" sz="2400" dirty="0"/>
              <a:t> to a total of width columns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count(</a:t>
            </a:r>
            <a:r>
              <a:rPr lang="en-IN" sz="2400" b="1" dirty="0" err="1" smtClean="0"/>
              <a:t>str</a:t>
            </a:r>
            <a:r>
              <a:rPr lang="en-IN" sz="2400" b="1" dirty="0" smtClean="0"/>
              <a:t>, beg=0, end=</a:t>
            </a:r>
            <a:r>
              <a:rPr lang="en-IN" sz="2400" b="1" dirty="0" err="1" smtClean="0"/>
              <a:t>len</a:t>
            </a:r>
            <a:r>
              <a:rPr lang="en-IN" sz="2400" b="1" dirty="0" smtClean="0"/>
              <a:t>(string))</a:t>
            </a:r>
            <a:r>
              <a:rPr lang="en-IN" sz="2400" dirty="0" smtClean="0"/>
              <a:t> – </a:t>
            </a:r>
            <a:r>
              <a:rPr lang="en-IN" sz="2400" dirty="0"/>
              <a:t>Counts how many times </a:t>
            </a:r>
            <a:r>
              <a:rPr lang="en-IN" sz="2400" dirty="0" err="1"/>
              <a:t>str</a:t>
            </a:r>
            <a:r>
              <a:rPr lang="en-IN" sz="2400" dirty="0"/>
              <a:t> occurs in string or in a substring of string if starting index beg and ending index end are given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encode(encoding=‘UTF-8’, errors=‘strict’)</a:t>
            </a:r>
            <a:r>
              <a:rPr lang="en-IN" sz="2400" dirty="0" smtClean="0"/>
              <a:t> – </a:t>
            </a:r>
            <a:r>
              <a:rPr lang="en-IN" sz="2400" dirty="0"/>
              <a:t>Returns encoded string version of string; on error, default is to raise a </a:t>
            </a:r>
            <a:r>
              <a:rPr lang="en-IN" sz="2400" dirty="0" err="1"/>
              <a:t>ValueError</a:t>
            </a:r>
            <a:r>
              <a:rPr lang="en-IN" sz="2400" dirty="0"/>
              <a:t> unless errors is given with 'ignore' or 'replace'.</a:t>
            </a:r>
            <a:endParaRPr lang="en-IN" sz="2400" dirty="0" smtClean="0"/>
          </a:p>
          <a:p>
            <a:r>
              <a:rPr lang="en-IN" sz="2400" b="1" dirty="0" smtClean="0"/>
              <a:t>decode(encoding=‘UTF-8’, errors=‘strict’)</a:t>
            </a:r>
            <a:r>
              <a:rPr lang="en-IN" sz="2400" dirty="0" smtClean="0"/>
              <a:t> – </a:t>
            </a:r>
            <a:r>
              <a:rPr lang="en-IN" sz="2400" dirty="0"/>
              <a:t>Decodes the string using the codec registered for encoding. encoding defaults to the default string encoding.</a:t>
            </a:r>
            <a:endParaRPr lang="en-IN" sz="2400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78281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String 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2400" b="1" dirty="0" err="1" smtClean="0"/>
              <a:t>endswith</a:t>
            </a:r>
            <a:r>
              <a:rPr lang="en-IN" sz="2400" b="1" dirty="0" smtClean="0"/>
              <a:t>(suffix, beg=0, end=</a:t>
            </a:r>
            <a:r>
              <a:rPr lang="en-IN" sz="2400" b="1" dirty="0" err="1" smtClean="0"/>
              <a:t>len</a:t>
            </a:r>
            <a:r>
              <a:rPr lang="en-IN" sz="2400" b="1" dirty="0" smtClean="0"/>
              <a:t>(string)) - </a:t>
            </a:r>
            <a:r>
              <a:rPr lang="en-IN" sz="2400" dirty="0"/>
              <a:t>Determines if string or a substring of string (if starting index beg and ending index end are given) ends with suffix; returns true if so and false otherwise</a:t>
            </a:r>
            <a:r>
              <a:rPr lang="en-IN" sz="2400" dirty="0" smtClean="0"/>
              <a:t>.</a:t>
            </a:r>
          </a:p>
          <a:p>
            <a:r>
              <a:rPr lang="en-IN" sz="2400" b="1" dirty="0"/>
              <a:t>f</a:t>
            </a:r>
            <a:r>
              <a:rPr lang="en-IN" sz="2400" b="1" dirty="0" smtClean="0"/>
              <a:t>ind(</a:t>
            </a:r>
            <a:r>
              <a:rPr lang="en-IN" sz="2400" b="1" dirty="0" err="1" smtClean="0"/>
              <a:t>str</a:t>
            </a:r>
            <a:r>
              <a:rPr lang="en-IN" sz="2400" b="1" dirty="0" smtClean="0"/>
              <a:t>, </a:t>
            </a:r>
            <a:r>
              <a:rPr lang="en-IN" sz="2400" b="1" dirty="0"/>
              <a:t>beg=0, end=</a:t>
            </a:r>
            <a:r>
              <a:rPr lang="en-IN" sz="2400" b="1" dirty="0" err="1"/>
              <a:t>len</a:t>
            </a:r>
            <a:r>
              <a:rPr lang="en-IN" sz="2400" b="1" dirty="0"/>
              <a:t>(string)) </a:t>
            </a:r>
            <a:r>
              <a:rPr lang="en-IN" sz="2400" b="1" dirty="0" smtClean="0"/>
              <a:t>- </a:t>
            </a:r>
            <a:r>
              <a:rPr lang="en-IN" sz="2400" dirty="0"/>
              <a:t>Determine if </a:t>
            </a:r>
            <a:r>
              <a:rPr lang="en-IN" sz="2400" dirty="0" err="1"/>
              <a:t>str</a:t>
            </a:r>
            <a:r>
              <a:rPr lang="en-IN" sz="2400" dirty="0"/>
              <a:t> occurs in string or in a substring of string if starting index beg and ending index end are given returns index if found and -1 otherwise</a:t>
            </a:r>
            <a:r>
              <a:rPr lang="en-IN" sz="2400" dirty="0" smtClean="0"/>
              <a:t>.</a:t>
            </a:r>
          </a:p>
          <a:p>
            <a:r>
              <a:rPr lang="en-IN" sz="2400" b="1" dirty="0" err="1" smtClean="0"/>
              <a:t>len</a:t>
            </a:r>
            <a:r>
              <a:rPr lang="en-IN" sz="2400" b="1" dirty="0" smtClean="0"/>
              <a:t>(string)</a:t>
            </a:r>
            <a:r>
              <a:rPr lang="en-IN" sz="2400" dirty="0" smtClean="0"/>
              <a:t> - </a:t>
            </a:r>
            <a:r>
              <a:rPr lang="en-IN" sz="2400" dirty="0"/>
              <a:t>Returns the length of the </a:t>
            </a:r>
            <a:r>
              <a:rPr lang="en-IN" sz="2400" dirty="0" smtClean="0"/>
              <a:t>string</a:t>
            </a:r>
          </a:p>
          <a:p>
            <a:r>
              <a:rPr lang="en-IN" sz="2400" b="1" dirty="0" smtClean="0"/>
              <a:t>lower()</a:t>
            </a:r>
            <a:r>
              <a:rPr lang="en-IN" sz="2400" dirty="0" smtClean="0"/>
              <a:t> - </a:t>
            </a:r>
            <a:r>
              <a:rPr lang="en-IN" sz="2400" dirty="0"/>
              <a:t>Converts all uppercase letters in string to lowercase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upper()</a:t>
            </a:r>
            <a:r>
              <a:rPr lang="en-IN" sz="2400" dirty="0" smtClean="0"/>
              <a:t> – </a:t>
            </a:r>
            <a:r>
              <a:rPr lang="en-IN" sz="2400" dirty="0"/>
              <a:t>Converts lowercase letters in string to uppercase.</a:t>
            </a:r>
            <a:endParaRPr lang="en-IN" sz="2400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29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8157212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485</TotalTime>
  <Words>1615</Words>
  <Application>Microsoft Office PowerPoint</Application>
  <PresentationFormat>Custom</PresentationFormat>
  <Paragraphs>257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Facet</vt:lpstr>
      <vt:lpstr>Strings, Lists, Tuples and Loops</vt:lpstr>
      <vt:lpstr>Introduction to Strings</vt:lpstr>
      <vt:lpstr>Accessing Values in Strings</vt:lpstr>
      <vt:lpstr>Updating Values in Strings</vt:lpstr>
      <vt:lpstr>String Special Operators</vt:lpstr>
      <vt:lpstr>String Formatting Operator</vt:lpstr>
      <vt:lpstr>Raw Strings</vt:lpstr>
      <vt:lpstr>String Methods</vt:lpstr>
      <vt:lpstr>String Methods</vt:lpstr>
      <vt:lpstr>String Methods</vt:lpstr>
      <vt:lpstr>Introduction to Lists</vt:lpstr>
      <vt:lpstr>Accessing Values in Lists</vt:lpstr>
      <vt:lpstr>Updating Values in Lists</vt:lpstr>
      <vt:lpstr>Basic List Operations</vt:lpstr>
      <vt:lpstr>Indexing, Slicing and Matrices</vt:lpstr>
      <vt:lpstr>List Methods</vt:lpstr>
      <vt:lpstr>List Methods</vt:lpstr>
      <vt:lpstr>Introduction to Tuples</vt:lpstr>
      <vt:lpstr>Introduction to Tuples</vt:lpstr>
      <vt:lpstr>Accessing Values in Tuples</vt:lpstr>
      <vt:lpstr>Basic Tuples Operations</vt:lpstr>
      <vt:lpstr>Basic Tuples Operations</vt:lpstr>
      <vt:lpstr>Tuple Methods</vt:lpstr>
      <vt:lpstr>Loops</vt:lpstr>
      <vt:lpstr>while Loop</vt:lpstr>
      <vt:lpstr>for Loop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Hegde</dc:creator>
  <cp:lastModifiedBy>Akash Hegde</cp:lastModifiedBy>
  <cp:revision>861</cp:revision>
  <dcterms:created xsi:type="dcterms:W3CDTF">2021-03-23T16:21:34Z</dcterms:created>
  <dcterms:modified xsi:type="dcterms:W3CDTF">2021-03-28T12:02:33Z</dcterms:modified>
</cp:coreProperties>
</file>