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45" r:id="rId1"/>
  </p:sldMasterIdLst>
  <p:sldIdLst>
    <p:sldId id="256" r:id="rId2"/>
    <p:sldId id="259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27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763BC-9FB9-4194-AA9C-9CE80075FA24}" v="413" dt="2021-03-24T16:26:18.472"/>
    <p1510:client id="{22594B00-1530-4A26-8F29-DD9156161E93}" v="771" dt="2021-03-24T15:56:57.317"/>
    <p1510:client id="{32E9225A-D7B3-4BAF-A897-4010EEEB87E9}" v="327" dt="2021-03-24T13:23:59.619"/>
    <p1510:client id="{4A0C21C3-EB3B-4B49-9885-8E63980446DE}" v="773" dt="2021-03-24T14:11:03.007"/>
    <p1510:client id="{4EF28B71-BD83-42BE-AF3E-97C2B7FDCCA3}" v="1238" dt="2021-03-23T17:11:28.591"/>
    <p1510:client id="{892643E0-D744-4D0B-A6FE-3B8026EF027A}" v="3702" dt="2021-03-24T08:00:46.344"/>
    <p1510:client id="{BD509FF0-2A1E-44B8-B4A3-97E9B06C6F36}" v="1221" dt="2021-03-24T12:54:25.661"/>
    <p1510:client id="{DE6DAD4B-74F2-4943-8CFF-875D507A77A5}" v="1643" dt="2021-03-24T17:45:49.007"/>
    <p1510:client id="{E89D2B01-2D99-4CE9-9087-135B47D787CF}" v="446" dt="2021-03-24T16:48:39.422"/>
    <p1510:client id="{F293A471-D8E1-4EB6-B01F-385EA4B71E89}" v="503" dt="2021-03-24T17:58:14.586"/>
    <p1510:client id="{F9925C21-D045-4BFA-8438-A9DD6D471C93}" v="1" dt="2021-03-23T16:21:43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21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19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15310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4883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36972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1108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8556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7360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28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0314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4147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3714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5119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068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9127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054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166284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570378"/>
            <a:ext cx="7766936" cy="189353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Akash Hegde</a:t>
            </a:r>
          </a:p>
          <a:p>
            <a:pPr algn="ctr"/>
            <a:r>
              <a:rPr lang="en-US" dirty="0"/>
              <a:t>Seventh Sense Talent Solutions</a:t>
            </a:r>
          </a:p>
          <a:p>
            <a:pPr algn="ctr"/>
            <a:r>
              <a:rPr lang="en-US" dirty="0"/>
              <a:t>Vivekananda Institute of Technology</a:t>
            </a:r>
          </a:p>
          <a:p>
            <a:pPr algn="ctr"/>
            <a:r>
              <a:rPr lang="en-US" dirty="0" smtClean="0"/>
              <a:t>27 </a:t>
            </a:r>
            <a:r>
              <a:rPr lang="en-US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Python Naming Conventions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Class names start with an uppercase letter. All other identifiers start with a lowercase letter.</a:t>
            </a:r>
          </a:p>
          <a:p>
            <a:r>
              <a:rPr lang="en-IN" sz="2400" dirty="0"/>
              <a:t>Starting an identifier with a single leading underscore indicates that the identifier is private.</a:t>
            </a:r>
          </a:p>
          <a:p>
            <a:r>
              <a:rPr lang="en-IN" sz="2400" dirty="0"/>
              <a:t>Starting an identifier with two leading underscores indicates a strongly private identifier.</a:t>
            </a:r>
          </a:p>
          <a:p>
            <a:r>
              <a:rPr lang="en-IN" sz="2400" dirty="0"/>
              <a:t>If the identifier also ends with two trailing underscores, the identifier is a language-defined special name.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127668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Python Reserved Words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 smtClean="0"/>
              <a:t>Keywords </a:t>
            </a:r>
            <a:r>
              <a:rPr lang="en-IN" sz="2400" dirty="0"/>
              <a:t>are reserved words and you cannot use them as </a:t>
            </a:r>
            <a:r>
              <a:rPr lang="en-IN" sz="2400" dirty="0" smtClean="0"/>
              <a:t>constants </a:t>
            </a:r>
            <a:r>
              <a:rPr lang="en-IN" sz="2400" dirty="0"/>
              <a:t>or </a:t>
            </a:r>
            <a:r>
              <a:rPr lang="en-IN" sz="2400" dirty="0" smtClean="0"/>
              <a:t>variables </a:t>
            </a:r>
            <a:r>
              <a:rPr lang="en-IN" sz="2400" dirty="0"/>
              <a:t>or any other identifier </a:t>
            </a:r>
            <a:r>
              <a:rPr lang="en-IN" sz="2400" dirty="0" smtClean="0"/>
              <a:t>names.</a:t>
            </a:r>
          </a:p>
          <a:p>
            <a:r>
              <a:rPr lang="en-IN" sz="2400" dirty="0" smtClean="0"/>
              <a:t>All </a:t>
            </a:r>
            <a:r>
              <a:rPr lang="en-IN" sz="2400" dirty="0"/>
              <a:t>the Python keywords contain lowercase letters only.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5374"/>
              </p:ext>
            </p:extLst>
          </p:nvPr>
        </p:nvGraphicFramePr>
        <p:xfrm>
          <a:off x="1908841" y="2376268"/>
          <a:ext cx="6203367" cy="3881440"/>
        </p:xfrm>
        <a:graphic>
          <a:graphicData uri="http://schemas.openxmlformats.org/drawingml/2006/table">
            <a:tbl>
              <a:tblPr/>
              <a:tblGrid>
                <a:gridCol w="2067789"/>
                <a:gridCol w="2067789"/>
                <a:gridCol w="2067789"/>
              </a:tblGrid>
              <a:tr h="388144"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effectLst/>
                        </a:rPr>
                        <a:t>and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effectLst/>
                        </a:rPr>
                        <a:t>exec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1">
                          <a:effectLst/>
                        </a:rPr>
                        <a:t>not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144"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effectLst/>
                        </a:rPr>
                        <a:t>assert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effectLst/>
                        </a:rPr>
                        <a:t>finally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1">
                          <a:effectLst/>
                        </a:rPr>
                        <a:t>or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144">
                <a:tc>
                  <a:txBody>
                    <a:bodyPr/>
                    <a:lstStyle/>
                    <a:p>
                      <a:pPr fontAlgn="t"/>
                      <a:r>
                        <a:rPr lang="en-IN" sz="1600" b="1">
                          <a:effectLst/>
                        </a:rPr>
                        <a:t>break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effectLst/>
                        </a:rPr>
                        <a:t>for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1">
                          <a:effectLst/>
                        </a:rPr>
                        <a:t>pass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144">
                <a:tc>
                  <a:txBody>
                    <a:bodyPr/>
                    <a:lstStyle/>
                    <a:p>
                      <a:pPr fontAlgn="t"/>
                      <a:r>
                        <a:rPr lang="en-IN" sz="1600" b="1">
                          <a:effectLst/>
                        </a:rPr>
                        <a:t>class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effectLst/>
                        </a:rPr>
                        <a:t>from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1">
                          <a:effectLst/>
                        </a:rPr>
                        <a:t>print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144">
                <a:tc>
                  <a:txBody>
                    <a:bodyPr/>
                    <a:lstStyle/>
                    <a:p>
                      <a:pPr fontAlgn="t"/>
                      <a:r>
                        <a:rPr lang="en-IN" sz="1600" b="1">
                          <a:effectLst/>
                        </a:rPr>
                        <a:t>continue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1">
                          <a:effectLst/>
                        </a:rPr>
                        <a:t>global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effectLst/>
                        </a:rPr>
                        <a:t>raise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144">
                <a:tc>
                  <a:txBody>
                    <a:bodyPr/>
                    <a:lstStyle/>
                    <a:p>
                      <a:pPr fontAlgn="t"/>
                      <a:r>
                        <a:rPr lang="en-IN" sz="1600" b="1">
                          <a:effectLst/>
                        </a:rPr>
                        <a:t>def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1">
                          <a:effectLst/>
                        </a:rPr>
                        <a:t>if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effectLst/>
                        </a:rPr>
                        <a:t>return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144">
                <a:tc>
                  <a:txBody>
                    <a:bodyPr/>
                    <a:lstStyle/>
                    <a:p>
                      <a:pPr fontAlgn="t"/>
                      <a:r>
                        <a:rPr lang="en-IN" sz="1600" b="1">
                          <a:effectLst/>
                        </a:rPr>
                        <a:t>del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1">
                          <a:effectLst/>
                        </a:rPr>
                        <a:t>import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effectLst/>
                        </a:rPr>
                        <a:t>try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144">
                <a:tc>
                  <a:txBody>
                    <a:bodyPr/>
                    <a:lstStyle/>
                    <a:p>
                      <a:pPr fontAlgn="t"/>
                      <a:r>
                        <a:rPr lang="en-IN" sz="1600" b="1">
                          <a:effectLst/>
                        </a:rPr>
                        <a:t>elif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1">
                          <a:effectLst/>
                        </a:rPr>
                        <a:t>in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effectLst/>
                        </a:rPr>
                        <a:t>while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144">
                <a:tc>
                  <a:txBody>
                    <a:bodyPr/>
                    <a:lstStyle/>
                    <a:p>
                      <a:pPr fontAlgn="t"/>
                      <a:r>
                        <a:rPr lang="en-IN" sz="1600" b="1">
                          <a:effectLst/>
                        </a:rPr>
                        <a:t>else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1">
                          <a:effectLst/>
                        </a:rPr>
                        <a:t>is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effectLst/>
                        </a:rPr>
                        <a:t>with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144">
                <a:tc>
                  <a:txBody>
                    <a:bodyPr/>
                    <a:lstStyle/>
                    <a:p>
                      <a:pPr fontAlgn="t"/>
                      <a:r>
                        <a:rPr lang="en-IN" sz="1600" b="1">
                          <a:effectLst/>
                        </a:rPr>
                        <a:t>except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1">
                          <a:effectLst/>
                        </a:rPr>
                        <a:t>lambda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effectLst/>
                        </a:rPr>
                        <a:t>yield</a:t>
                      </a:r>
                    </a:p>
                  </a:txBody>
                  <a:tcPr marL="69311" marR="69311" marT="69311" marB="693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021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Python Indentation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Python provides no braces to indicate blocks of code for class and function definitions or flow </a:t>
            </a:r>
            <a:r>
              <a:rPr lang="en-IN" sz="2400" dirty="0" smtClean="0"/>
              <a:t>control.</a:t>
            </a:r>
          </a:p>
          <a:p>
            <a:r>
              <a:rPr lang="en-IN" sz="2400" dirty="0" smtClean="0"/>
              <a:t>Blocks </a:t>
            </a:r>
            <a:r>
              <a:rPr lang="en-IN" sz="2400" dirty="0"/>
              <a:t>of code are denoted by line indentation, which is rigidly enforced.</a:t>
            </a:r>
          </a:p>
          <a:p>
            <a:r>
              <a:rPr lang="en-IN" sz="2400" dirty="0"/>
              <a:t>The number of spaces in the indentation is variable, but all statements within the block must be indented the same </a:t>
            </a:r>
            <a:r>
              <a:rPr lang="en-IN" sz="2400" dirty="0" smtClean="0"/>
              <a:t>amount.</a:t>
            </a:r>
          </a:p>
          <a:p>
            <a:r>
              <a:rPr lang="en-IN" sz="2400" dirty="0" smtClean="0"/>
              <a:t>For </a:t>
            </a:r>
            <a:r>
              <a:rPr lang="en-IN" sz="2400" dirty="0"/>
              <a:t>example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 smtClean="0"/>
              <a:t>if True:</a:t>
            </a:r>
            <a:br>
              <a:rPr lang="en-IN" sz="2400" b="1" dirty="0" smtClean="0"/>
            </a:br>
            <a:r>
              <a:rPr lang="en-IN" sz="2400" b="1" dirty="0" smtClean="0"/>
              <a:t>		print </a:t>
            </a:r>
            <a:r>
              <a:rPr lang="en-IN" sz="2400" b="1" dirty="0"/>
              <a:t>"</a:t>
            </a:r>
            <a:r>
              <a:rPr lang="en-IN" sz="2400" b="1" dirty="0" smtClean="0"/>
              <a:t>True“</a:t>
            </a:r>
            <a:br>
              <a:rPr lang="en-IN" sz="2400" b="1" dirty="0" smtClean="0"/>
            </a:br>
            <a:r>
              <a:rPr lang="en-IN" sz="2400" b="1" dirty="0" smtClean="0"/>
              <a:t>else:</a:t>
            </a:r>
            <a:br>
              <a:rPr lang="en-IN" sz="2400" b="1" dirty="0" smtClean="0"/>
            </a:br>
            <a:r>
              <a:rPr lang="en-IN" sz="2400" b="1" dirty="0" smtClean="0"/>
              <a:t>		print </a:t>
            </a:r>
            <a:r>
              <a:rPr lang="en-IN" sz="2400" b="1" dirty="0"/>
              <a:t>"False"</a:t>
            </a:r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965212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Python Multi-line Statements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sz="2400" dirty="0"/>
              <a:t>Statements in Python typically end with a new </a:t>
            </a:r>
            <a:r>
              <a:rPr lang="en-IN" sz="2400" dirty="0" smtClean="0"/>
              <a:t>line.</a:t>
            </a:r>
          </a:p>
          <a:p>
            <a:r>
              <a:rPr lang="en-IN" sz="2400" dirty="0" smtClean="0"/>
              <a:t>Python </a:t>
            </a:r>
            <a:r>
              <a:rPr lang="en-IN" sz="2400" dirty="0"/>
              <a:t>does, however, allow the use of the line continuation character (\) to denote that the line should </a:t>
            </a:r>
            <a:r>
              <a:rPr lang="en-IN" sz="2400" dirty="0" smtClean="0"/>
              <a:t>continue.</a:t>
            </a:r>
          </a:p>
          <a:p>
            <a:r>
              <a:rPr lang="en-IN" sz="2400" dirty="0" smtClean="0"/>
              <a:t>For </a:t>
            </a:r>
            <a:r>
              <a:rPr lang="en-IN" sz="2400" dirty="0"/>
              <a:t>example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 smtClean="0"/>
              <a:t>total </a:t>
            </a:r>
            <a:r>
              <a:rPr lang="en-IN" sz="2400" b="1" dirty="0"/>
              <a:t>= </a:t>
            </a:r>
            <a:r>
              <a:rPr lang="en-IN" sz="2400" b="1" dirty="0" err="1"/>
              <a:t>item_one</a:t>
            </a:r>
            <a:r>
              <a:rPr lang="en-IN" sz="2400" b="1" dirty="0"/>
              <a:t> + </a:t>
            </a:r>
            <a:r>
              <a:rPr lang="en-IN" sz="2400" b="1" dirty="0" smtClean="0"/>
              <a:t>\</a:t>
            </a:r>
            <a:br>
              <a:rPr lang="en-IN" sz="2400" b="1" dirty="0" smtClean="0"/>
            </a:br>
            <a:r>
              <a:rPr lang="en-IN" sz="2400" b="1" dirty="0" smtClean="0"/>
              <a:t>			</a:t>
            </a:r>
            <a:r>
              <a:rPr lang="en-IN" sz="2400" b="1" dirty="0" err="1" smtClean="0"/>
              <a:t>item_two</a:t>
            </a:r>
            <a:r>
              <a:rPr lang="en-IN" sz="2400" b="1" dirty="0" smtClean="0"/>
              <a:t> </a:t>
            </a:r>
            <a:r>
              <a:rPr lang="en-IN" sz="2400" b="1" dirty="0"/>
              <a:t>+ </a:t>
            </a:r>
            <a:r>
              <a:rPr lang="en-IN" sz="2400" b="1" dirty="0" smtClean="0"/>
              <a:t>\</a:t>
            </a:r>
            <a:br>
              <a:rPr lang="en-IN" sz="2400" b="1" dirty="0" smtClean="0"/>
            </a:br>
            <a:r>
              <a:rPr lang="en-IN" sz="2400" b="1" dirty="0" smtClean="0"/>
              <a:t>			</a:t>
            </a:r>
            <a:r>
              <a:rPr lang="en-IN" sz="2400" b="1" dirty="0" err="1" smtClean="0"/>
              <a:t>item_three</a:t>
            </a:r>
            <a:endParaRPr lang="en-IN" sz="2400" b="1" dirty="0"/>
          </a:p>
          <a:p>
            <a:r>
              <a:rPr lang="en-IN" sz="2400" dirty="0" smtClean="0"/>
              <a:t>Statements </a:t>
            </a:r>
            <a:r>
              <a:rPr lang="en-IN" sz="2400" dirty="0"/>
              <a:t>contained within the [], {}, or () brackets do not need to use the line continuation </a:t>
            </a:r>
            <a:r>
              <a:rPr lang="en-IN" sz="2400" dirty="0" smtClean="0"/>
              <a:t>character.</a:t>
            </a:r>
          </a:p>
          <a:p>
            <a:r>
              <a:rPr lang="en-IN" sz="2400" dirty="0" smtClean="0"/>
              <a:t>For </a:t>
            </a:r>
            <a:r>
              <a:rPr lang="en-IN" sz="2400" dirty="0"/>
              <a:t>example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 smtClean="0"/>
              <a:t>days </a:t>
            </a:r>
            <a:r>
              <a:rPr lang="en-IN" sz="2400" b="1" dirty="0"/>
              <a:t>= ['Monday', 'Tuesday', 'Wednesday', 'Thursday', </a:t>
            </a:r>
            <a:r>
              <a:rPr lang="en-IN" sz="2400" b="1" dirty="0" smtClean="0"/>
              <a:t>				'Friday</a:t>
            </a:r>
            <a:r>
              <a:rPr lang="en-IN" sz="2400" b="1" dirty="0"/>
              <a:t>']</a:t>
            </a:r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8317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Python Quotation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Python accepts single ('), double (") and triple (''' or """) quotes to denote string literals, as long as the same type of quote starts and ends the string.</a:t>
            </a:r>
          </a:p>
          <a:p>
            <a:r>
              <a:rPr lang="en-IN" sz="2400" dirty="0"/>
              <a:t>The triple quotes are used to span the string across multiple </a:t>
            </a:r>
            <a:r>
              <a:rPr lang="en-IN" sz="2400" dirty="0" smtClean="0"/>
              <a:t>lines.</a:t>
            </a:r>
          </a:p>
          <a:p>
            <a:r>
              <a:rPr lang="en-IN" sz="2400" dirty="0" smtClean="0"/>
              <a:t>For </a:t>
            </a:r>
            <a:r>
              <a:rPr lang="en-IN" sz="2400" dirty="0"/>
              <a:t>example, all the following are legal </a:t>
            </a:r>
            <a:r>
              <a:rPr lang="en-IN" sz="2400" dirty="0" smtClean="0"/>
              <a:t>−</a:t>
            </a:r>
          </a:p>
          <a:p>
            <a:pPr lvl="1"/>
            <a:r>
              <a:rPr lang="en-IN" sz="2200" b="1" dirty="0" smtClean="0"/>
              <a:t>word </a:t>
            </a:r>
            <a:r>
              <a:rPr lang="en-IN" sz="2200" b="1" dirty="0"/>
              <a:t>= </a:t>
            </a:r>
            <a:r>
              <a:rPr lang="en-IN" sz="2200" b="1" dirty="0" smtClean="0"/>
              <a:t>'word‘</a:t>
            </a:r>
          </a:p>
          <a:p>
            <a:pPr lvl="1"/>
            <a:r>
              <a:rPr lang="en-IN" sz="2200" b="1" dirty="0" smtClean="0"/>
              <a:t>sentence </a:t>
            </a:r>
            <a:r>
              <a:rPr lang="en-IN" sz="2200" b="1" dirty="0"/>
              <a:t>= "This is a sentence</a:t>
            </a:r>
            <a:r>
              <a:rPr lang="en-IN" sz="2200" b="1" dirty="0" smtClean="0"/>
              <a:t>."</a:t>
            </a:r>
          </a:p>
          <a:p>
            <a:pPr lvl="1"/>
            <a:r>
              <a:rPr lang="en-IN" sz="2200" b="1" dirty="0" smtClean="0"/>
              <a:t>paragraph </a:t>
            </a:r>
            <a:r>
              <a:rPr lang="en-IN" sz="2200" b="1" dirty="0"/>
              <a:t>= """This is a paragraph. It is made up of multiple lines and sentences."""</a:t>
            </a:r>
            <a:endParaRPr lang="en-IN" sz="22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4149350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Python Comments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A hash sign (#) that is not inside a string literal begins a </a:t>
            </a:r>
            <a:r>
              <a:rPr lang="en-IN" sz="2400" dirty="0" smtClean="0"/>
              <a:t>comment.</a:t>
            </a:r>
          </a:p>
          <a:p>
            <a:r>
              <a:rPr lang="en-IN" sz="2400" dirty="0" smtClean="0"/>
              <a:t>All </a:t>
            </a:r>
            <a:r>
              <a:rPr lang="en-IN" sz="2400" dirty="0"/>
              <a:t>characters after the # and up to the end of the physical line are part of the comment and the Python interpreter ignores them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Example:</a:t>
            </a: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/>
              <a:t>#!/</a:t>
            </a:r>
            <a:r>
              <a:rPr lang="en-IN" sz="2400" b="1" dirty="0" err="1" smtClean="0"/>
              <a:t>usr</a:t>
            </a:r>
            <a:r>
              <a:rPr lang="en-IN" sz="2400" b="1" dirty="0" smtClean="0"/>
              <a:t>/bin/python</a:t>
            </a:r>
            <a:br>
              <a:rPr lang="en-IN" sz="2400" b="1" dirty="0" smtClean="0"/>
            </a:br>
            <a:r>
              <a:rPr lang="en-IN" sz="2400" b="1" dirty="0" smtClean="0"/>
              <a:t># </a:t>
            </a:r>
            <a:r>
              <a:rPr lang="en-IN" sz="2400" b="1" dirty="0"/>
              <a:t>First </a:t>
            </a:r>
            <a:r>
              <a:rPr lang="en-IN" sz="2400" b="1" dirty="0" smtClean="0"/>
              <a:t>comment</a:t>
            </a:r>
            <a:br>
              <a:rPr lang="en-IN" sz="2400" b="1" dirty="0" smtClean="0"/>
            </a:br>
            <a:r>
              <a:rPr lang="en-IN" sz="2400" b="1" dirty="0" smtClean="0"/>
              <a:t>print </a:t>
            </a:r>
            <a:r>
              <a:rPr lang="en-IN" sz="2400" b="1" dirty="0"/>
              <a:t>"Hello, Python!" # second </a:t>
            </a:r>
            <a:r>
              <a:rPr lang="en-IN" sz="2400" b="1" dirty="0" smtClean="0"/>
              <a:t>comment</a:t>
            </a:r>
          </a:p>
          <a:p>
            <a:r>
              <a:rPr lang="en-IN" sz="2400" dirty="0" smtClean="0"/>
              <a:t>Triple-quoted </a:t>
            </a:r>
            <a:r>
              <a:rPr lang="en-IN" sz="2400" dirty="0"/>
              <a:t>string is also ignored by Python interpreter and can be used as a multiline </a:t>
            </a:r>
            <a:r>
              <a:rPr lang="en-IN" sz="2400" dirty="0" smtClean="0"/>
              <a:t>comment.</a:t>
            </a:r>
            <a:endParaRPr lang="en-IN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3456404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Variables are nothing but reserved memory locations to store </a:t>
            </a:r>
            <a:r>
              <a:rPr lang="en-IN" sz="2400" dirty="0" smtClean="0"/>
              <a:t>values.</a:t>
            </a:r>
          </a:p>
          <a:p>
            <a:r>
              <a:rPr lang="en-IN" sz="2400" dirty="0" smtClean="0"/>
              <a:t>This </a:t>
            </a:r>
            <a:r>
              <a:rPr lang="en-IN" sz="2400" dirty="0"/>
              <a:t>means that when you create a variable you reserve some space in memory.</a:t>
            </a:r>
          </a:p>
          <a:p>
            <a:r>
              <a:rPr lang="en-IN" sz="2400" dirty="0"/>
              <a:t>Based on the data type of a variable, the interpreter allocates memory and decides what can be stored in the reserved </a:t>
            </a:r>
            <a:r>
              <a:rPr lang="en-IN" sz="2400" dirty="0" smtClean="0"/>
              <a:t>memory.</a:t>
            </a:r>
          </a:p>
          <a:p>
            <a:r>
              <a:rPr lang="en-IN" sz="2400" dirty="0" smtClean="0"/>
              <a:t>Therefore</a:t>
            </a:r>
            <a:r>
              <a:rPr lang="en-IN" sz="2400" dirty="0"/>
              <a:t>, by assigning different data types to variables, you can store integers, decimals or characters in these variables.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2357575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IN" sz="2400" dirty="0"/>
              <a:t>Python variables do not need explicit declaration to reserve memory </a:t>
            </a:r>
            <a:r>
              <a:rPr lang="en-IN" sz="2400" dirty="0" smtClean="0"/>
              <a:t>space.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declaration happens automatically when you assign a value to a </a:t>
            </a:r>
            <a:r>
              <a:rPr lang="en-IN" sz="2400" dirty="0" smtClean="0"/>
              <a:t>variable.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equal sign (=) is used to assign values to variables.</a:t>
            </a:r>
          </a:p>
          <a:p>
            <a:r>
              <a:rPr lang="en-IN" sz="2400" dirty="0"/>
              <a:t>The operand to the left of the = operator is the name of the variable and the operand to the right of the = operator is the value stored in the variable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Example:</a:t>
            </a:r>
            <a:br>
              <a:rPr lang="en-IN" sz="2400" dirty="0" smtClean="0"/>
            </a:br>
            <a:r>
              <a:rPr lang="en-IN" sz="2400" b="1" dirty="0"/>
              <a:t>#!/</a:t>
            </a:r>
            <a:r>
              <a:rPr lang="en-IN" sz="2400" b="1" dirty="0" err="1" smtClean="0"/>
              <a:t>usr</a:t>
            </a:r>
            <a:r>
              <a:rPr lang="en-IN" sz="2400" b="1" dirty="0" smtClean="0"/>
              <a:t>/bin/python</a:t>
            </a:r>
            <a:br>
              <a:rPr lang="en-IN" sz="2400" b="1" dirty="0" smtClean="0"/>
            </a:br>
            <a:r>
              <a:rPr lang="en-IN" sz="2400" b="1" dirty="0" smtClean="0"/>
              <a:t>counter </a:t>
            </a:r>
            <a:r>
              <a:rPr lang="en-IN" sz="2400" b="1" dirty="0"/>
              <a:t>= 100 </a:t>
            </a:r>
            <a:r>
              <a:rPr lang="en-IN" sz="2400" b="1" dirty="0" smtClean="0"/>
              <a:t>    # </a:t>
            </a:r>
            <a:r>
              <a:rPr lang="en-IN" sz="2400" b="1" dirty="0"/>
              <a:t>An integer </a:t>
            </a:r>
            <a:r>
              <a:rPr lang="en-IN" sz="2400" b="1" dirty="0" smtClean="0"/>
              <a:t>assignment</a:t>
            </a:r>
            <a:br>
              <a:rPr lang="en-IN" sz="2400" b="1" dirty="0" smtClean="0"/>
            </a:br>
            <a:r>
              <a:rPr lang="en-IN" sz="2400" b="1" dirty="0" smtClean="0"/>
              <a:t>miles </a:t>
            </a:r>
            <a:r>
              <a:rPr lang="en-IN" sz="2400" b="1" dirty="0"/>
              <a:t>= 1000.0 </a:t>
            </a:r>
            <a:r>
              <a:rPr lang="en-IN" sz="2400" b="1" dirty="0" smtClean="0"/>
              <a:t>   # </a:t>
            </a:r>
            <a:r>
              <a:rPr lang="en-IN" sz="2400" b="1" dirty="0"/>
              <a:t>A floating </a:t>
            </a:r>
            <a:r>
              <a:rPr lang="en-IN" sz="2400" b="1" dirty="0" smtClean="0"/>
              <a:t>point</a:t>
            </a:r>
            <a:br>
              <a:rPr lang="en-IN" sz="2400" b="1" dirty="0" smtClean="0"/>
            </a:br>
            <a:r>
              <a:rPr lang="en-IN" sz="2400" b="1" dirty="0" smtClean="0"/>
              <a:t>name </a:t>
            </a:r>
            <a:r>
              <a:rPr lang="en-IN" sz="2400" b="1" dirty="0"/>
              <a:t>= "John" </a:t>
            </a:r>
            <a:r>
              <a:rPr lang="en-IN" sz="2400" b="1" dirty="0" smtClean="0"/>
              <a:t>   # </a:t>
            </a:r>
            <a:r>
              <a:rPr lang="en-IN" sz="2400" b="1" dirty="0"/>
              <a:t>A </a:t>
            </a:r>
            <a:r>
              <a:rPr lang="en-IN" sz="2400" b="1" dirty="0" smtClean="0"/>
              <a:t>string</a:t>
            </a:r>
            <a:br>
              <a:rPr lang="en-IN" sz="2400" b="1" dirty="0" smtClean="0"/>
            </a:br>
            <a:r>
              <a:rPr lang="en-IN" sz="2400" b="1" dirty="0" smtClean="0"/>
              <a:t>print counter</a:t>
            </a:r>
            <a:br>
              <a:rPr lang="en-IN" sz="2400" b="1" dirty="0" smtClean="0"/>
            </a:br>
            <a:r>
              <a:rPr lang="en-IN" sz="2400" b="1" dirty="0" smtClean="0"/>
              <a:t>print miles</a:t>
            </a:r>
            <a:br>
              <a:rPr lang="en-IN" sz="2400" b="1" dirty="0" smtClean="0"/>
            </a:br>
            <a:r>
              <a:rPr lang="en-IN" sz="2400" b="1" dirty="0" smtClean="0"/>
              <a:t>print </a:t>
            </a:r>
            <a:r>
              <a:rPr lang="en-IN" sz="2400" b="1" dirty="0"/>
              <a:t>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591582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sz="2400" b="1" dirty="0" smtClean="0"/>
              <a:t>Multiple assignment – </a:t>
            </a:r>
          </a:p>
          <a:p>
            <a:r>
              <a:rPr lang="en-IN" sz="2400" dirty="0"/>
              <a:t>Python allows you to assign a single value to several variables </a:t>
            </a:r>
            <a:r>
              <a:rPr lang="en-IN" sz="2400" dirty="0" smtClean="0"/>
              <a:t>simultaneously.</a:t>
            </a:r>
          </a:p>
          <a:p>
            <a:r>
              <a:rPr lang="en-IN" sz="2400" dirty="0" smtClean="0"/>
              <a:t>For </a:t>
            </a:r>
            <a:r>
              <a:rPr lang="en-IN" sz="2400" dirty="0"/>
              <a:t>example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 smtClean="0"/>
              <a:t>a </a:t>
            </a:r>
            <a:r>
              <a:rPr lang="en-IN" sz="2400" b="1" dirty="0"/>
              <a:t>= b = c = </a:t>
            </a:r>
            <a:r>
              <a:rPr lang="en-IN" sz="2400" b="1" dirty="0" smtClean="0"/>
              <a:t>1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Here</a:t>
            </a:r>
            <a:r>
              <a:rPr lang="en-IN" sz="2400" dirty="0"/>
              <a:t>, an integer object is created with the value 1, and all three variables are assigned to the same memory </a:t>
            </a:r>
            <a:r>
              <a:rPr lang="en-IN" sz="2400" dirty="0" smtClean="0"/>
              <a:t>location.</a:t>
            </a:r>
          </a:p>
          <a:p>
            <a:r>
              <a:rPr lang="en-IN" sz="2400" dirty="0" smtClean="0"/>
              <a:t>You </a:t>
            </a:r>
            <a:r>
              <a:rPr lang="en-IN" sz="2400" dirty="0"/>
              <a:t>can also assign multiple objects to multiple </a:t>
            </a:r>
            <a:r>
              <a:rPr lang="en-IN" sz="2400" dirty="0" smtClean="0"/>
              <a:t>variables.</a:t>
            </a:r>
          </a:p>
          <a:p>
            <a:r>
              <a:rPr lang="en-IN" sz="2400" dirty="0" smtClean="0"/>
              <a:t>For </a:t>
            </a:r>
            <a:r>
              <a:rPr lang="en-IN" sz="2400" dirty="0"/>
              <a:t>example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 err="1" smtClean="0"/>
              <a:t>a,b,c</a:t>
            </a:r>
            <a:r>
              <a:rPr lang="en-IN" sz="2400" b="1" dirty="0" smtClean="0"/>
              <a:t> </a:t>
            </a:r>
            <a:r>
              <a:rPr lang="en-IN" sz="2400" b="1" dirty="0"/>
              <a:t>= </a:t>
            </a:r>
            <a:r>
              <a:rPr lang="en-IN" sz="2400" b="1" dirty="0" smtClean="0"/>
              <a:t>1,2,“john”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Here</a:t>
            </a:r>
            <a:r>
              <a:rPr lang="en-IN" sz="2400" dirty="0"/>
              <a:t>, two integer objects with values 1 and 2 are assigned to variables a and b respectively, and one string object with the value "john" is assigned to the variable c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151477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Data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sz="2400" dirty="0"/>
              <a:t>The data stored in memory can be of many </a:t>
            </a:r>
            <a:r>
              <a:rPr lang="en-IN" sz="2400" dirty="0" smtClean="0"/>
              <a:t>types.</a:t>
            </a:r>
          </a:p>
          <a:p>
            <a:r>
              <a:rPr lang="en-IN" sz="2400" dirty="0" smtClean="0"/>
              <a:t>For </a:t>
            </a:r>
            <a:r>
              <a:rPr lang="en-IN" sz="2400" dirty="0"/>
              <a:t>example, a person's age is stored as a numeric value and </a:t>
            </a:r>
            <a:r>
              <a:rPr lang="en-IN" sz="2400" dirty="0" smtClean="0"/>
              <a:t>his/her </a:t>
            </a:r>
            <a:r>
              <a:rPr lang="en-IN" sz="2400" dirty="0"/>
              <a:t>address is stored as alphanumeric characters. </a:t>
            </a:r>
            <a:endParaRPr lang="en-IN" sz="2400" dirty="0" smtClean="0"/>
          </a:p>
          <a:p>
            <a:r>
              <a:rPr lang="en-IN" sz="2400" dirty="0" smtClean="0"/>
              <a:t>Python </a:t>
            </a:r>
            <a:r>
              <a:rPr lang="en-IN" sz="2400" dirty="0"/>
              <a:t>has various standard data types that are used to define the operations possible on them and the storage method for each of them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Python data types –</a:t>
            </a:r>
          </a:p>
          <a:p>
            <a:pPr lvl="1"/>
            <a:r>
              <a:rPr lang="en-IN" sz="2200" dirty="0" smtClean="0"/>
              <a:t>Number</a:t>
            </a:r>
          </a:p>
          <a:p>
            <a:pPr lvl="1"/>
            <a:r>
              <a:rPr lang="en-IN" sz="2200" dirty="0" smtClean="0"/>
              <a:t>String</a:t>
            </a:r>
          </a:p>
          <a:p>
            <a:pPr lvl="1"/>
            <a:r>
              <a:rPr lang="en-IN" sz="2200" dirty="0" smtClean="0"/>
              <a:t>List</a:t>
            </a:r>
          </a:p>
          <a:p>
            <a:pPr lvl="1"/>
            <a:r>
              <a:rPr lang="en-IN" sz="2200" dirty="0" smtClean="0"/>
              <a:t>Tuple</a:t>
            </a:r>
          </a:p>
          <a:p>
            <a:pPr lvl="1"/>
            <a:r>
              <a:rPr lang="en-IN" sz="2200" dirty="0" smtClean="0"/>
              <a:t>Dictionary</a:t>
            </a:r>
            <a:endParaRPr lang="en-IN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75861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 smtClean="0"/>
              <a:t>Python</a:t>
            </a:r>
            <a:r>
              <a:rPr lang="en-IN" sz="2400" dirty="0" smtClean="0"/>
              <a:t> is a general-purpose interpreted, interactive, object-oriented, and high-level programming language.</a:t>
            </a:r>
          </a:p>
          <a:p>
            <a:r>
              <a:rPr lang="en-IN" sz="2400" dirty="0" smtClean="0"/>
              <a:t>It was created by Guido van </a:t>
            </a:r>
            <a:r>
              <a:rPr lang="en-IN" sz="2400" dirty="0" err="1" smtClean="0"/>
              <a:t>Rossum</a:t>
            </a:r>
            <a:r>
              <a:rPr lang="en-IN" sz="2400" dirty="0" smtClean="0"/>
              <a:t> during 1985- 1990.</a:t>
            </a:r>
          </a:p>
          <a:p>
            <a:r>
              <a:rPr lang="en-IN" sz="2400" dirty="0" smtClean="0"/>
              <a:t>Like Perl, Python source code is also available under the GNU General Public License (GPL).</a:t>
            </a:r>
          </a:p>
          <a:p>
            <a:r>
              <a:rPr lang="en-IN" sz="2400" dirty="0" smtClean="0"/>
              <a:t>Python is designed to be highly readable.</a:t>
            </a:r>
          </a:p>
          <a:p>
            <a:r>
              <a:rPr lang="en-IN" sz="2400" dirty="0" smtClean="0"/>
              <a:t>It uses English keywords frequently where as other languages use punctuation, and it has fewer syntactical constructions than other languages.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382917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Operators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Python language supports the following types of </a:t>
            </a:r>
            <a:r>
              <a:rPr lang="en-IN" sz="2400" dirty="0" smtClean="0"/>
              <a:t>operators:</a:t>
            </a:r>
          </a:p>
          <a:p>
            <a:pPr lvl="1"/>
            <a:r>
              <a:rPr lang="en-IN" sz="2200" dirty="0" smtClean="0"/>
              <a:t>Arithmetic </a:t>
            </a:r>
            <a:r>
              <a:rPr lang="en-IN" sz="2200" dirty="0"/>
              <a:t>Operators</a:t>
            </a:r>
          </a:p>
          <a:p>
            <a:pPr lvl="1"/>
            <a:r>
              <a:rPr lang="en-IN" sz="2200" dirty="0"/>
              <a:t>Comparison (Relational) Operators</a:t>
            </a:r>
          </a:p>
          <a:p>
            <a:pPr lvl="1"/>
            <a:r>
              <a:rPr lang="en-IN" sz="2200" dirty="0"/>
              <a:t>Assignment Operators</a:t>
            </a:r>
          </a:p>
          <a:p>
            <a:pPr lvl="1"/>
            <a:r>
              <a:rPr lang="en-IN" sz="2200" dirty="0"/>
              <a:t>Logical Operators</a:t>
            </a:r>
          </a:p>
          <a:p>
            <a:pPr lvl="1"/>
            <a:r>
              <a:rPr lang="en-IN" sz="2200" dirty="0"/>
              <a:t>Bitwise Operators</a:t>
            </a:r>
          </a:p>
          <a:p>
            <a:pPr lvl="1"/>
            <a:r>
              <a:rPr lang="en-IN" sz="2200" dirty="0"/>
              <a:t>Membership Operators</a:t>
            </a:r>
          </a:p>
          <a:p>
            <a:pPr lvl="1"/>
            <a:r>
              <a:rPr lang="en-IN" sz="2200" dirty="0"/>
              <a:t>Identity Operators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3465719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Operators - Membership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Python’s membership operators test for membership in a sequence, such as strings, lists, or </a:t>
            </a:r>
            <a:r>
              <a:rPr lang="en-IN" sz="2400" dirty="0" smtClean="0"/>
              <a:t>tuples.</a:t>
            </a:r>
          </a:p>
          <a:p>
            <a:endParaRPr lang="en-IN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088562"/>
              </p:ext>
            </p:extLst>
          </p:nvPr>
        </p:nvGraphicFramePr>
        <p:xfrm>
          <a:off x="1177880" y="2138797"/>
          <a:ext cx="8052384" cy="3449693"/>
        </p:xfrm>
        <a:graphic>
          <a:graphicData uri="http://schemas.openxmlformats.org/drawingml/2006/table">
            <a:tbl>
              <a:tblPr/>
              <a:tblGrid>
                <a:gridCol w="1530815"/>
                <a:gridCol w="2652826"/>
                <a:gridCol w="3868743"/>
              </a:tblGrid>
              <a:tr h="561271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364422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effectLst/>
                        </a:rPr>
                        <a:t>in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Evaluates to true if it finds a variable in the specified sequence and false otherwise.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0" dirty="0">
                          <a:effectLst/>
                        </a:rPr>
                        <a:t>x in y, here in results in a 1 if x is a member of sequence y.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4422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effectLst/>
                        </a:rPr>
                        <a:t>not in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Evaluates to true if it does not finds a variable in the specified sequence and false otherwise.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0" dirty="0">
                          <a:effectLst/>
                        </a:rPr>
                        <a:t>x not in y, here not in results in a 1 if x is not a member of sequence 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340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Operators - Identity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Python’s </a:t>
            </a:r>
            <a:r>
              <a:rPr lang="en-IN" sz="2400" dirty="0" smtClean="0"/>
              <a:t>identity </a:t>
            </a:r>
            <a:r>
              <a:rPr lang="en-IN" sz="2400" dirty="0"/>
              <a:t>operators compare the memory locations of two objects</a:t>
            </a:r>
            <a:r>
              <a:rPr lang="en-IN" sz="2400" dirty="0" smtClean="0"/>
              <a:t>.</a:t>
            </a:r>
          </a:p>
          <a:p>
            <a:endParaRPr lang="en-IN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40764"/>
              </p:ext>
            </p:extLst>
          </p:nvPr>
        </p:nvGraphicFramePr>
        <p:xfrm>
          <a:off x="1574696" y="1967993"/>
          <a:ext cx="7698700" cy="3474720"/>
        </p:xfrm>
        <a:graphic>
          <a:graphicData uri="http://schemas.openxmlformats.org/drawingml/2006/table">
            <a:tbl>
              <a:tblPr/>
              <a:tblGrid>
                <a:gridCol w="1168505"/>
                <a:gridCol w="2820837"/>
                <a:gridCol w="3709358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effectLst/>
                        </a:rPr>
                        <a:t>is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Evaluates to true if the variables on either side of the operator point to the same object and false otherwise.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x is y, here </a:t>
                      </a:r>
                      <a:r>
                        <a:rPr lang="en-IN" b="1">
                          <a:effectLst/>
                        </a:rPr>
                        <a:t>is</a:t>
                      </a:r>
                      <a:r>
                        <a:rPr lang="en-IN">
                          <a:effectLst/>
                        </a:rPr>
                        <a:t> results in 1 if id(x) equals id(y).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effectLst/>
                        </a:rPr>
                        <a:t>is not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Evaluates to false if the variables on either side of the operator point to the same object and true otherwise.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effectLst/>
                        </a:rPr>
                        <a:t>x is not y, here </a:t>
                      </a:r>
                      <a:r>
                        <a:rPr lang="en-IN" b="1" dirty="0">
                          <a:effectLst/>
                        </a:rPr>
                        <a:t>is not</a:t>
                      </a:r>
                      <a:r>
                        <a:rPr lang="en-IN" dirty="0">
                          <a:effectLst/>
                        </a:rPr>
                        <a:t> results in 1 if id(x) is not equal to id(y).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278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Operators - Identity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Python’s </a:t>
            </a:r>
            <a:r>
              <a:rPr lang="en-IN" sz="2400" dirty="0" smtClean="0"/>
              <a:t>identity </a:t>
            </a:r>
            <a:r>
              <a:rPr lang="en-IN" sz="2400" dirty="0"/>
              <a:t>operators compare the memory locations of two objects</a:t>
            </a:r>
            <a:r>
              <a:rPr lang="en-IN" sz="2400" dirty="0" smtClean="0"/>
              <a:t>.</a:t>
            </a:r>
          </a:p>
          <a:p>
            <a:endParaRPr lang="en-IN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43614"/>
              </p:ext>
            </p:extLst>
          </p:nvPr>
        </p:nvGraphicFramePr>
        <p:xfrm>
          <a:off x="1574696" y="1967993"/>
          <a:ext cx="7698700" cy="3474720"/>
        </p:xfrm>
        <a:graphic>
          <a:graphicData uri="http://schemas.openxmlformats.org/drawingml/2006/table">
            <a:tbl>
              <a:tblPr/>
              <a:tblGrid>
                <a:gridCol w="1168505"/>
                <a:gridCol w="2820837"/>
                <a:gridCol w="3709358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effectLst/>
                        </a:rPr>
                        <a:t>is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Evaluates to true if the variables on either side of the operator point to the same object and false otherwise.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x is y, here </a:t>
                      </a:r>
                      <a:r>
                        <a:rPr lang="en-IN" b="1">
                          <a:effectLst/>
                        </a:rPr>
                        <a:t>is</a:t>
                      </a:r>
                      <a:r>
                        <a:rPr lang="en-IN">
                          <a:effectLst/>
                        </a:rPr>
                        <a:t> results in 1 if id(x) equals id(y).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effectLst/>
                        </a:rPr>
                        <a:t>is not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Evaluates to false if the variables on either side of the operator point to the same object and true otherwise.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effectLst/>
                        </a:rPr>
                        <a:t>x is not y, here </a:t>
                      </a:r>
                      <a:r>
                        <a:rPr lang="en-IN" b="1" dirty="0">
                          <a:effectLst/>
                        </a:rPr>
                        <a:t>is not</a:t>
                      </a:r>
                      <a:r>
                        <a:rPr lang="en-IN" dirty="0">
                          <a:effectLst/>
                        </a:rPr>
                        <a:t> results in 1 if id(x) is not equal to id(y).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652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Decision Making – if 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The </a:t>
            </a:r>
            <a:r>
              <a:rPr lang="en-IN" sz="2400" b="1" dirty="0"/>
              <a:t>if</a:t>
            </a:r>
            <a:r>
              <a:rPr lang="en-IN" sz="2400" dirty="0"/>
              <a:t> statement contains a logical expression using which data is compared and a decision is made based on the result of the comparison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Syntax:</a:t>
            </a:r>
            <a:br>
              <a:rPr lang="en-IN" sz="2400" dirty="0"/>
            </a:br>
            <a:r>
              <a:rPr lang="en-IN" sz="2400" b="1" dirty="0"/>
              <a:t>if </a:t>
            </a:r>
            <a:r>
              <a:rPr lang="en-IN" sz="2400" b="1" dirty="0" smtClean="0"/>
              <a:t>expression:</a:t>
            </a:r>
            <a:br>
              <a:rPr lang="en-IN" sz="2400" b="1" dirty="0" smtClean="0"/>
            </a:br>
            <a:r>
              <a:rPr lang="en-IN" sz="2400" b="1" dirty="0" smtClean="0"/>
              <a:t>		statement(s)</a:t>
            </a:r>
          </a:p>
          <a:p>
            <a:r>
              <a:rPr lang="en-IN" sz="2400" dirty="0"/>
              <a:t>If the </a:t>
            </a:r>
            <a:r>
              <a:rPr lang="en-IN" sz="2400" dirty="0" smtClean="0"/>
              <a:t>Boolean </a:t>
            </a:r>
            <a:r>
              <a:rPr lang="en-IN" sz="2400" dirty="0"/>
              <a:t>expression evaluates to TRUE, then the block of statement(s) inside the if statement is </a:t>
            </a:r>
            <a:r>
              <a:rPr lang="en-IN" sz="2400" dirty="0" smtClean="0"/>
              <a:t>executed.</a:t>
            </a:r>
          </a:p>
          <a:p>
            <a:r>
              <a:rPr lang="en-IN" sz="2400" dirty="0" smtClean="0"/>
              <a:t>If Boolean </a:t>
            </a:r>
            <a:r>
              <a:rPr lang="en-IN" sz="2400" dirty="0"/>
              <a:t>expression evaluates to FALSE, then the first set of code after the end of the if statement(s) is executed</a:t>
            </a:r>
            <a:r>
              <a:rPr lang="en-IN" sz="2400" dirty="0" smtClean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394380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Decision Making – if 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 smtClean="0"/>
              <a:t>Example:</a:t>
            </a:r>
            <a:br>
              <a:rPr lang="en-IN" sz="2400" dirty="0" smtClean="0"/>
            </a:br>
            <a:r>
              <a:rPr lang="en-IN" sz="2400" b="1" dirty="0"/>
              <a:t>#!/</a:t>
            </a:r>
            <a:r>
              <a:rPr lang="en-IN" sz="2400" b="1" dirty="0" err="1" smtClean="0"/>
              <a:t>usr</a:t>
            </a:r>
            <a:r>
              <a:rPr lang="en-IN" sz="2400" b="1" dirty="0" smtClean="0"/>
              <a:t>/bin/python</a:t>
            </a:r>
            <a:br>
              <a:rPr lang="en-IN" sz="2400" b="1" dirty="0" smtClean="0"/>
            </a:br>
            <a:r>
              <a:rPr lang="en-IN" sz="2400" b="1" dirty="0" smtClean="0"/>
              <a:t>var1 </a:t>
            </a:r>
            <a:r>
              <a:rPr lang="en-IN" sz="2400" b="1" dirty="0"/>
              <a:t>= </a:t>
            </a:r>
            <a:r>
              <a:rPr lang="en-IN" sz="2400" b="1" dirty="0" smtClean="0"/>
              <a:t>100</a:t>
            </a:r>
            <a:br>
              <a:rPr lang="en-IN" sz="2400" b="1" dirty="0" smtClean="0"/>
            </a:br>
            <a:r>
              <a:rPr lang="en-IN" sz="2400" b="1" dirty="0" smtClean="0"/>
              <a:t>if var1:</a:t>
            </a:r>
            <a:br>
              <a:rPr lang="en-IN" sz="2400" b="1" dirty="0" smtClean="0"/>
            </a:br>
            <a:r>
              <a:rPr lang="en-IN" sz="2400" b="1" dirty="0" smtClean="0"/>
              <a:t>		print </a:t>
            </a:r>
            <a:r>
              <a:rPr lang="en-IN" sz="2400" b="1" dirty="0"/>
              <a:t>"1 - Got a true expression </a:t>
            </a:r>
            <a:r>
              <a:rPr lang="en-IN" sz="2400" b="1" dirty="0" smtClean="0"/>
              <a:t>value“</a:t>
            </a:r>
            <a:br>
              <a:rPr lang="en-IN" sz="2400" b="1" dirty="0" smtClean="0"/>
            </a:br>
            <a:r>
              <a:rPr lang="en-IN" sz="2400" b="1" dirty="0" smtClean="0"/>
              <a:t>		print var1</a:t>
            </a:r>
            <a:br>
              <a:rPr lang="en-IN" sz="2400" b="1" dirty="0" smtClean="0"/>
            </a:br>
            <a:r>
              <a:rPr lang="en-IN" sz="2400" b="1" dirty="0" smtClean="0"/>
              <a:t>var2 </a:t>
            </a:r>
            <a:r>
              <a:rPr lang="en-IN" sz="2400" b="1" dirty="0"/>
              <a:t>= </a:t>
            </a:r>
            <a:r>
              <a:rPr lang="en-IN" sz="2400" b="1" dirty="0" smtClean="0"/>
              <a:t>0</a:t>
            </a:r>
            <a:br>
              <a:rPr lang="en-IN" sz="2400" b="1" dirty="0" smtClean="0"/>
            </a:br>
            <a:r>
              <a:rPr lang="en-IN" sz="2400" b="1" dirty="0" smtClean="0"/>
              <a:t>if var2:</a:t>
            </a:r>
            <a:br>
              <a:rPr lang="en-IN" sz="2400" b="1" dirty="0" smtClean="0"/>
            </a:br>
            <a:r>
              <a:rPr lang="en-IN" sz="2400" b="1" dirty="0" smtClean="0"/>
              <a:t>		print </a:t>
            </a:r>
            <a:r>
              <a:rPr lang="en-IN" sz="2400" b="1" dirty="0"/>
              <a:t>"2 - Got a true expression </a:t>
            </a:r>
            <a:r>
              <a:rPr lang="en-IN" sz="2400" b="1" dirty="0" smtClean="0"/>
              <a:t>value“</a:t>
            </a:r>
            <a:br>
              <a:rPr lang="en-IN" sz="2400" b="1" dirty="0" smtClean="0"/>
            </a:br>
            <a:r>
              <a:rPr lang="en-IN" sz="2400" b="1" dirty="0" smtClean="0"/>
              <a:t>		print var2</a:t>
            </a:r>
            <a:br>
              <a:rPr lang="en-IN" sz="2400" b="1" dirty="0" smtClean="0"/>
            </a:br>
            <a:r>
              <a:rPr lang="en-IN" sz="2400" b="1" dirty="0" smtClean="0"/>
              <a:t>print </a:t>
            </a:r>
            <a:r>
              <a:rPr lang="en-IN" sz="2400" b="1" dirty="0"/>
              <a:t>"Good bye!"</a:t>
            </a:r>
            <a:endParaRPr lang="en-IN" sz="2400" b="1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2736256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Decision Making – if…else</a:t>
            </a:r>
            <a:r>
              <a:rPr lang="en-GB" dirty="0" smtClean="0"/>
              <a:t> </a:t>
            </a:r>
            <a:r>
              <a:rPr lang="en-GB" dirty="0" smtClean="0"/>
              <a:t>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An </a:t>
            </a:r>
            <a:r>
              <a:rPr lang="en-IN" sz="2400" b="1" dirty="0"/>
              <a:t>else</a:t>
            </a:r>
            <a:r>
              <a:rPr lang="en-IN" sz="2400" dirty="0"/>
              <a:t> statement can be combined with an </a:t>
            </a:r>
            <a:r>
              <a:rPr lang="en-IN" sz="2400" b="1" dirty="0"/>
              <a:t>if</a:t>
            </a:r>
            <a:r>
              <a:rPr lang="en-IN" sz="2400" dirty="0"/>
              <a:t> </a:t>
            </a:r>
            <a:r>
              <a:rPr lang="en-IN" sz="2400" dirty="0" smtClean="0"/>
              <a:t>statement.</a:t>
            </a:r>
          </a:p>
          <a:p>
            <a:r>
              <a:rPr lang="en-IN" sz="2400" dirty="0" smtClean="0"/>
              <a:t>An</a:t>
            </a:r>
            <a:r>
              <a:rPr lang="en-IN" sz="2400" dirty="0"/>
              <a:t> </a:t>
            </a:r>
            <a:r>
              <a:rPr lang="en-IN" sz="2400" b="1" dirty="0"/>
              <a:t>else</a:t>
            </a:r>
            <a:r>
              <a:rPr lang="en-IN" sz="2400" dirty="0"/>
              <a:t> statement contains the block of code that executes if the conditional expression in the if statement resolves to 0 or a FALSE value.</a:t>
            </a:r>
          </a:p>
          <a:p>
            <a:r>
              <a:rPr lang="en-IN" sz="2400" dirty="0"/>
              <a:t>The </a:t>
            </a:r>
            <a:r>
              <a:rPr lang="en-IN" sz="2400" b="1" dirty="0"/>
              <a:t>else</a:t>
            </a:r>
            <a:r>
              <a:rPr lang="en-IN" sz="2400" dirty="0"/>
              <a:t> statement is an optional statement and there could be at most only one </a:t>
            </a:r>
            <a:r>
              <a:rPr lang="en-IN" sz="2400" b="1" dirty="0"/>
              <a:t>else</a:t>
            </a:r>
            <a:r>
              <a:rPr lang="en-IN" sz="2400" dirty="0"/>
              <a:t> statement following </a:t>
            </a:r>
            <a:r>
              <a:rPr lang="en-IN" sz="2400" b="1" dirty="0"/>
              <a:t>if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Syntax:</a:t>
            </a:r>
            <a:br>
              <a:rPr lang="en-IN" sz="2400" dirty="0"/>
            </a:br>
            <a:r>
              <a:rPr lang="en-IN" sz="2400" b="1" dirty="0"/>
              <a:t>if </a:t>
            </a:r>
            <a:r>
              <a:rPr lang="en-IN" sz="2400" b="1" dirty="0" smtClean="0"/>
              <a:t>expression:</a:t>
            </a:r>
            <a:br>
              <a:rPr lang="en-IN" sz="2400" b="1" dirty="0" smtClean="0"/>
            </a:br>
            <a:r>
              <a:rPr lang="en-IN" sz="2400" b="1" dirty="0" smtClean="0"/>
              <a:t>		statement(s)</a:t>
            </a:r>
            <a:br>
              <a:rPr lang="en-IN" sz="2400" b="1" dirty="0" smtClean="0"/>
            </a:br>
            <a:r>
              <a:rPr lang="en-IN" sz="2400" b="1" dirty="0" smtClean="0"/>
              <a:t>else:</a:t>
            </a:r>
            <a:br>
              <a:rPr lang="en-IN" sz="2400" b="1" dirty="0" smtClean="0"/>
            </a:br>
            <a:r>
              <a:rPr lang="en-IN" sz="2400" b="1" dirty="0" smtClean="0"/>
              <a:t>		statement(s</a:t>
            </a:r>
            <a:r>
              <a:rPr lang="en-IN" sz="2400" b="1" dirty="0"/>
              <a:t>)</a:t>
            </a:r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3541268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Decision Making – if…else</a:t>
            </a:r>
            <a:r>
              <a:rPr lang="en-GB" dirty="0" smtClean="0"/>
              <a:t> </a:t>
            </a:r>
            <a:r>
              <a:rPr lang="en-GB" dirty="0" smtClean="0"/>
              <a:t>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IN" sz="2400" dirty="0" smtClean="0"/>
              <a:t>Example:</a:t>
            </a:r>
            <a:br>
              <a:rPr lang="en-IN" sz="2400" dirty="0" smtClean="0"/>
            </a:br>
            <a:r>
              <a:rPr lang="en-IN" sz="2400" b="1" dirty="0"/>
              <a:t>#!/</a:t>
            </a:r>
            <a:r>
              <a:rPr lang="en-IN" sz="2400" b="1" dirty="0" err="1" smtClean="0"/>
              <a:t>usr</a:t>
            </a:r>
            <a:r>
              <a:rPr lang="en-IN" sz="2400" b="1" dirty="0" smtClean="0"/>
              <a:t>/bin/python</a:t>
            </a:r>
            <a:br>
              <a:rPr lang="en-IN" sz="2400" b="1" dirty="0" smtClean="0"/>
            </a:br>
            <a:r>
              <a:rPr lang="en-IN" sz="2400" b="1" dirty="0" smtClean="0"/>
              <a:t>var1 </a:t>
            </a:r>
            <a:r>
              <a:rPr lang="en-IN" sz="2400" b="1" dirty="0"/>
              <a:t>= </a:t>
            </a:r>
            <a:r>
              <a:rPr lang="en-IN" sz="2400" b="1" dirty="0" smtClean="0"/>
              <a:t>100</a:t>
            </a:r>
            <a:br>
              <a:rPr lang="en-IN" sz="2400" b="1" dirty="0" smtClean="0"/>
            </a:br>
            <a:r>
              <a:rPr lang="en-IN" sz="2400" b="1" dirty="0" smtClean="0"/>
              <a:t>if var1:</a:t>
            </a:r>
            <a:br>
              <a:rPr lang="en-IN" sz="2400" b="1" dirty="0" smtClean="0"/>
            </a:br>
            <a:r>
              <a:rPr lang="en-IN" sz="2400" b="1" dirty="0" smtClean="0"/>
              <a:t>		print </a:t>
            </a:r>
            <a:r>
              <a:rPr lang="en-IN" sz="2400" b="1" dirty="0"/>
              <a:t>"1 - Got a true expression </a:t>
            </a:r>
            <a:r>
              <a:rPr lang="en-IN" sz="2400" b="1" dirty="0" smtClean="0"/>
              <a:t>value“</a:t>
            </a:r>
            <a:br>
              <a:rPr lang="en-IN" sz="2400" b="1" dirty="0" smtClean="0"/>
            </a:br>
            <a:r>
              <a:rPr lang="en-IN" sz="2400" b="1" dirty="0" smtClean="0"/>
              <a:t>		print var1</a:t>
            </a:r>
            <a:br>
              <a:rPr lang="en-IN" sz="2400" b="1" dirty="0" smtClean="0"/>
            </a:br>
            <a:r>
              <a:rPr lang="en-IN" sz="2400" b="1" dirty="0" smtClean="0"/>
              <a:t>else:</a:t>
            </a:r>
            <a:br>
              <a:rPr lang="en-IN" sz="2400" b="1" dirty="0" smtClean="0"/>
            </a:br>
            <a:r>
              <a:rPr lang="en-IN" sz="2400" b="1" dirty="0" smtClean="0"/>
              <a:t>		print </a:t>
            </a:r>
            <a:r>
              <a:rPr lang="en-IN" sz="2400" b="1" dirty="0"/>
              <a:t>"1 - Got a false expression </a:t>
            </a:r>
            <a:r>
              <a:rPr lang="en-IN" sz="2400" b="1" dirty="0" smtClean="0"/>
              <a:t>value“</a:t>
            </a:r>
            <a:br>
              <a:rPr lang="en-IN" sz="2400" b="1" dirty="0" smtClean="0"/>
            </a:br>
            <a:r>
              <a:rPr lang="en-IN" sz="2400" b="1" dirty="0" smtClean="0"/>
              <a:t>		print var1</a:t>
            </a:r>
            <a:br>
              <a:rPr lang="en-IN" sz="2400" b="1" dirty="0" smtClean="0"/>
            </a:br>
            <a:r>
              <a:rPr lang="en-IN" sz="2400" b="1" dirty="0" smtClean="0"/>
              <a:t>var2 </a:t>
            </a:r>
            <a:r>
              <a:rPr lang="en-IN" sz="2400" b="1" dirty="0"/>
              <a:t>= </a:t>
            </a:r>
            <a:r>
              <a:rPr lang="en-IN" sz="2400" b="1" dirty="0" smtClean="0"/>
              <a:t>0</a:t>
            </a:r>
            <a:br>
              <a:rPr lang="en-IN" sz="2400" b="1" dirty="0" smtClean="0"/>
            </a:br>
            <a:r>
              <a:rPr lang="en-IN" sz="2400" b="1" dirty="0" smtClean="0"/>
              <a:t>if var2:</a:t>
            </a:r>
            <a:br>
              <a:rPr lang="en-IN" sz="2400" b="1" dirty="0" smtClean="0"/>
            </a:br>
            <a:r>
              <a:rPr lang="en-IN" sz="2400" b="1" dirty="0" smtClean="0"/>
              <a:t>		print </a:t>
            </a:r>
            <a:r>
              <a:rPr lang="en-IN" sz="2400" b="1" dirty="0"/>
              <a:t>"2 - Got a true expression </a:t>
            </a:r>
            <a:r>
              <a:rPr lang="en-IN" sz="2400" b="1" dirty="0" smtClean="0"/>
              <a:t>value“</a:t>
            </a:r>
            <a:br>
              <a:rPr lang="en-IN" sz="2400" b="1" dirty="0" smtClean="0"/>
            </a:br>
            <a:r>
              <a:rPr lang="en-IN" sz="2400" b="1" dirty="0" smtClean="0"/>
              <a:t>		print var2</a:t>
            </a:r>
            <a:br>
              <a:rPr lang="en-IN" sz="2400" b="1" dirty="0" smtClean="0"/>
            </a:br>
            <a:r>
              <a:rPr lang="en-IN" sz="2400" b="1" dirty="0" smtClean="0"/>
              <a:t>else:</a:t>
            </a:r>
            <a:br>
              <a:rPr lang="en-IN" sz="2400" b="1" dirty="0" smtClean="0"/>
            </a:br>
            <a:r>
              <a:rPr lang="en-IN" sz="2400" b="1" dirty="0" smtClean="0"/>
              <a:t>		print </a:t>
            </a:r>
            <a:r>
              <a:rPr lang="en-IN" sz="2400" b="1" dirty="0"/>
              <a:t>"2 - Got a false expression </a:t>
            </a:r>
            <a:r>
              <a:rPr lang="en-IN" sz="2400" b="1" dirty="0" smtClean="0"/>
              <a:t>value“</a:t>
            </a:r>
            <a:br>
              <a:rPr lang="en-IN" sz="2400" b="1" dirty="0" smtClean="0"/>
            </a:br>
            <a:r>
              <a:rPr lang="en-IN" sz="2400" b="1" dirty="0" smtClean="0"/>
              <a:t>		print var2</a:t>
            </a:r>
            <a:br>
              <a:rPr lang="en-IN" sz="2400" b="1" dirty="0" smtClean="0"/>
            </a:br>
            <a:r>
              <a:rPr lang="en-IN" sz="2400" b="1" dirty="0" smtClean="0"/>
              <a:t>print </a:t>
            </a:r>
            <a:r>
              <a:rPr lang="en-IN" sz="2400" b="1" dirty="0"/>
              <a:t>"Good bye!"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668433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Decision Making – nested if</a:t>
            </a:r>
            <a:r>
              <a:rPr lang="en-GB" dirty="0" smtClean="0"/>
              <a:t> </a:t>
            </a:r>
            <a:r>
              <a:rPr lang="en-GB" dirty="0" smtClean="0"/>
              <a:t>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IN" sz="2400" dirty="0"/>
              <a:t>There may be a situation when you want to check for another condition after a condition resolves to </a:t>
            </a:r>
            <a:r>
              <a:rPr lang="en-IN" sz="2400" dirty="0" smtClean="0"/>
              <a:t>true.</a:t>
            </a:r>
          </a:p>
          <a:p>
            <a:r>
              <a:rPr lang="en-IN" sz="2400" dirty="0" smtClean="0"/>
              <a:t>In </a:t>
            </a:r>
            <a:r>
              <a:rPr lang="en-IN" sz="2400" dirty="0"/>
              <a:t>such a situation, you can use the nested </a:t>
            </a:r>
            <a:r>
              <a:rPr lang="en-IN" sz="2400" b="1" dirty="0"/>
              <a:t>if</a:t>
            </a:r>
            <a:r>
              <a:rPr lang="en-IN" sz="2400" dirty="0"/>
              <a:t> construct.</a:t>
            </a:r>
          </a:p>
          <a:p>
            <a:r>
              <a:rPr lang="en-IN" sz="2400" dirty="0"/>
              <a:t>In a nested </a:t>
            </a:r>
            <a:r>
              <a:rPr lang="en-IN" sz="2400" b="1" dirty="0"/>
              <a:t>if</a:t>
            </a:r>
            <a:r>
              <a:rPr lang="en-IN" sz="2400" dirty="0"/>
              <a:t> construct, you can </a:t>
            </a:r>
            <a:r>
              <a:rPr lang="en-IN" sz="2400" dirty="0" smtClean="0"/>
              <a:t>have an</a:t>
            </a:r>
            <a:r>
              <a:rPr lang="en-IN" sz="2400" dirty="0"/>
              <a:t> </a:t>
            </a:r>
            <a:r>
              <a:rPr lang="en-IN" sz="2400" b="1" dirty="0" smtClean="0"/>
              <a:t>if</a:t>
            </a:r>
            <a:r>
              <a:rPr lang="en-IN" sz="2400" b="1" dirty="0"/>
              <a:t>...</a:t>
            </a:r>
            <a:r>
              <a:rPr lang="en-IN" sz="2400" b="1" dirty="0" err="1"/>
              <a:t>elif</a:t>
            </a:r>
            <a:r>
              <a:rPr lang="en-IN" sz="2400" b="1" dirty="0"/>
              <a:t>...</a:t>
            </a:r>
            <a:r>
              <a:rPr lang="en-IN" sz="2400" b="1" dirty="0" smtClean="0"/>
              <a:t>else</a:t>
            </a:r>
            <a:r>
              <a:rPr lang="en-IN" sz="2400" dirty="0"/>
              <a:t> </a:t>
            </a:r>
            <a:r>
              <a:rPr lang="en-IN" sz="2400" dirty="0" smtClean="0"/>
              <a:t>construct inside another</a:t>
            </a:r>
            <a:r>
              <a:rPr lang="en-IN" sz="2400" dirty="0"/>
              <a:t> </a:t>
            </a:r>
            <a:r>
              <a:rPr lang="en-IN" sz="2400" b="1" dirty="0"/>
              <a:t>if...</a:t>
            </a:r>
            <a:r>
              <a:rPr lang="en-IN" sz="2400" b="1" dirty="0" err="1"/>
              <a:t>elif</a:t>
            </a:r>
            <a:r>
              <a:rPr lang="en-IN" sz="2400" b="1" dirty="0"/>
              <a:t>...else</a:t>
            </a:r>
            <a:r>
              <a:rPr lang="en-IN" sz="2400" dirty="0"/>
              <a:t> construct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Syntax:</a:t>
            </a:r>
            <a:br>
              <a:rPr lang="en-IN" sz="2400" dirty="0"/>
            </a:br>
            <a:r>
              <a:rPr lang="en-IN" sz="2400" b="1" dirty="0"/>
              <a:t>if </a:t>
            </a:r>
            <a:r>
              <a:rPr lang="en-IN" sz="2400" b="1" dirty="0" smtClean="0"/>
              <a:t>expression1:</a:t>
            </a:r>
            <a:br>
              <a:rPr lang="en-IN" sz="2400" b="1" dirty="0" smtClean="0"/>
            </a:br>
            <a:r>
              <a:rPr lang="en-IN" sz="2400" b="1" dirty="0" smtClean="0"/>
              <a:t>		statement(s)</a:t>
            </a:r>
            <a:br>
              <a:rPr lang="en-IN" sz="2400" b="1" dirty="0" smtClean="0"/>
            </a:br>
            <a:r>
              <a:rPr lang="en-IN" sz="2400" b="1" dirty="0" smtClean="0"/>
              <a:t>		if expression2:</a:t>
            </a:r>
            <a:br>
              <a:rPr lang="en-IN" sz="2400" b="1" dirty="0" smtClean="0"/>
            </a:br>
            <a:r>
              <a:rPr lang="en-IN" sz="2400" b="1" dirty="0" smtClean="0"/>
              <a:t>			statement(s)</a:t>
            </a:r>
            <a:br>
              <a:rPr lang="en-IN" sz="2400" b="1" dirty="0" smtClean="0"/>
            </a:br>
            <a:r>
              <a:rPr lang="en-IN" sz="2400" b="1" dirty="0" smtClean="0"/>
              <a:t>		</a:t>
            </a:r>
            <a:r>
              <a:rPr lang="en-IN" sz="2400" b="1" dirty="0" err="1" smtClean="0"/>
              <a:t>elif</a:t>
            </a:r>
            <a:r>
              <a:rPr lang="en-IN" sz="2400" b="1" dirty="0" smtClean="0"/>
              <a:t> expression3:</a:t>
            </a:r>
            <a:br>
              <a:rPr lang="en-IN" sz="2400" b="1" dirty="0" smtClean="0"/>
            </a:br>
            <a:r>
              <a:rPr lang="en-IN" sz="2400" b="1" dirty="0" smtClean="0"/>
              <a:t>			statement(s)</a:t>
            </a:r>
            <a:br>
              <a:rPr lang="en-IN" sz="2400" b="1" dirty="0" smtClean="0"/>
            </a:br>
            <a:r>
              <a:rPr lang="en-IN" sz="2400" b="1" dirty="0" smtClean="0"/>
              <a:t>		else:</a:t>
            </a:r>
            <a:br>
              <a:rPr lang="en-IN" sz="2400" b="1" dirty="0" smtClean="0"/>
            </a:br>
            <a:r>
              <a:rPr lang="en-IN" sz="2400" b="1" dirty="0" smtClean="0"/>
              <a:t>			statement(s)</a:t>
            </a:r>
            <a:br>
              <a:rPr lang="en-IN" sz="2400" b="1" dirty="0" smtClean="0"/>
            </a:br>
            <a:r>
              <a:rPr lang="en-IN" sz="2400" b="1" dirty="0" smtClean="0"/>
              <a:t>else:</a:t>
            </a:r>
            <a:br>
              <a:rPr lang="en-IN" sz="2400" b="1" dirty="0" smtClean="0"/>
            </a:br>
            <a:r>
              <a:rPr lang="en-IN" sz="2400" b="1" dirty="0" smtClean="0"/>
              <a:t>		statement(s</a:t>
            </a:r>
            <a:r>
              <a:rPr lang="en-IN" sz="2400" b="1" dirty="0"/>
              <a:t>)</a:t>
            </a:r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533730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Decision Making – nested if</a:t>
            </a:r>
            <a:r>
              <a:rPr lang="en-GB" dirty="0" smtClean="0"/>
              <a:t> </a:t>
            </a:r>
            <a:r>
              <a:rPr lang="en-GB" dirty="0" smtClean="0"/>
              <a:t>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sz="2400" dirty="0" smtClean="0"/>
              <a:t>Example:</a:t>
            </a:r>
            <a:br>
              <a:rPr lang="en-IN" sz="2400" dirty="0" smtClean="0"/>
            </a:br>
            <a:r>
              <a:rPr lang="en-IN" sz="2400" b="1" dirty="0"/>
              <a:t>#!/</a:t>
            </a:r>
            <a:r>
              <a:rPr lang="en-IN" sz="2400" b="1" dirty="0" err="1" smtClean="0"/>
              <a:t>usr</a:t>
            </a:r>
            <a:r>
              <a:rPr lang="en-IN" sz="2400" b="1" dirty="0" smtClean="0"/>
              <a:t>/bin/python</a:t>
            </a:r>
            <a:br>
              <a:rPr lang="en-IN" sz="2400" b="1" dirty="0" smtClean="0"/>
            </a:br>
            <a:r>
              <a:rPr lang="en-IN" sz="2400" b="1" dirty="0" err="1" smtClean="0"/>
              <a:t>var</a:t>
            </a:r>
            <a:r>
              <a:rPr lang="en-IN" sz="2400" b="1" dirty="0" smtClean="0"/>
              <a:t> </a:t>
            </a:r>
            <a:r>
              <a:rPr lang="en-IN" sz="2400" b="1" dirty="0"/>
              <a:t>= </a:t>
            </a:r>
            <a:r>
              <a:rPr lang="en-IN" sz="2400" b="1" dirty="0" smtClean="0"/>
              <a:t>100</a:t>
            </a:r>
            <a:br>
              <a:rPr lang="en-IN" sz="2400" b="1" dirty="0" smtClean="0"/>
            </a:br>
            <a:r>
              <a:rPr lang="en-IN" sz="2400" b="1" dirty="0" smtClean="0"/>
              <a:t>if </a:t>
            </a:r>
            <a:r>
              <a:rPr lang="en-IN" sz="2400" b="1" dirty="0" err="1"/>
              <a:t>var</a:t>
            </a:r>
            <a:r>
              <a:rPr lang="en-IN" sz="2400" b="1" dirty="0"/>
              <a:t> &lt; </a:t>
            </a:r>
            <a:r>
              <a:rPr lang="en-IN" sz="2400" b="1" dirty="0" smtClean="0"/>
              <a:t>200:</a:t>
            </a:r>
            <a:br>
              <a:rPr lang="en-IN" sz="2400" b="1" dirty="0" smtClean="0"/>
            </a:br>
            <a:r>
              <a:rPr lang="en-IN" sz="2400" b="1" dirty="0" smtClean="0"/>
              <a:t>		print </a:t>
            </a:r>
            <a:r>
              <a:rPr lang="en-IN" sz="2400" b="1" dirty="0"/>
              <a:t>"Expression value is less than </a:t>
            </a:r>
            <a:r>
              <a:rPr lang="en-IN" sz="2400" b="1" dirty="0" smtClean="0"/>
              <a:t>200“</a:t>
            </a:r>
            <a:br>
              <a:rPr lang="en-IN" sz="2400" b="1" dirty="0" smtClean="0"/>
            </a:br>
            <a:r>
              <a:rPr lang="en-IN" sz="2400" b="1" dirty="0" smtClean="0"/>
              <a:t>		if </a:t>
            </a:r>
            <a:r>
              <a:rPr lang="en-IN" sz="2400" b="1" dirty="0" err="1"/>
              <a:t>var</a:t>
            </a:r>
            <a:r>
              <a:rPr lang="en-IN" sz="2400" b="1" dirty="0"/>
              <a:t> == </a:t>
            </a:r>
            <a:r>
              <a:rPr lang="en-IN" sz="2400" b="1" dirty="0" smtClean="0"/>
              <a:t>150:</a:t>
            </a:r>
            <a:br>
              <a:rPr lang="en-IN" sz="2400" b="1" dirty="0" smtClean="0"/>
            </a:br>
            <a:r>
              <a:rPr lang="en-IN" sz="2400" b="1" dirty="0" smtClean="0"/>
              <a:t>			print </a:t>
            </a:r>
            <a:r>
              <a:rPr lang="en-IN" sz="2400" b="1" dirty="0"/>
              <a:t>"Which is </a:t>
            </a:r>
            <a:r>
              <a:rPr lang="en-IN" sz="2400" b="1" dirty="0" smtClean="0"/>
              <a:t>150“</a:t>
            </a:r>
            <a:br>
              <a:rPr lang="en-IN" sz="2400" b="1" dirty="0" smtClean="0"/>
            </a:br>
            <a:r>
              <a:rPr lang="en-IN" sz="2400" b="1" dirty="0" smtClean="0"/>
              <a:t>		</a:t>
            </a:r>
            <a:r>
              <a:rPr lang="en-IN" sz="2400" b="1" dirty="0" err="1" smtClean="0"/>
              <a:t>elif</a:t>
            </a:r>
            <a:r>
              <a:rPr lang="en-IN" sz="2400" b="1" dirty="0" smtClean="0"/>
              <a:t> </a:t>
            </a:r>
            <a:r>
              <a:rPr lang="en-IN" sz="2400" b="1" dirty="0" err="1"/>
              <a:t>var</a:t>
            </a:r>
            <a:r>
              <a:rPr lang="en-IN" sz="2400" b="1" dirty="0"/>
              <a:t> == </a:t>
            </a:r>
            <a:r>
              <a:rPr lang="en-IN" sz="2400" b="1" dirty="0" smtClean="0"/>
              <a:t>100:</a:t>
            </a:r>
            <a:br>
              <a:rPr lang="en-IN" sz="2400" b="1" dirty="0" smtClean="0"/>
            </a:br>
            <a:r>
              <a:rPr lang="en-IN" sz="2400" b="1" dirty="0" smtClean="0"/>
              <a:t>			print </a:t>
            </a:r>
            <a:r>
              <a:rPr lang="en-IN" sz="2400" b="1" dirty="0"/>
              <a:t>"Which is </a:t>
            </a:r>
            <a:r>
              <a:rPr lang="en-IN" sz="2400" b="1" dirty="0" smtClean="0"/>
              <a:t>100“</a:t>
            </a:r>
            <a:br>
              <a:rPr lang="en-IN" sz="2400" b="1" dirty="0" smtClean="0"/>
            </a:br>
            <a:r>
              <a:rPr lang="en-IN" sz="2400" b="1" dirty="0" smtClean="0"/>
              <a:t>		</a:t>
            </a:r>
            <a:r>
              <a:rPr lang="en-IN" sz="2400" b="1" dirty="0" err="1" smtClean="0"/>
              <a:t>elif</a:t>
            </a:r>
            <a:r>
              <a:rPr lang="en-IN" sz="2400" b="1" dirty="0" smtClean="0"/>
              <a:t> </a:t>
            </a:r>
            <a:r>
              <a:rPr lang="en-IN" sz="2400" b="1" dirty="0" err="1"/>
              <a:t>var</a:t>
            </a:r>
            <a:r>
              <a:rPr lang="en-IN" sz="2400" b="1" dirty="0"/>
              <a:t> == </a:t>
            </a:r>
            <a:r>
              <a:rPr lang="en-IN" sz="2400" b="1" dirty="0" smtClean="0"/>
              <a:t>50:</a:t>
            </a:r>
            <a:br>
              <a:rPr lang="en-IN" sz="2400" b="1" dirty="0" smtClean="0"/>
            </a:br>
            <a:r>
              <a:rPr lang="en-IN" sz="2400" b="1" dirty="0" smtClean="0"/>
              <a:t>			print </a:t>
            </a:r>
            <a:r>
              <a:rPr lang="en-IN" sz="2400" b="1" dirty="0"/>
              <a:t>"Which is </a:t>
            </a:r>
            <a:r>
              <a:rPr lang="en-IN" sz="2400" b="1" dirty="0" smtClean="0"/>
              <a:t>50“</a:t>
            </a:r>
            <a:br>
              <a:rPr lang="en-IN" sz="2400" b="1" dirty="0" smtClean="0"/>
            </a:br>
            <a:r>
              <a:rPr lang="en-IN" sz="2400" b="1" dirty="0" smtClean="0"/>
              <a:t>		</a:t>
            </a:r>
            <a:r>
              <a:rPr lang="en-IN" sz="2400" b="1" dirty="0" err="1" smtClean="0"/>
              <a:t>elif</a:t>
            </a:r>
            <a:r>
              <a:rPr lang="en-IN" sz="2400" b="1" dirty="0" smtClean="0"/>
              <a:t> </a:t>
            </a:r>
            <a:r>
              <a:rPr lang="en-IN" sz="2400" b="1" dirty="0" err="1"/>
              <a:t>var</a:t>
            </a:r>
            <a:r>
              <a:rPr lang="en-IN" sz="2400" b="1" dirty="0"/>
              <a:t> &lt; </a:t>
            </a:r>
            <a:r>
              <a:rPr lang="en-IN" sz="2400" b="1" dirty="0" smtClean="0"/>
              <a:t>50:</a:t>
            </a:r>
            <a:br>
              <a:rPr lang="en-IN" sz="2400" b="1" dirty="0" smtClean="0"/>
            </a:br>
            <a:r>
              <a:rPr lang="en-IN" sz="2400" b="1" dirty="0" smtClean="0"/>
              <a:t>			print </a:t>
            </a:r>
            <a:r>
              <a:rPr lang="en-IN" sz="2400" b="1" dirty="0"/>
              <a:t>"Expression value is less than </a:t>
            </a:r>
            <a:r>
              <a:rPr lang="en-IN" sz="2400" b="1" dirty="0" smtClean="0"/>
              <a:t>50“</a:t>
            </a:r>
            <a:br>
              <a:rPr lang="en-IN" sz="2400" b="1" dirty="0" smtClean="0"/>
            </a:br>
            <a:r>
              <a:rPr lang="en-IN" sz="2400" b="1" dirty="0" smtClean="0"/>
              <a:t>else:</a:t>
            </a:r>
            <a:br>
              <a:rPr lang="en-IN" sz="2400" b="1" dirty="0" smtClean="0"/>
            </a:br>
            <a:r>
              <a:rPr lang="en-IN" sz="2400" b="1" dirty="0" smtClean="0"/>
              <a:t>		print </a:t>
            </a:r>
            <a:r>
              <a:rPr lang="en-IN" sz="2400" b="1" dirty="0"/>
              <a:t>"Could not find true </a:t>
            </a:r>
            <a:r>
              <a:rPr lang="en-IN" sz="2400" b="1" dirty="0" smtClean="0"/>
              <a:t>expression"</a:t>
            </a:r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38776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Advantages of Learning Python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/>
              <a:t>Python is Interpreted</a:t>
            </a:r>
            <a:r>
              <a:rPr lang="en-IN" sz="2400" dirty="0"/>
              <a:t> − Python is processed at runtime by the interpreter. You do not need to compile your program before executing it. This is similar to PERL and PHP.</a:t>
            </a:r>
          </a:p>
          <a:p>
            <a:r>
              <a:rPr lang="en-IN" sz="2400" b="1" dirty="0"/>
              <a:t>Python is Interactive</a:t>
            </a:r>
            <a:r>
              <a:rPr lang="en-IN" sz="2400" dirty="0"/>
              <a:t> − You can actually sit at a Python prompt and interact with the interpreter directly to write your programs.</a:t>
            </a:r>
          </a:p>
          <a:p>
            <a:r>
              <a:rPr lang="en-IN" sz="2400" b="1" dirty="0"/>
              <a:t>Python is Object-Oriented</a:t>
            </a:r>
            <a:r>
              <a:rPr lang="en-IN" sz="2400" dirty="0"/>
              <a:t> − Python supports Object-Oriented style or technique of programming that encapsulates code within objects.</a:t>
            </a:r>
          </a:p>
          <a:p>
            <a:r>
              <a:rPr lang="en-IN" sz="2400" b="1" dirty="0"/>
              <a:t>Python is a Beginner's Language</a:t>
            </a:r>
            <a:r>
              <a:rPr lang="en-IN" sz="2400" dirty="0"/>
              <a:t> − Python is a great language for the beginner-level programmers and supports the development of a wide range of applications from simple text processing to WWW browsers to games.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4222947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39908"/>
            <a:ext cx="8596668" cy="979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2600">
                <a:ea typeface="+mn-lt"/>
                <a:cs typeface="+mn-lt"/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30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6472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Characteristics of Python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It supports functional and structured programming methods as well as OOP.</a:t>
            </a:r>
          </a:p>
          <a:p>
            <a:r>
              <a:rPr lang="en-IN" sz="2400" dirty="0"/>
              <a:t>It can be used as a scripting language or can be compiled to byte-code for building large applications.</a:t>
            </a:r>
          </a:p>
          <a:p>
            <a:r>
              <a:rPr lang="en-IN" sz="2400" dirty="0"/>
              <a:t>It provides very high-level dynamic data types and supports dynamic type checking.</a:t>
            </a:r>
          </a:p>
          <a:p>
            <a:r>
              <a:rPr lang="en-IN" sz="2400" dirty="0"/>
              <a:t>It supports automatic garbage collection.</a:t>
            </a:r>
          </a:p>
          <a:p>
            <a:r>
              <a:rPr lang="en-IN" sz="2400" dirty="0"/>
              <a:t>It can be easily integrated with C, C++, COM, ActiveX, CORBA, and Java.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343040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Applications of Python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IN" sz="2400" b="1" dirty="0"/>
              <a:t>Easy-to-learn</a:t>
            </a:r>
            <a:r>
              <a:rPr lang="en-IN" sz="2400" dirty="0"/>
              <a:t> − Python has few keywords, simple structure, and a clearly defined syntax. This allows the student to pick up the language quickly.</a:t>
            </a:r>
          </a:p>
          <a:p>
            <a:r>
              <a:rPr lang="en-IN" sz="2400" b="1" dirty="0"/>
              <a:t>Easy-to-read</a:t>
            </a:r>
            <a:r>
              <a:rPr lang="en-IN" sz="2400" dirty="0"/>
              <a:t> − Python code is more clearly defined and visible to the eyes.</a:t>
            </a:r>
          </a:p>
          <a:p>
            <a:r>
              <a:rPr lang="en-IN" sz="2400" b="1" dirty="0"/>
              <a:t>Easy-to-maintain</a:t>
            </a:r>
            <a:r>
              <a:rPr lang="en-IN" sz="2400" dirty="0"/>
              <a:t> − Python's source code is fairly easy-to-maintain.</a:t>
            </a:r>
          </a:p>
          <a:p>
            <a:r>
              <a:rPr lang="en-IN" sz="2400" b="1" dirty="0"/>
              <a:t>A broad standard library</a:t>
            </a:r>
            <a:r>
              <a:rPr lang="en-IN" sz="2400" dirty="0"/>
              <a:t> − Python's bulk of the library is very portable and cross-platform compatible on UNIX, Windows, and Macintosh.</a:t>
            </a:r>
          </a:p>
          <a:p>
            <a:r>
              <a:rPr lang="en-IN" sz="2400" b="1" dirty="0"/>
              <a:t>Interactive Mode</a:t>
            </a:r>
            <a:r>
              <a:rPr lang="en-IN" sz="2400" dirty="0"/>
              <a:t> − Python has support for an interactive mode which allows interactive testing and debugging of snippets of code.</a:t>
            </a:r>
          </a:p>
          <a:p>
            <a:r>
              <a:rPr lang="en-IN" sz="2400" b="1" dirty="0"/>
              <a:t>Portable</a:t>
            </a:r>
            <a:r>
              <a:rPr lang="en-IN" sz="2400" dirty="0"/>
              <a:t> − Python can run on a wide variety of hardware platforms and has the same interface on all platforms.</a:t>
            </a:r>
          </a:p>
          <a:p>
            <a:r>
              <a:rPr lang="en-IN" sz="2400" b="1" dirty="0"/>
              <a:t>Extendable</a:t>
            </a:r>
            <a:r>
              <a:rPr lang="en-IN" sz="2400" dirty="0"/>
              <a:t> − You can add low-level modules to the Python interpreter. These modules enable programmers to add to or customize their tools to be more efficient.</a:t>
            </a:r>
          </a:p>
          <a:p>
            <a:r>
              <a:rPr lang="en-IN" sz="2400" b="1" dirty="0"/>
              <a:t>Databases</a:t>
            </a:r>
            <a:r>
              <a:rPr lang="en-IN" sz="2400" dirty="0"/>
              <a:t> − Python provides interfaces to all major commercial databases.</a:t>
            </a:r>
          </a:p>
          <a:p>
            <a:r>
              <a:rPr lang="en-IN" sz="2400" b="1" dirty="0"/>
              <a:t>GUI Programming</a:t>
            </a:r>
            <a:r>
              <a:rPr lang="en-IN" sz="2400" dirty="0"/>
              <a:t> − Python supports GUI applications that can be created and ported to many system calls, libraries and windows systems, such as Windows MFC, Macintosh, and the X Window system of Unix.</a:t>
            </a:r>
          </a:p>
          <a:p>
            <a:r>
              <a:rPr lang="en-IN" sz="2400" b="1" dirty="0"/>
              <a:t>Scalable</a:t>
            </a:r>
            <a:r>
              <a:rPr lang="en-IN" sz="2400" dirty="0"/>
              <a:t> − Python provides a better structure and support for large programs than shell scripting.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237509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Hello, World program in Python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 smtClean="0"/>
              <a:t>Example:</a:t>
            </a:r>
            <a:br>
              <a:rPr lang="en-IN" sz="2400" dirty="0" smtClean="0"/>
            </a:br>
            <a:r>
              <a:rPr lang="en-IN" sz="2400" b="1" dirty="0" smtClean="0"/>
              <a:t>print(“Hello, world!”)</a:t>
            </a:r>
          </a:p>
          <a:p>
            <a:r>
              <a:rPr lang="en-IN" sz="2400" dirty="0" smtClean="0"/>
              <a:t>Compared to C programming, where</a:t>
            </a:r>
            <a:br>
              <a:rPr lang="en-IN" sz="2400" dirty="0" smtClean="0"/>
            </a:br>
            <a:r>
              <a:rPr lang="en-IN" sz="2400" b="1" dirty="0" smtClean="0"/>
              <a:t>#include&lt;</a:t>
            </a:r>
            <a:r>
              <a:rPr lang="en-IN" sz="2400" b="1" dirty="0" err="1" smtClean="0"/>
              <a:t>stdio.h</a:t>
            </a:r>
            <a:r>
              <a:rPr lang="en-IN" sz="2400" b="1" dirty="0" smtClean="0"/>
              <a:t>&gt;</a:t>
            </a:r>
            <a:br>
              <a:rPr lang="en-IN" sz="2400" b="1" dirty="0" smtClean="0"/>
            </a:br>
            <a:r>
              <a:rPr lang="en-IN" sz="2400" b="1" dirty="0" err="1" smtClean="0"/>
              <a:t>int</a:t>
            </a:r>
            <a:r>
              <a:rPr lang="en-IN" sz="2400" b="1" dirty="0" smtClean="0"/>
              <a:t> main() {</a:t>
            </a:r>
            <a:br>
              <a:rPr lang="en-IN" sz="2400" b="1" dirty="0" smtClean="0"/>
            </a:br>
            <a:r>
              <a:rPr lang="en-IN" sz="2400" b="1" dirty="0" smtClean="0"/>
              <a:t>		</a:t>
            </a:r>
            <a:r>
              <a:rPr lang="en-IN" sz="2400" b="1" dirty="0" err="1" smtClean="0"/>
              <a:t>printf</a:t>
            </a:r>
            <a:r>
              <a:rPr lang="en-IN" sz="2400" b="1" dirty="0" smtClean="0"/>
              <a:t>(“Hello, world!”);</a:t>
            </a:r>
            <a:br>
              <a:rPr lang="en-IN" sz="2400" b="1" dirty="0" smtClean="0"/>
            </a:br>
            <a:r>
              <a:rPr lang="en-IN" sz="2400" b="1" dirty="0" smtClean="0"/>
              <a:t>}</a:t>
            </a:r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125632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Environment Setup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 smtClean="0"/>
              <a:t>Available for Windows, Linux-based systems and </a:t>
            </a:r>
            <a:r>
              <a:rPr lang="en-IN" sz="2400" dirty="0" err="1" smtClean="0"/>
              <a:t>MacOS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Up-to-date binaries available on python.org.</a:t>
            </a:r>
          </a:p>
          <a:p>
            <a:r>
              <a:rPr lang="en-IN" sz="2400" dirty="0" smtClean="0"/>
              <a:t>Documentation for Python also available on python.org.</a:t>
            </a:r>
          </a:p>
          <a:p>
            <a:r>
              <a:rPr lang="en-IN" sz="2400" dirty="0" smtClean="0"/>
              <a:t>Linux Installation – download and extract source code, configure script, make and install.</a:t>
            </a:r>
          </a:p>
          <a:p>
            <a:r>
              <a:rPr lang="en-IN" sz="2400" dirty="0" smtClean="0"/>
              <a:t>Windows Installation – download and install using installer setup file.</a:t>
            </a:r>
          </a:p>
          <a:p>
            <a:r>
              <a:rPr lang="en-IN" sz="2400" dirty="0" err="1" smtClean="0"/>
              <a:t>MacOS</a:t>
            </a:r>
            <a:r>
              <a:rPr lang="en-IN" sz="2400" dirty="0" smtClean="0"/>
              <a:t> installation – </a:t>
            </a:r>
            <a:r>
              <a:rPr lang="en-IN" sz="2400" dirty="0"/>
              <a:t>download and install using installer setup file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Setup PATH environment variable before running from terminal/command prompt/IDE.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93105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Python 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 smtClean="0"/>
              <a:t>Interactive shell programming</a:t>
            </a:r>
            <a:r>
              <a:rPr lang="en-IN" sz="2400" dirty="0" smtClean="0"/>
              <a:t> – interaction with Python shell/terminal/command line.</a:t>
            </a:r>
            <a:br>
              <a:rPr lang="en-IN" sz="2400" dirty="0" smtClean="0"/>
            </a:br>
            <a:r>
              <a:rPr lang="en-IN" sz="2400" dirty="0" smtClean="0"/>
              <a:t>Example:</a:t>
            </a:r>
            <a:br>
              <a:rPr lang="en-IN" sz="2400" dirty="0" smtClean="0"/>
            </a:br>
            <a:r>
              <a:rPr lang="en-IN" sz="2400" b="1" dirty="0" smtClean="0"/>
              <a:t>$ python</a:t>
            </a:r>
            <a:br>
              <a:rPr lang="en-IN" sz="2400" b="1" dirty="0" smtClean="0"/>
            </a:br>
            <a:r>
              <a:rPr lang="en-IN" sz="2400" b="1" dirty="0" smtClean="0"/>
              <a:t>&gt;&gt;&gt; print(“Hello, world!”)</a:t>
            </a:r>
            <a:br>
              <a:rPr lang="en-IN" sz="2400" b="1" dirty="0" smtClean="0"/>
            </a:br>
            <a:r>
              <a:rPr lang="en-IN" sz="2400" b="1" dirty="0" smtClean="0"/>
              <a:t>&gt;&gt;&gt; Hello, world!</a:t>
            </a:r>
          </a:p>
          <a:p>
            <a:r>
              <a:rPr lang="en-IN" sz="2400" b="1" dirty="0" smtClean="0"/>
              <a:t>Script mode programming</a:t>
            </a:r>
            <a:r>
              <a:rPr lang="en-IN" sz="2400" dirty="0" smtClean="0"/>
              <a:t> – write the code in a script, save it as </a:t>
            </a:r>
            <a:r>
              <a:rPr lang="en-IN" sz="2400" i="1" dirty="0" smtClean="0"/>
              <a:t>filename.py</a:t>
            </a:r>
            <a:r>
              <a:rPr lang="en-IN" sz="2400" dirty="0" smtClean="0"/>
              <a:t> and run the code in the terminal/command line using:</a:t>
            </a:r>
            <a:br>
              <a:rPr lang="en-IN" sz="2400" dirty="0" smtClean="0"/>
            </a:br>
            <a:r>
              <a:rPr lang="en-IN" sz="2400" b="1" dirty="0" smtClean="0"/>
              <a:t>python filename.py</a:t>
            </a:r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127897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Python Identifiers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A Python identifier is a name used to identify a variable, function, class, module or other </a:t>
            </a:r>
            <a:r>
              <a:rPr lang="en-IN" sz="2400" dirty="0" smtClean="0"/>
              <a:t>object.</a:t>
            </a:r>
          </a:p>
          <a:p>
            <a:r>
              <a:rPr lang="en-IN" sz="2400" dirty="0" smtClean="0"/>
              <a:t>An </a:t>
            </a:r>
            <a:r>
              <a:rPr lang="en-IN" sz="2400" dirty="0"/>
              <a:t>identifier starts with a letter A to Z or a to z or an underscore (_) followed by zero or more letters, underscores and digits (0 to 9).</a:t>
            </a:r>
          </a:p>
          <a:p>
            <a:r>
              <a:rPr lang="en-IN" sz="2400" dirty="0"/>
              <a:t>Python does not allow punctuation characters such as @, $, and % within </a:t>
            </a:r>
            <a:r>
              <a:rPr lang="en-IN" sz="2400" dirty="0" smtClean="0"/>
              <a:t>identifiers.</a:t>
            </a:r>
          </a:p>
          <a:p>
            <a:r>
              <a:rPr lang="en-IN" sz="2400" dirty="0" smtClean="0"/>
              <a:t>Python </a:t>
            </a:r>
            <a:r>
              <a:rPr lang="en-IN" sz="2400" dirty="0"/>
              <a:t>is a case sensitive programming </a:t>
            </a:r>
            <a:r>
              <a:rPr lang="en-IN" sz="2400" dirty="0" smtClean="0"/>
              <a:t>language.</a:t>
            </a:r>
            <a:br>
              <a:rPr lang="en-IN" sz="2400" dirty="0" smtClean="0"/>
            </a:br>
            <a:r>
              <a:rPr lang="en-IN" sz="2400" dirty="0" smtClean="0"/>
              <a:t>Thus</a:t>
            </a:r>
            <a:r>
              <a:rPr lang="en-IN" sz="2400" dirty="0"/>
              <a:t>, </a:t>
            </a:r>
            <a:r>
              <a:rPr lang="en-IN" sz="2400" b="1" dirty="0" smtClean="0"/>
              <a:t>Hello1</a:t>
            </a:r>
            <a:r>
              <a:rPr lang="en-IN" sz="2400" dirty="0"/>
              <a:t> and </a:t>
            </a:r>
            <a:r>
              <a:rPr lang="en-IN" sz="2400" b="1" dirty="0" smtClean="0"/>
              <a:t>hello1</a:t>
            </a:r>
            <a:r>
              <a:rPr lang="en-IN" sz="2400" dirty="0"/>
              <a:t> are two different identifiers in Python.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5739381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184</TotalTime>
  <Words>1292</Words>
  <Application>Microsoft Office PowerPoint</Application>
  <PresentationFormat>Custom</PresentationFormat>
  <Paragraphs>262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Facet</vt:lpstr>
      <vt:lpstr>Introduction to Python</vt:lpstr>
      <vt:lpstr>Overview</vt:lpstr>
      <vt:lpstr>Advantages of Learning Python</vt:lpstr>
      <vt:lpstr>Characteristics of Python</vt:lpstr>
      <vt:lpstr>Applications of Python</vt:lpstr>
      <vt:lpstr>Hello, World program in Python</vt:lpstr>
      <vt:lpstr>Environment Setup</vt:lpstr>
      <vt:lpstr>Python Programming</vt:lpstr>
      <vt:lpstr>Python Identifiers</vt:lpstr>
      <vt:lpstr>Python Naming Conventions</vt:lpstr>
      <vt:lpstr>Python Reserved Words</vt:lpstr>
      <vt:lpstr>Python Indentation</vt:lpstr>
      <vt:lpstr>Python Multi-line Statements</vt:lpstr>
      <vt:lpstr>Python Quotation</vt:lpstr>
      <vt:lpstr>Python Comments</vt:lpstr>
      <vt:lpstr>Variables</vt:lpstr>
      <vt:lpstr>Variables</vt:lpstr>
      <vt:lpstr>Variables</vt:lpstr>
      <vt:lpstr>Data Types</vt:lpstr>
      <vt:lpstr>Operators</vt:lpstr>
      <vt:lpstr>Operators - Membership</vt:lpstr>
      <vt:lpstr>Operators - Identity</vt:lpstr>
      <vt:lpstr>Operators - Identity</vt:lpstr>
      <vt:lpstr>Decision Making – if Statement</vt:lpstr>
      <vt:lpstr>Decision Making – if Statement</vt:lpstr>
      <vt:lpstr>Decision Making – if…else Statement</vt:lpstr>
      <vt:lpstr>Decision Making – if…else Statement</vt:lpstr>
      <vt:lpstr>Decision Making – nested if Statement</vt:lpstr>
      <vt:lpstr>Decision Making – nested if Statement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Hegde</dc:creator>
  <cp:lastModifiedBy>Akash Hegde</cp:lastModifiedBy>
  <cp:revision>719</cp:revision>
  <dcterms:created xsi:type="dcterms:W3CDTF">2021-03-23T16:21:34Z</dcterms:created>
  <dcterms:modified xsi:type="dcterms:W3CDTF">2021-03-26T18:00:05Z</dcterms:modified>
</cp:coreProperties>
</file>