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5" r:id="rId1"/>
  </p:sldMasterIdLst>
  <p:sldIdLst>
    <p:sldId id="256" r:id="rId2"/>
    <p:sldId id="259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763BC-9FB9-4194-AA9C-9CE80075FA24}" v="413" dt="2021-03-24T16:26:18.472"/>
    <p1510:client id="{22594B00-1530-4A26-8F29-DD9156161E93}" v="771" dt="2021-03-24T15:56:57.317"/>
    <p1510:client id="{32E9225A-D7B3-4BAF-A897-4010EEEB87E9}" v="327" dt="2021-03-24T13:23:59.619"/>
    <p1510:client id="{4A0C21C3-EB3B-4B49-9885-8E63980446DE}" v="773" dt="2021-03-24T14:11:03.007"/>
    <p1510:client id="{4EF28B71-BD83-42BE-AF3E-97C2B7FDCCA3}" v="1238" dt="2021-03-23T17:11:28.591"/>
    <p1510:client id="{892643E0-D744-4D0B-A6FE-3B8026EF027A}" v="3702" dt="2021-03-24T08:00:46.344"/>
    <p1510:client id="{BD509FF0-2A1E-44B8-B4A3-97E9B06C6F36}" v="1221" dt="2021-03-24T12:54:25.661"/>
    <p1510:client id="{DE6DAD4B-74F2-4943-8CFF-875D507A77A5}" v="1643" dt="2021-03-24T17:45:49.007"/>
    <p1510:client id="{E89D2B01-2D99-4CE9-9087-135B47D787CF}" v="446" dt="2021-03-24T16:48:39.422"/>
    <p1510:client id="{F293A471-D8E1-4EB6-B01F-385EA4B71E89}" v="503" dt="2021-03-24T17:58:14.586"/>
    <p1510:client id="{F9925C21-D045-4BFA-8438-A9DD6D471C93}" v="1" dt="2021-03-23T16:21:43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2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19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15310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4883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3697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110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8556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360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2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031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14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714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119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068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127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05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6628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70378"/>
            <a:ext cx="7766936" cy="18935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Akash Hegde</a:t>
            </a:r>
          </a:p>
          <a:p>
            <a:pPr algn="ctr"/>
            <a:r>
              <a:rPr lang="en-US" dirty="0"/>
              <a:t>Seventh Sense Talent Solutions</a:t>
            </a:r>
          </a:p>
          <a:p>
            <a:pPr algn="ctr"/>
            <a:r>
              <a:rPr lang="en-US" dirty="0"/>
              <a:t>Vivekananda Institute of Technology</a:t>
            </a:r>
          </a:p>
          <a:p>
            <a:pPr algn="ctr"/>
            <a:r>
              <a:rPr lang="en-US" dirty="0" smtClean="0"/>
              <a:t>26 </a:t>
            </a:r>
            <a:r>
              <a:rPr lang="en-US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Insert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smtClean="0"/>
              <a:t>Algorithm:</a:t>
            </a:r>
            <a:br>
              <a:rPr lang="en-IN" sz="2400" dirty="0" smtClean="0"/>
            </a:br>
            <a:r>
              <a:rPr lang="en-IN" sz="2400" dirty="0" smtClean="0"/>
              <a:t>If </a:t>
            </a:r>
            <a:r>
              <a:rPr lang="en-IN" sz="2400" dirty="0"/>
              <a:t>root is NULL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	</a:t>
            </a:r>
            <a:r>
              <a:rPr lang="en-IN" sz="2400" dirty="0" smtClean="0"/>
              <a:t>	then </a:t>
            </a:r>
            <a:r>
              <a:rPr lang="en-IN" sz="2400" dirty="0"/>
              <a:t>create root </a:t>
            </a:r>
            <a:r>
              <a:rPr lang="en-IN" sz="2400" dirty="0" smtClean="0"/>
              <a:t>node</a:t>
            </a:r>
            <a:br>
              <a:rPr lang="en-IN" sz="2400" dirty="0" smtClean="0"/>
            </a:br>
            <a:r>
              <a:rPr lang="en-IN" sz="2400" dirty="0" smtClean="0"/>
              <a:t>return</a:t>
            </a:r>
            <a:br>
              <a:rPr lang="en-IN" sz="2400" dirty="0" smtClean="0"/>
            </a:br>
            <a:r>
              <a:rPr lang="en-IN" sz="2400" dirty="0" smtClean="0"/>
              <a:t>If </a:t>
            </a:r>
            <a:r>
              <a:rPr lang="en-IN" sz="2400" dirty="0"/>
              <a:t>root exists </a:t>
            </a:r>
            <a:r>
              <a:rPr lang="en-IN" sz="2400" dirty="0" smtClean="0"/>
              <a:t>then</a:t>
            </a:r>
            <a:br>
              <a:rPr lang="en-IN" sz="2400" dirty="0" smtClean="0"/>
            </a:br>
            <a:r>
              <a:rPr lang="en-IN" sz="2400" dirty="0"/>
              <a:t>	</a:t>
            </a:r>
            <a:r>
              <a:rPr lang="en-IN" sz="2400" dirty="0" smtClean="0"/>
              <a:t>	compare </a:t>
            </a:r>
            <a:r>
              <a:rPr lang="en-IN" sz="2400" dirty="0"/>
              <a:t>the data with </a:t>
            </a:r>
            <a:r>
              <a:rPr lang="en-IN" sz="2400" dirty="0" err="1" smtClean="0"/>
              <a:t>node.data</a:t>
            </a:r>
            <a:r>
              <a:rPr lang="en-IN" sz="2400" dirty="0" smtClean="0"/>
              <a:t>   </a:t>
            </a:r>
            <a:br>
              <a:rPr lang="en-IN" sz="2400" dirty="0" smtClean="0"/>
            </a:br>
            <a:r>
              <a:rPr lang="en-IN" sz="2400" dirty="0"/>
              <a:t>	</a:t>
            </a:r>
            <a:r>
              <a:rPr lang="en-IN" sz="2400" dirty="0" smtClean="0"/>
              <a:t>	while </a:t>
            </a:r>
            <a:r>
              <a:rPr lang="en-IN" sz="2400" dirty="0"/>
              <a:t>until insertion position is </a:t>
            </a:r>
            <a:r>
              <a:rPr lang="en-IN" sz="2400" dirty="0" smtClean="0"/>
              <a:t>located</a:t>
            </a:r>
            <a:br>
              <a:rPr lang="en-IN" sz="2400" dirty="0" smtClean="0"/>
            </a:br>
            <a:r>
              <a:rPr lang="en-IN" sz="2400" dirty="0"/>
              <a:t>	</a:t>
            </a:r>
            <a:r>
              <a:rPr lang="en-IN" sz="2400" dirty="0" smtClean="0"/>
              <a:t>		If </a:t>
            </a:r>
            <a:r>
              <a:rPr lang="en-IN" sz="2400" dirty="0"/>
              <a:t>data is greater than </a:t>
            </a:r>
            <a:r>
              <a:rPr lang="en-IN" sz="2400" dirty="0" err="1" smtClean="0"/>
              <a:t>node.data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     		</a:t>
            </a:r>
            <a:r>
              <a:rPr lang="en-IN" sz="2400" dirty="0" err="1" smtClean="0"/>
              <a:t>goto</a:t>
            </a:r>
            <a:r>
              <a:rPr lang="en-IN" sz="2400" dirty="0" smtClean="0"/>
              <a:t> </a:t>
            </a:r>
            <a:r>
              <a:rPr lang="en-IN" sz="2400" dirty="0"/>
              <a:t>right </a:t>
            </a:r>
            <a:r>
              <a:rPr lang="en-IN" sz="2400" dirty="0" err="1" smtClean="0"/>
              <a:t>subtree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  		else</a:t>
            </a:r>
            <a:br>
              <a:rPr lang="en-IN" sz="2400" dirty="0" smtClean="0"/>
            </a:br>
            <a:r>
              <a:rPr lang="en-IN" sz="2400" dirty="0" smtClean="0"/>
              <a:t>         		</a:t>
            </a:r>
            <a:r>
              <a:rPr lang="en-IN" sz="2400" dirty="0" err="1" smtClean="0"/>
              <a:t>goto</a:t>
            </a:r>
            <a:r>
              <a:rPr lang="en-IN" sz="2400" dirty="0" smtClean="0"/>
              <a:t> </a:t>
            </a:r>
            <a:r>
              <a:rPr lang="en-IN" sz="2400" dirty="0"/>
              <a:t>left </a:t>
            </a:r>
            <a:r>
              <a:rPr lang="en-IN" sz="2400" dirty="0" err="1" smtClean="0"/>
              <a:t>subtree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	</a:t>
            </a:r>
            <a:r>
              <a:rPr lang="en-IN" sz="2400" dirty="0" err="1" smtClean="0"/>
              <a:t>endwhile</a:t>
            </a:r>
            <a:r>
              <a:rPr lang="en-IN" sz="2400" dirty="0" smtClean="0"/>
              <a:t>    </a:t>
            </a:r>
            <a:br>
              <a:rPr lang="en-IN" sz="2400" dirty="0" smtClean="0"/>
            </a:br>
            <a:r>
              <a:rPr lang="en-IN" sz="2400" dirty="0" smtClean="0"/>
              <a:t>   	insert data</a:t>
            </a:r>
            <a:br>
              <a:rPr lang="en-IN" sz="2400" dirty="0" smtClean="0"/>
            </a:br>
            <a:r>
              <a:rPr lang="en-IN" sz="2400" dirty="0" smtClean="0"/>
              <a:t>end </a:t>
            </a:r>
            <a:r>
              <a:rPr lang="en-IN" sz="2400" dirty="0"/>
              <a:t>If 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43418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Whenever an element is to be searched, start searching from the root node, then if the data is less than the key value, search for the element in the left </a:t>
            </a:r>
            <a:r>
              <a:rPr lang="en-IN" sz="2400" dirty="0" err="1" smtClean="0"/>
              <a:t>subtree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Otherwise</a:t>
            </a:r>
            <a:r>
              <a:rPr lang="en-IN" sz="2400" dirty="0"/>
              <a:t>, search for the element in the right </a:t>
            </a:r>
            <a:r>
              <a:rPr lang="en-IN" sz="2400" dirty="0" err="1" smtClean="0"/>
              <a:t>subtree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Follow </a:t>
            </a:r>
            <a:r>
              <a:rPr lang="en-IN" sz="2400" dirty="0"/>
              <a:t>the same algorithm for each node.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46301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smtClean="0"/>
              <a:t>Algorithm:</a:t>
            </a:r>
            <a:br>
              <a:rPr lang="en-IN" sz="2400" dirty="0" smtClean="0"/>
            </a:br>
            <a:r>
              <a:rPr lang="en-IN" sz="2400" dirty="0" smtClean="0"/>
              <a:t>If </a:t>
            </a:r>
            <a:r>
              <a:rPr lang="en-IN" sz="2400" dirty="0" err="1"/>
              <a:t>root.data</a:t>
            </a:r>
            <a:r>
              <a:rPr lang="en-IN" sz="2400" dirty="0"/>
              <a:t> is equal to </a:t>
            </a:r>
            <a:r>
              <a:rPr lang="en-IN" sz="2400" dirty="0" err="1" smtClean="0"/>
              <a:t>search.data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	</a:t>
            </a:r>
            <a:r>
              <a:rPr lang="en-IN" sz="2400" dirty="0" smtClean="0"/>
              <a:t>	return root</a:t>
            </a:r>
            <a:br>
              <a:rPr lang="en-IN" sz="2400" dirty="0" smtClean="0"/>
            </a:br>
            <a:r>
              <a:rPr lang="en-IN" sz="2400" dirty="0" smtClean="0"/>
              <a:t>else</a:t>
            </a:r>
            <a:br>
              <a:rPr lang="en-IN" sz="2400" dirty="0" smtClean="0"/>
            </a:br>
            <a:r>
              <a:rPr lang="en-IN" sz="2400" dirty="0" smtClean="0"/>
              <a:t>		while </a:t>
            </a:r>
            <a:r>
              <a:rPr lang="en-IN" sz="2400" dirty="0"/>
              <a:t>data not </a:t>
            </a:r>
            <a:r>
              <a:rPr lang="en-IN" sz="2400" dirty="0" smtClean="0"/>
              <a:t>found</a:t>
            </a:r>
            <a:br>
              <a:rPr lang="en-IN" sz="2400" dirty="0" smtClean="0"/>
            </a:br>
            <a:r>
              <a:rPr lang="en-IN" sz="2400" dirty="0" smtClean="0"/>
              <a:t>			If </a:t>
            </a:r>
            <a:r>
              <a:rPr lang="en-IN" sz="2400" dirty="0"/>
              <a:t>data is greater than </a:t>
            </a:r>
            <a:r>
              <a:rPr lang="en-IN" sz="2400" dirty="0" err="1" smtClean="0"/>
              <a:t>node.data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     		</a:t>
            </a:r>
            <a:r>
              <a:rPr lang="en-IN" sz="2400" dirty="0" err="1" smtClean="0"/>
              <a:t>goto</a:t>
            </a:r>
            <a:r>
              <a:rPr lang="en-IN" sz="2400" dirty="0" smtClean="0"/>
              <a:t> </a:t>
            </a:r>
            <a:r>
              <a:rPr lang="en-IN" sz="2400" dirty="0"/>
              <a:t>right </a:t>
            </a:r>
            <a:r>
              <a:rPr lang="en-IN" sz="2400" dirty="0" err="1" smtClean="0"/>
              <a:t>subtree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			else</a:t>
            </a:r>
            <a:br>
              <a:rPr lang="en-IN" sz="2400" dirty="0" smtClean="0"/>
            </a:br>
            <a:r>
              <a:rPr lang="en-IN" sz="2400" dirty="0" smtClean="0"/>
              <a:t>         		</a:t>
            </a:r>
            <a:r>
              <a:rPr lang="en-IN" sz="2400" dirty="0" err="1" smtClean="0"/>
              <a:t>goto</a:t>
            </a:r>
            <a:r>
              <a:rPr lang="en-IN" sz="2400" dirty="0" smtClean="0"/>
              <a:t> </a:t>
            </a:r>
            <a:r>
              <a:rPr lang="en-IN" sz="2400" dirty="0"/>
              <a:t>left </a:t>
            </a:r>
            <a:r>
              <a:rPr lang="en-IN" sz="2400" dirty="0" err="1" smtClean="0"/>
              <a:t>subtree</a:t>
            </a:r>
            <a:r>
              <a:rPr lang="en-IN" sz="2400" dirty="0" smtClean="0"/>
              <a:t>         </a:t>
            </a:r>
            <a:br>
              <a:rPr lang="en-IN" sz="2400" dirty="0" smtClean="0"/>
            </a:br>
            <a:r>
              <a:rPr lang="en-IN" sz="2400" dirty="0" smtClean="0"/>
              <a:t>      		If </a:t>
            </a:r>
            <a:r>
              <a:rPr lang="en-IN" sz="2400" dirty="0"/>
              <a:t>data </a:t>
            </a:r>
            <a:r>
              <a:rPr lang="en-IN" sz="2400" dirty="0" smtClean="0"/>
              <a:t>found</a:t>
            </a:r>
            <a:br>
              <a:rPr lang="en-IN" sz="2400" dirty="0" smtClean="0"/>
            </a:br>
            <a:r>
              <a:rPr lang="en-IN" sz="2400" dirty="0" smtClean="0"/>
              <a:t>				return node</a:t>
            </a:r>
            <a:br>
              <a:rPr lang="en-IN" sz="2400" dirty="0" smtClean="0"/>
            </a:br>
            <a:r>
              <a:rPr lang="en-IN" sz="2400" dirty="0" smtClean="0"/>
              <a:t>		</a:t>
            </a:r>
            <a:r>
              <a:rPr lang="en-IN" sz="2400" dirty="0" err="1" smtClean="0"/>
              <a:t>endwhile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		return </a:t>
            </a:r>
            <a:r>
              <a:rPr lang="en-IN" sz="2400" dirty="0"/>
              <a:t>data not </a:t>
            </a:r>
            <a:r>
              <a:rPr lang="en-IN" sz="2400" dirty="0" smtClean="0"/>
              <a:t>found</a:t>
            </a:r>
            <a:br>
              <a:rPr lang="en-IN" sz="2400" dirty="0" smtClean="0"/>
            </a:br>
            <a:r>
              <a:rPr lang="en-IN" sz="2400" dirty="0" smtClean="0"/>
              <a:t>end if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26991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Tree Traversal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Traversal is a process to visit all the nodes of a tree and may print their values </a:t>
            </a:r>
            <a:r>
              <a:rPr lang="en-IN" sz="2400" dirty="0" smtClean="0"/>
              <a:t>too.</a:t>
            </a:r>
          </a:p>
          <a:p>
            <a:r>
              <a:rPr lang="en-IN" sz="2400" dirty="0" smtClean="0"/>
              <a:t>Because</a:t>
            </a:r>
            <a:r>
              <a:rPr lang="en-IN" sz="2400" dirty="0"/>
              <a:t>, all nodes are connected via edges (links) we always start from the root (head) </a:t>
            </a:r>
            <a:r>
              <a:rPr lang="en-IN" sz="2400" dirty="0" smtClean="0"/>
              <a:t>node.</a:t>
            </a:r>
          </a:p>
          <a:p>
            <a:r>
              <a:rPr lang="en-IN" sz="2400" dirty="0" smtClean="0"/>
              <a:t>That </a:t>
            </a:r>
            <a:r>
              <a:rPr lang="en-IN" sz="2400" dirty="0"/>
              <a:t>is, we cannot randomly access a node in a </a:t>
            </a:r>
            <a:r>
              <a:rPr lang="en-IN" sz="2400" dirty="0" smtClean="0"/>
              <a:t>tree.</a:t>
            </a:r>
          </a:p>
          <a:p>
            <a:r>
              <a:rPr lang="en-IN" sz="2400" dirty="0" smtClean="0"/>
              <a:t>There </a:t>
            </a:r>
            <a:r>
              <a:rPr lang="en-IN" sz="2400" dirty="0"/>
              <a:t>are three ways which we use to traverse a tree −</a:t>
            </a:r>
          </a:p>
          <a:p>
            <a:pPr lvl="1"/>
            <a:r>
              <a:rPr lang="en-IN" sz="2200" dirty="0"/>
              <a:t>In-order </a:t>
            </a:r>
            <a:r>
              <a:rPr lang="en-IN" sz="2200" dirty="0" smtClean="0"/>
              <a:t>Traversal</a:t>
            </a:r>
            <a:endParaRPr lang="en-IN" sz="2200" dirty="0"/>
          </a:p>
          <a:p>
            <a:pPr lvl="1"/>
            <a:r>
              <a:rPr lang="en-IN" sz="2200" dirty="0"/>
              <a:t>Pre-order Traversal</a:t>
            </a:r>
          </a:p>
          <a:p>
            <a:pPr lvl="1"/>
            <a:r>
              <a:rPr lang="en-IN" sz="2200" dirty="0"/>
              <a:t>Post-order Traversal</a:t>
            </a:r>
          </a:p>
          <a:p>
            <a:r>
              <a:rPr lang="en-IN" sz="2400" dirty="0"/>
              <a:t>Generally, we traverse a tree to search or locate a given item or key in the tree or to print all the values it contains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23399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In-order Traversal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In this traversal method, the left </a:t>
            </a:r>
            <a:r>
              <a:rPr lang="en-IN" sz="2400" dirty="0" err="1"/>
              <a:t>subtree</a:t>
            </a:r>
            <a:r>
              <a:rPr lang="en-IN" sz="2400" dirty="0"/>
              <a:t> is visited first, then the root and later the right </a:t>
            </a:r>
            <a:r>
              <a:rPr lang="en-IN" sz="2400" dirty="0" smtClean="0"/>
              <a:t>sub-tree.</a:t>
            </a:r>
          </a:p>
          <a:p>
            <a:r>
              <a:rPr lang="en-IN" sz="2400" dirty="0" smtClean="0"/>
              <a:t>Every </a:t>
            </a:r>
            <a:r>
              <a:rPr lang="en-IN" sz="2400" dirty="0"/>
              <a:t>node may represent a </a:t>
            </a:r>
            <a:r>
              <a:rPr lang="en-IN" sz="2400" dirty="0" err="1"/>
              <a:t>subtree</a:t>
            </a:r>
            <a:r>
              <a:rPr lang="en-IN" sz="2400" dirty="0"/>
              <a:t> itself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43" y="2374380"/>
            <a:ext cx="4415070" cy="38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8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In-order Traversal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We start from </a:t>
            </a:r>
            <a:r>
              <a:rPr lang="en-IN" sz="2400" b="1" dirty="0"/>
              <a:t>A</a:t>
            </a:r>
            <a:r>
              <a:rPr lang="en-IN" sz="2400" dirty="0"/>
              <a:t>, and following in-order traversal, we move to its left </a:t>
            </a:r>
            <a:r>
              <a:rPr lang="en-IN" sz="2400" dirty="0" err="1"/>
              <a:t>subtree</a:t>
            </a:r>
            <a:r>
              <a:rPr lang="en-IN" sz="2400" dirty="0"/>
              <a:t> </a:t>
            </a:r>
            <a:r>
              <a:rPr lang="en-IN" sz="2400" b="1" dirty="0" smtClean="0"/>
              <a:t>B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B</a:t>
            </a:r>
            <a:r>
              <a:rPr lang="en-IN" sz="2400" dirty="0"/>
              <a:t> is also traversed </a:t>
            </a:r>
            <a:r>
              <a:rPr lang="en-IN" sz="2400" dirty="0" smtClean="0"/>
              <a:t>in-order.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process goes on until all the nodes are </a:t>
            </a:r>
            <a:r>
              <a:rPr lang="en-IN" sz="2400" dirty="0" smtClean="0"/>
              <a:t>visited.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output of </a:t>
            </a:r>
            <a:r>
              <a:rPr lang="en-IN" sz="2400" dirty="0" err="1"/>
              <a:t>inorder</a:t>
            </a:r>
            <a:r>
              <a:rPr lang="en-IN" sz="2400" dirty="0"/>
              <a:t> traversal of this tree will be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i="1" dirty="0" smtClean="0"/>
              <a:t>D </a:t>
            </a:r>
            <a:r>
              <a:rPr lang="en-IN" sz="2400" b="1" i="1" dirty="0"/>
              <a:t>→ B → E → A → F → C → G</a:t>
            </a:r>
            <a:endParaRPr lang="en-IN" sz="2400" dirty="0"/>
          </a:p>
          <a:p>
            <a:r>
              <a:rPr lang="en-IN" sz="2400" dirty="0" smtClean="0"/>
              <a:t>Algorithm: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Until </a:t>
            </a:r>
            <a:r>
              <a:rPr lang="en-IN" sz="2400" dirty="0"/>
              <a:t>all nodes are traversed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Step </a:t>
            </a:r>
            <a:r>
              <a:rPr lang="en-IN" sz="2400" b="1" dirty="0"/>
              <a:t>1</a:t>
            </a:r>
            <a:r>
              <a:rPr lang="en-IN" sz="2400" dirty="0"/>
              <a:t> − Recursively traverse left </a:t>
            </a:r>
            <a:r>
              <a:rPr lang="en-IN" sz="2400" dirty="0" err="1" smtClean="0"/>
              <a:t>subtree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b="1" dirty="0" smtClean="0"/>
              <a:t>Step </a:t>
            </a:r>
            <a:r>
              <a:rPr lang="en-IN" sz="2400" b="1" dirty="0"/>
              <a:t>2</a:t>
            </a:r>
            <a:r>
              <a:rPr lang="en-IN" sz="2400" dirty="0"/>
              <a:t> − Visit root </a:t>
            </a:r>
            <a:r>
              <a:rPr lang="en-IN" sz="2400" dirty="0" smtClean="0"/>
              <a:t>node.</a:t>
            </a:r>
            <a:br>
              <a:rPr lang="en-IN" sz="2400" dirty="0" smtClean="0"/>
            </a:br>
            <a:r>
              <a:rPr lang="en-IN" sz="2400" b="1" dirty="0" smtClean="0"/>
              <a:t>Step </a:t>
            </a:r>
            <a:r>
              <a:rPr lang="en-IN" sz="2400" b="1" dirty="0"/>
              <a:t>3</a:t>
            </a:r>
            <a:r>
              <a:rPr lang="en-IN" sz="2400" dirty="0"/>
              <a:t> − Recursively traverse right </a:t>
            </a:r>
            <a:r>
              <a:rPr lang="en-IN" sz="2400" dirty="0" err="1"/>
              <a:t>subtree</a:t>
            </a:r>
            <a:r>
              <a:rPr lang="en-IN" sz="2400" dirty="0"/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11968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Pre-order Traversal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In this traversal method, the root node is visited first, then the left </a:t>
            </a:r>
            <a:r>
              <a:rPr lang="en-IN" sz="2400" dirty="0" err="1"/>
              <a:t>subtree</a:t>
            </a:r>
            <a:r>
              <a:rPr lang="en-IN" sz="2400" dirty="0"/>
              <a:t> and finally the right </a:t>
            </a:r>
            <a:r>
              <a:rPr lang="en-IN" sz="2400" dirty="0" err="1"/>
              <a:t>subtree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Every node may represent a </a:t>
            </a:r>
            <a:r>
              <a:rPr lang="en-IN" sz="2400" dirty="0" err="1"/>
              <a:t>subtree</a:t>
            </a:r>
            <a:r>
              <a:rPr lang="en-IN" sz="2400" dirty="0"/>
              <a:t> itself.</a:t>
            </a:r>
            <a:endParaRPr lang="en-IN" sz="2400" dirty="0" smtClean="0"/>
          </a:p>
          <a:p>
            <a:r>
              <a:rPr lang="en-IN" sz="2400" dirty="0"/>
              <a:t>If a binary tree is traversed </a:t>
            </a:r>
            <a:r>
              <a:rPr lang="en-IN" sz="2400" b="1" dirty="0" smtClean="0"/>
              <a:t>pre-order</a:t>
            </a:r>
            <a:r>
              <a:rPr lang="en-IN" sz="2400" dirty="0"/>
              <a:t>, the output will produce sorted key values in an ascending order.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36" y="3217802"/>
            <a:ext cx="3903237" cy="35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Pre-order Traversal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We start from </a:t>
            </a:r>
            <a:r>
              <a:rPr lang="en-IN" sz="2400" b="1" dirty="0"/>
              <a:t>A</a:t>
            </a:r>
            <a:r>
              <a:rPr lang="en-IN" sz="2400" dirty="0"/>
              <a:t>, and following pre-order traversal, we first visit </a:t>
            </a:r>
            <a:r>
              <a:rPr lang="en-IN" sz="2400" b="1" dirty="0"/>
              <a:t>A</a:t>
            </a:r>
            <a:r>
              <a:rPr lang="en-IN" sz="2400" dirty="0"/>
              <a:t> itself and then move to its left </a:t>
            </a:r>
            <a:r>
              <a:rPr lang="en-IN" sz="2400" dirty="0" err="1"/>
              <a:t>subtree</a:t>
            </a:r>
            <a:r>
              <a:rPr lang="en-IN" sz="2400" dirty="0"/>
              <a:t> </a:t>
            </a:r>
            <a:r>
              <a:rPr lang="en-IN" sz="2400" b="1" dirty="0" smtClean="0"/>
              <a:t>B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B</a:t>
            </a:r>
            <a:r>
              <a:rPr lang="en-IN" sz="2400" dirty="0"/>
              <a:t> is also traversed </a:t>
            </a:r>
            <a:r>
              <a:rPr lang="en-IN" sz="2400" dirty="0" smtClean="0"/>
              <a:t>pre-order.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process goes on until all the nodes are </a:t>
            </a:r>
            <a:r>
              <a:rPr lang="en-IN" sz="2400" dirty="0" smtClean="0"/>
              <a:t>visited.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output of pre-order traversal of this tree will be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i="1" dirty="0" smtClean="0"/>
              <a:t>A </a:t>
            </a:r>
            <a:r>
              <a:rPr lang="en-IN" sz="2400" b="1" i="1" dirty="0"/>
              <a:t>→ B → D → E → C → F → G</a:t>
            </a:r>
            <a:endParaRPr lang="en-IN" sz="2400" dirty="0"/>
          </a:p>
          <a:p>
            <a:r>
              <a:rPr lang="en-IN" sz="2400" dirty="0" smtClean="0"/>
              <a:t>Algorithm:</a:t>
            </a:r>
            <a:br>
              <a:rPr lang="en-IN" sz="2400" dirty="0" smtClean="0"/>
            </a:br>
            <a:r>
              <a:rPr lang="en-IN" sz="2400" dirty="0" smtClean="0"/>
              <a:t>Until </a:t>
            </a:r>
            <a:r>
              <a:rPr lang="en-IN" sz="2400" dirty="0"/>
              <a:t>all nodes are traversed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Step </a:t>
            </a:r>
            <a:r>
              <a:rPr lang="en-IN" sz="2400" b="1" dirty="0"/>
              <a:t>1</a:t>
            </a:r>
            <a:r>
              <a:rPr lang="en-IN" sz="2400" dirty="0"/>
              <a:t> − Visit root </a:t>
            </a:r>
            <a:r>
              <a:rPr lang="en-IN" sz="2400" dirty="0" smtClean="0"/>
              <a:t>node.</a:t>
            </a:r>
            <a:br>
              <a:rPr lang="en-IN" sz="2400" dirty="0" smtClean="0"/>
            </a:br>
            <a:r>
              <a:rPr lang="en-IN" sz="2400" b="1" dirty="0" smtClean="0"/>
              <a:t>Step </a:t>
            </a:r>
            <a:r>
              <a:rPr lang="en-IN" sz="2400" b="1" dirty="0"/>
              <a:t>2</a:t>
            </a:r>
            <a:r>
              <a:rPr lang="en-IN" sz="2400" dirty="0"/>
              <a:t> − Recursively traverse left </a:t>
            </a:r>
            <a:r>
              <a:rPr lang="en-IN" sz="2400" dirty="0" err="1" smtClean="0"/>
              <a:t>subtree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b="1" dirty="0" smtClean="0"/>
              <a:t>Step </a:t>
            </a:r>
            <a:r>
              <a:rPr lang="en-IN" sz="2400" b="1" dirty="0"/>
              <a:t>3</a:t>
            </a:r>
            <a:r>
              <a:rPr lang="en-IN" sz="2400" dirty="0"/>
              <a:t> − Recursively traverse right </a:t>
            </a:r>
            <a:r>
              <a:rPr lang="en-IN" sz="2400" dirty="0" err="1"/>
              <a:t>subtree</a:t>
            </a:r>
            <a:r>
              <a:rPr lang="en-IN" sz="2400" dirty="0"/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48601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Post-order Traversal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In this traversal method, the root node is visited last, hence the </a:t>
            </a:r>
            <a:r>
              <a:rPr lang="en-IN" sz="2400" dirty="0" smtClean="0"/>
              <a:t>name.</a:t>
            </a:r>
          </a:p>
          <a:p>
            <a:r>
              <a:rPr lang="en-IN" sz="2400" dirty="0" smtClean="0"/>
              <a:t>First </a:t>
            </a:r>
            <a:r>
              <a:rPr lang="en-IN" sz="2400" dirty="0"/>
              <a:t>we traverse the left </a:t>
            </a:r>
            <a:r>
              <a:rPr lang="en-IN" sz="2400" dirty="0" err="1"/>
              <a:t>subtree</a:t>
            </a:r>
            <a:r>
              <a:rPr lang="en-IN" sz="2400" dirty="0"/>
              <a:t>, then the right </a:t>
            </a:r>
            <a:r>
              <a:rPr lang="en-IN" sz="2400" dirty="0" err="1"/>
              <a:t>subtree</a:t>
            </a:r>
            <a:r>
              <a:rPr lang="en-IN" sz="2400" dirty="0"/>
              <a:t> and finally the root node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Every node may represent a </a:t>
            </a:r>
            <a:r>
              <a:rPr lang="en-IN" sz="2400" dirty="0" err="1"/>
              <a:t>subtree</a:t>
            </a:r>
            <a:r>
              <a:rPr lang="en-IN" sz="2400" dirty="0"/>
              <a:t> itself.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96" y="3204148"/>
            <a:ext cx="4066875" cy="34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7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Post-order Traversal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We start from </a:t>
            </a:r>
            <a:r>
              <a:rPr lang="en-IN" sz="2400" b="1" dirty="0"/>
              <a:t>A</a:t>
            </a:r>
            <a:r>
              <a:rPr lang="en-IN" sz="2400" dirty="0"/>
              <a:t>, and following Post-order traversal, we first visit the left </a:t>
            </a:r>
            <a:r>
              <a:rPr lang="en-IN" sz="2400" dirty="0" err="1"/>
              <a:t>subtree</a:t>
            </a:r>
            <a:r>
              <a:rPr lang="en-IN" sz="2400" dirty="0"/>
              <a:t> </a:t>
            </a:r>
            <a:r>
              <a:rPr lang="en-IN" sz="2400" b="1" dirty="0" smtClean="0"/>
              <a:t>B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B</a:t>
            </a:r>
            <a:r>
              <a:rPr lang="en-IN" sz="2400" dirty="0"/>
              <a:t> is also traversed </a:t>
            </a:r>
            <a:r>
              <a:rPr lang="en-IN" sz="2400" dirty="0" smtClean="0"/>
              <a:t>post-order.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process goes on until all the nodes are </a:t>
            </a:r>
            <a:r>
              <a:rPr lang="en-IN" sz="2400" dirty="0" smtClean="0"/>
              <a:t>visited.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output of post-order traversal of this tree will be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i="1" dirty="0" smtClean="0"/>
              <a:t>D </a:t>
            </a:r>
            <a:r>
              <a:rPr lang="en-IN" sz="2400" b="1" i="1" dirty="0"/>
              <a:t>→ E → B → F → G → C → A</a:t>
            </a:r>
            <a:endParaRPr lang="en-IN" sz="2400" dirty="0"/>
          </a:p>
          <a:p>
            <a:r>
              <a:rPr lang="en-IN" sz="2400" dirty="0" smtClean="0"/>
              <a:t>Algorithm:</a:t>
            </a:r>
            <a:br>
              <a:rPr lang="en-IN" sz="2400" dirty="0" smtClean="0"/>
            </a:br>
            <a:r>
              <a:rPr lang="en-IN" sz="2400" dirty="0" smtClean="0"/>
              <a:t>Until </a:t>
            </a:r>
            <a:r>
              <a:rPr lang="en-IN" sz="2400" dirty="0"/>
              <a:t>all nodes are traversed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Step </a:t>
            </a:r>
            <a:r>
              <a:rPr lang="en-IN" sz="2400" b="1" dirty="0"/>
              <a:t>1</a:t>
            </a:r>
            <a:r>
              <a:rPr lang="en-IN" sz="2400" dirty="0"/>
              <a:t> − Recursively traverse left </a:t>
            </a:r>
            <a:r>
              <a:rPr lang="en-IN" sz="2400" dirty="0" err="1" smtClean="0"/>
              <a:t>subtree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b="1" dirty="0" smtClean="0"/>
              <a:t>Step </a:t>
            </a:r>
            <a:r>
              <a:rPr lang="en-IN" sz="2400" b="1" dirty="0"/>
              <a:t>2</a:t>
            </a:r>
            <a:r>
              <a:rPr lang="en-IN" sz="2400" dirty="0"/>
              <a:t> − Recursively traverse right </a:t>
            </a:r>
            <a:r>
              <a:rPr lang="en-IN" sz="2400" dirty="0" err="1" smtClean="0"/>
              <a:t>subtree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b="1" dirty="0" smtClean="0"/>
              <a:t>Step </a:t>
            </a:r>
            <a:r>
              <a:rPr lang="en-IN" sz="2400" b="1" dirty="0"/>
              <a:t>3</a:t>
            </a:r>
            <a:r>
              <a:rPr lang="en-IN" sz="2400" dirty="0"/>
              <a:t> − Visit root node.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15439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Introduction to </a:t>
            </a:r>
            <a:r>
              <a:rPr lang="en-GB" dirty="0" smtClean="0"/>
              <a:t>Tree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Tree represents the nodes connected by </a:t>
            </a:r>
            <a:r>
              <a:rPr lang="en-IN" sz="2400" dirty="0" smtClean="0"/>
              <a:t>edges.</a:t>
            </a:r>
          </a:p>
          <a:p>
            <a:r>
              <a:rPr lang="en-IN" sz="2400" dirty="0" smtClean="0"/>
              <a:t>We </a:t>
            </a:r>
            <a:r>
              <a:rPr lang="en-IN" sz="2400" dirty="0"/>
              <a:t>will discuss binary tree or binary search tree specifically.</a:t>
            </a:r>
          </a:p>
          <a:p>
            <a:r>
              <a:rPr lang="en-IN" sz="2400" dirty="0"/>
              <a:t>Binary Tree is a special </a:t>
            </a:r>
            <a:r>
              <a:rPr lang="en-IN" sz="2400" dirty="0" smtClean="0"/>
              <a:t>data structure </a:t>
            </a:r>
            <a:r>
              <a:rPr lang="en-IN" sz="2400" dirty="0"/>
              <a:t>used for data storage </a:t>
            </a:r>
            <a:r>
              <a:rPr lang="en-IN" sz="2400" dirty="0" smtClean="0"/>
              <a:t>purposes.</a:t>
            </a:r>
          </a:p>
          <a:p>
            <a:r>
              <a:rPr lang="en-IN" sz="2400" dirty="0" smtClean="0"/>
              <a:t>A </a:t>
            </a:r>
            <a:r>
              <a:rPr lang="en-IN" sz="2400" dirty="0"/>
              <a:t>binary tree has a special condition that each node can have a maximum of two </a:t>
            </a:r>
            <a:r>
              <a:rPr lang="en-IN" sz="2400" dirty="0" smtClean="0"/>
              <a:t>children.</a:t>
            </a:r>
          </a:p>
          <a:p>
            <a:r>
              <a:rPr lang="en-IN" sz="2400" dirty="0" smtClean="0"/>
              <a:t>A </a:t>
            </a:r>
            <a:r>
              <a:rPr lang="en-IN" sz="2400" dirty="0"/>
              <a:t>binary tree has the benefits of both an ordered array and a linked list as search is as quick as in a sorted array and insertion or deletion operation are as fast as in linked list.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82917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Heap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Heap is a special case of balanced binary tree data structure where the root-node key is compared with its children and arranged accordingly</a:t>
            </a:r>
            <a:r>
              <a:rPr lang="en-IN" sz="2400" dirty="0" smtClean="0"/>
              <a:t>.</a:t>
            </a:r>
          </a:p>
          <a:p>
            <a:r>
              <a:rPr lang="en-IN" sz="2400" b="1" dirty="0"/>
              <a:t>Min-Heap</a:t>
            </a:r>
            <a:r>
              <a:rPr lang="en-IN" sz="2400" dirty="0"/>
              <a:t> − Where the value of the root node is less than or equal to either of its children.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29" y="3126992"/>
            <a:ext cx="5574493" cy="30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3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Heap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/>
              <a:t>Max-Heap</a:t>
            </a:r>
            <a:r>
              <a:rPr lang="en-IN" sz="2400" dirty="0"/>
              <a:t> − Where the value of the root node is greater than or equal to either of its children.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64" y="1972853"/>
            <a:ext cx="6068727" cy="32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1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39908"/>
            <a:ext cx="8596668" cy="979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2600">
                <a:ea typeface="+mn-lt"/>
                <a:cs typeface="+mn-lt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6472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/>
              <a:t>Introduction to </a:t>
            </a:r>
            <a:r>
              <a:rPr lang="en-GB" dirty="0" smtClean="0"/>
              <a:t>Tree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smtClean="0"/>
              <a:t>Representation of a tree –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73" y="1587827"/>
            <a:ext cx="7618167" cy="44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1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Tree Terminology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/>
              <a:t>Path</a:t>
            </a:r>
            <a:r>
              <a:rPr lang="en-IN" sz="2400" dirty="0"/>
              <a:t> − Path refers to the sequence of nodes along the edges of a tree.</a:t>
            </a:r>
          </a:p>
          <a:p>
            <a:r>
              <a:rPr lang="en-IN" sz="2400" b="1" dirty="0"/>
              <a:t>Root</a:t>
            </a:r>
            <a:r>
              <a:rPr lang="en-IN" sz="2400" dirty="0"/>
              <a:t> − The node at the top of the tree is called root. There is only one root per tree and one path from the root node to any node.</a:t>
            </a:r>
          </a:p>
          <a:p>
            <a:r>
              <a:rPr lang="en-IN" sz="2400" b="1" dirty="0"/>
              <a:t>Parent</a:t>
            </a:r>
            <a:r>
              <a:rPr lang="en-IN" sz="2400" dirty="0"/>
              <a:t> − Any node except the root node has one edge upward to a node called parent.</a:t>
            </a:r>
          </a:p>
          <a:p>
            <a:r>
              <a:rPr lang="en-IN" sz="2400" b="1" dirty="0"/>
              <a:t>Child</a:t>
            </a:r>
            <a:r>
              <a:rPr lang="en-IN" sz="2400" dirty="0"/>
              <a:t> − The node below a given node connected by its edge downward is called its child node.</a:t>
            </a:r>
          </a:p>
          <a:p>
            <a:r>
              <a:rPr lang="en-IN" sz="2400" b="1" dirty="0"/>
              <a:t>Leaf</a:t>
            </a:r>
            <a:r>
              <a:rPr lang="en-IN" sz="2400" dirty="0"/>
              <a:t> − The node which does not have any child node is called the leaf node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17333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Tree Terminology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err="1" smtClean="0"/>
              <a:t>Subtree</a:t>
            </a:r>
            <a:r>
              <a:rPr lang="en-IN" sz="2400" dirty="0"/>
              <a:t> − </a:t>
            </a:r>
            <a:r>
              <a:rPr lang="en-IN" sz="2400" dirty="0" err="1"/>
              <a:t>Subtree</a:t>
            </a:r>
            <a:r>
              <a:rPr lang="en-IN" sz="2400" dirty="0"/>
              <a:t> represents the descendants of a node.</a:t>
            </a:r>
          </a:p>
          <a:p>
            <a:r>
              <a:rPr lang="en-IN" sz="2400" b="1" dirty="0"/>
              <a:t>Visiting</a:t>
            </a:r>
            <a:r>
              <a:rPr lang="en-IN" sz="2400" dirty="0"/>
              <a:t> − Visiting refers to checking the value of a node when control is on the node.</a:t>
            </a:r>
          </a:p>
          <a:p>
            <a:r>
              <a:rPr lang="en-IN" sz="2400" b="1" dirty="0"/>
              <a:t>Traversing</a:t>
            </a:r>
            <a:r>
              <a:rPr lang="en-IN" sz="2400" dirty="0"/>
              <a:t> − Traversing means passing through nodes in a specific order.</a:t>
            </a:r>
          </a:p>
          <a:p>
            <a:r>
              <a:rPr lang="en-IN" sz="2400" b="1" dirty="0"/>
              <a:t>Levels</a:t>
            </a:r>
            <a:r>
              <a:rPr lang="en-IN" sz="2400" dirty="0"/>
              <a:t> − Level of a node represents the generation of a node. If the root node is at level 0, then its next child node is at level 1, its grandchild is at level 2, and so on.</a:t>
            </a:r>
          </a:p>
          <a:p>
            <a:r>
              <a:rPr lang="en-IN" sz="2400" b="1" dirty="0" smtClean="0"/>
              <a:t>Keys</a:t>
            </a:r>
            <a:r>
              <a:rPr lang="en-IN" sz="2400" dirty="0"/>
              <a:t> − Key represents a value of a node based on which a search operation is to be carried out for a node.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95296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Binary Search </a:t>
            </a:r>
            <a:r>
              <a:rPr lang="en-IN" sz="2400" dirty="0" smtClean="0"/>
              <a:t>Tree </a:t>
            </a:r>
            <a:r>
              <a:rPr lang="en-IN" sz="2400" dirty="0"/>
              <a:t>exhibits a special </a:t>
            </a:r>
            <a:r>
              <a:rPr lang="en-IN" sz="2400" dirty="0" err="1" smtClean="0"/>
              <a:t>behavior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A </a:t>
            </a:r>
            <a:r>
              <a:rPr lang="en-IN" sz="2400" dirty="0"/>
              <a:t>node's left child must have a value less than its parent's value and the node's right child must have a value greater than its parent value.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8" y="2864928"/>
            <a:ext cx="5909095" cy="29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smtClean="0"/>
              <a:t>Tree is represented as a node.</a:t>
            </a:r>
          </a:p>
          <a:p>
            <a:r>
              <a:rPr lang="en-IN" sz="2400" dirty="0"/>
              <a:t>In a tree, all nodes share common construct</a:t>
            </a:r>
            <a:r>
              <a:rPr lang="en-IN" sz="2400" dirty="0" smtClean="0"/>
              <a:t>.</a:t>
            </a:r>
          </a:p>
          <a:p>
            <a:r>
              <a:rPr lang="en-IN" sz="2400" dirty="0" err="1"/>
              <a:t>struct</a:t>
            </a:r>
            <a:r>
              <a:rPr lang="en-IN" sz="2400" dirty="0"/>
              <a:t> node </a:t>
            </a:r>
            <a:r>
              <a:rPr lang="en-IN" sz="2400" dirty="0" smtClean="0"/>
              <a:t>{</a:t>
            </a:r>
            <a:br>
              <a:rPr lang="en-IN" sz="2400" dirty="0" smtClean="0"/>
            </a:br>
            <a:r>
              <a:rPr lang="en-IN" sz="2400" dirty="0" smtClean="0"/>
              <a:t>   </a:t>
            </a:r>
            <a:r>
              <a:rPr lang="en-IN" sz="2400" dirty="0" err="1"/>
              <a:t>int</a:t>
            </a:r>
            <a:r>
              <a:rPr lang="en-IN" sz="2400" dirty="0"/>
              <a:t> data;  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</a:t>
            </a:r>
            <a:r>
              <a:rPr lang="en-IN" sz="2400" dirty="0" err="1"/>
              <a:t>struct</a:t>
            </a:r>
            <a:r>
              <a:rPr lang="en-IN" sz="2400" dirty="0"/>
              <a:t> node *</a:t>
            </a:r>
            <a:r>
              <a:rPr lang="en-IN" sz="2400" dirty="0" err="1"/>
              <a:t>leftChild</a:t>
            </a:r>
            <a:r>
              <a:rPr lang="en-IN" sz="2400" dirty="0" smtClean="0"/>
              <a:t>;</a:t>
            </a:r>
            <a:br>
              <a:rPr lang="en-IN" sz="2400" dirty="0" smtClean="0"/>
            </a:br>
            <a:r>
              <a:rPr lang="en-IN" sz="2400" dirty="0" smtClean="0"/>
              <a:t>   </a:t>
            </a:r>
            <a:r>
              <a:rPr lang="en-IN" sz="2400" dirty="0" err="1"/>
              <a:t>struct</a:t>
            </a:r>
            <a:r>
              <a:rPr lang="en-IN" sz="2400" dirty="0"/>
              <a:t> node *</a:t>
            </a:r>
            <a:r>
              <a:rPr lang="en-IN" sz="2400" dirty="0" err="1"/>
              <a:t>rightChild</a:t>
            </a:r>
            <a:r>
              <a:rPr lang="en-IN" sz="2400" dirty="0" smtClean="0"/>
              <a:t>;</a:t>
            </a:r>
            <a:br>
              <a:rPr lang="en-IN" sz="2400" dirty="0" smtClean="0"/>
            </a:br>
            <a:r>
              <a:rPr lang="en-IN" sz="2400" dirty="0" smtClean="0"/>
              <a:t>};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96807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Operations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/>
              <a:t>Insert</a:t>
            </a:r>
            <a:r>
              <a:rPr lang="en-IN" sz="2400" dirty="0"/>
              <a:t> − Inserts an element in a </a:t>
            </a:r>
            <a:r>
              <a:rPr lang="en-IN" sz="2400" dirty="0" smtClean="0"/>
              <a:t>tree, OR, create </a:t>
            </a:r>
            <a:r>
              <a:rPr lang="en-IN" sz="2400" dirty="0"/>
              <a:t>a tree.</a:t>
            </a:r>
          </a:p>
          <a:p>
            <a:r>
              <a:rPr lang="en-IN" sz="2400" b="1" dirty="0"/>
              <a:t>Search</a:t>
            </a:r>
            <a:r>
              <a:rPr lang="en-IN" sz="2400" dirty="0"/>
              <a:t> − Searches an element in a tree.</a:t>
            </a:r>
          </a:p>
          <a:p>
            <a:r>
              <a:rPr lang="en-IN" sz="2400" b="1" dirty="0" err="1"/>
              <a:t>Preorder</a:t>
            </a:r>
            <a:r>
              <a:rPr lang="en-IN" sz="2400" b="1" dirty="0"/>
              <a:t> Traversal</a:t>
            </a:r>
            <a:r>
              <a:rPr lang="en-IN" sz="2400" dirty="0"/>
              <a:t> − Traverses a tree in a pre-order manner.</a:t>
            </a:r>
          </a:p>
          <a:p>
            <a:r>
              <a:rPr lang="en-IN" sz="2400" b="1" dirty="0" err="1"/>
              <a:t>Inorder</a:t>
            </a:r>
            <a:r>
              <a:rPr lang="en-IN" sz="2400" b="1" dirty="0"/>
              <a:t> Traversal</a:t>
            </a:r>
            <a:r>
              <a:rPr lang="en-IN" sz="2400" dirty="0"/>
              <a:t> − Traverses a tree in an in-order manner.</a:t>
            </a:r>
          </a:p>
          <a:p>
            <a:r>
              <a:rPr lang="en-IN" sz="2400" b="1" dirty="0" err="1"/>
              <a:t>Postorder</a:t>
            </a:r>
            <a:r>
              <a:rPr lang="en-IN" sz="2400" b="1" dirty="0"/>
              <a:t> Traversal</a:t>
            </a:r>
            <a:r>
              <a:rPr lang="en-IN" sz="2400" dirty="0"/>
              <a:t> − Traverses a tree in a post-order manner.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70144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Binary Search Tree – Insert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The very first insertion creates the </a:t>
            </a:r>
            <a:r>
              <a:rPr lang="en-IN" sz="2400" dirty="0" smtClean="0"/>
              <a:t>tree.</a:t>
            </a:r>
          </a:p>
          <a:p>
            <a:r>
              <a:rPr lang="en-IN" sz="2400" dirty="0" smtClean="0"/>
              <a:t>Afterwards</a:t>
            </a:r>
            <a:r>
              <a:rPr lang="en-IN" sz="2400" dirty="0"/>
              <a:t>, whenever an element is to be inserted, first locate its proper </a:t>
            </a:r>
            <a:r>
              <a:rPr lang="en-IN" sz="2400" dirty="0" smtClean="0"/>
              <a:t>location.</a:t>
            </a:r>
          </a:p>
          <a:p>
            <a:r>
              <a:rPr lang="en-IN" sz="2400" dirty="0" smtClean="0"/>
              <a:t>Start </a:t>
            </a:r>
            <a:r>
              <a:rPr lang="en-IN" sz="2400" dirty="0"/>
              <a:t>searching from the root node, then if the data is less than the key value, search for the empty location in the left </a:t>
            </a:r>
            <a:r>
              <a:rPr lang="en-IN" sz="2400" dirty="0" err="1"/>
              <a:t>subtree</a:t>
            </a:r>
            <a:r>
              <a:rPr lang="en-IN" sz="2400" dirty="0"/>
              <a:t> and insert the </a:t>
            </a:r>
            <a:r>
              <a:rPr lang="en-IN" sz="2400" dirty="0" smtClean="0"/>
              <a:t>data.</a:t>
            </a:r>
          </a:p>
          <a:p>
            <a:r>
              <a:rPr lang="en-IN" sz="2400" dirty="0" smtClean="0"/>
              <a:t>Otherwise</a:t>
            </a:r>
            <a:r>
              <a:rPr lang="en-IN" sz="2400" dirty="0"/>
              <a:t>, search for the empty location in the right </a:t>
            </a:r>
            <a:r>
              <a:rPr lang="en-IN" sz="2400" dirty="0" err="1"/>
              <a:t>subtree</a:t>
            </a:r>
            <a:r>
              <a:rPr lang="en-IN" sz="2400" dirty="0"/>
              <a:t> and insert the data.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26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6706312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52</TotalTime>
  <Words>712</Words>
  <Application>Microsoft Office PowerPoint</Application>
  <PresentationFormat>Custom</PresentationFormat>
  <Paragraphs>137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Trees</vt:lpstr>
      <vt:lpstr>Introduction to Tree</vt:lpstr>
      <vt:lpstr>Introduction to Tree</vt:lpstr>
      <vt:lpstr>Tree Terminology</vt:lpstr>
      <vt:lpstr>Tree Terminology</vt:lpstr>
      <vt:lpstr>Binary Search Tree – Introduction</vt:lpstr>
      <vt:lpstr>Binary Search Tree – Implementation</vt:lpstr>
      <vt:lpstr>Binary Search Tree – Operations</vt:lpstr>
      <vt:lpstr>Binary Search Tree – Insert</vt:lpstr>
      <vt:lpstr>Binary Search Tree – Insert</vt:lpstr>
      <vt:lpstr>Binary Search Tree – Search</vt:lpstr>
      <vt:lpstr>Binary Search Tree – Search</vt:lpstr>
      <vt:lpstr>Binary Search Tree – Tree Traversal</vt:lpstr>
      <vt:lpstr>Binary Search Tree – In-order Traversal</vt:lpstr>
      <vt:lpstr>Binary Search Tree – In-order Traversal</vt:lpstr>
      <vt:lpstr>Binary Search Tree – Pre-order Traversal</vt:lpstr>
      <vt:lpstr>Binary Search Tree – Pre-order Traversal</vt:lpstr>
      <vt:lpstr>Binary Search Tree – Post-order Traversal</vt:lpstr>
      <vt:lpstr>Binary Search Tree – Post-order Traversal</vt:lpstr>
      <vt:lpstr>Heap</vt:lpstr>
      <vt:lpstr>Heap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Akash Hegde</cp:lastModifiedBy>
  <cp:revision>483</cp:revision>
  <dcterms:created xsi:type="dcterms:W3CDTF">2021-03-23T16:21:34Z</dcterms:created>
  <dcterms:modified xsi:type="dcterms:W3CDTF">2021-03-25T15:10:44Z</dcterms:modified>
</cp:coreProperties>
</file>