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5" r:id="rId1"/>
  </p:sldMasterIdLst>
  <p:sldIdLst>
    <p:sldId id="256" r:id="rId2"/>
    <p:sldId id="259" r:id="rId3"/>
    <p:sldId id="307" r:id="rId4"/>
    <p:sldId id="309"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94B00-1530-4A26-8F29-DD9156161E93}" v="771" dt="2021-03-24T15:56:57.317"/>
    <p1510:client id="{32E9225A-D7B3-4BAF-A897-4010EEEB87E9}" v="327" dt="2021-03-24T13:23:59.619"/>
    <p1510:client id="{4A0C21C3-EB3B-4B49-9885-8E63980446DE}" v="773" dt="2021-03-24T14:11:03.007"/>
    <p1510:client id="{4EF28B71-BD83-42BE-AF3E-97C2B7FDCCA3}" v="1238" dt="2021-03-23T17:11:28.591"/>
    <p1510:client id="{892643E0-D744-4D0B-A6FE-3B8026EF027A}" v="3702" dt="2021-03-24T08:00:46.344"/>
    <p1510:client id="{BD509FF0-2A1E-44B8-B4A3-97E9B06C6F36}" v="1221" dt="2021-03-24T12:54:25.661"/>
    <p1510:client id="{F9925C21-D045-4BFA-8438-A9DD6D471C93}" v="1" dt="2021-03-23T16:21:43.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11821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26197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215310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394883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836972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28110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03488556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797360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60828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r>
              <a:rPr lang="en-US" dirty="0"/>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170314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3/24/2021</a:t>
            </a:fld>
            <a:endParaRPr lang="en-US" dirty="0"/>
          </a:p>
        </p:txBody>
      </p:sp>
      <p:sp>
        <p:nvSpPr>
          <p:cNvPr id="6" name="Footer Placeholder 5"/>
          <p:cNvSpPr>
            <a:spLocks noGrp="1"/>
          </p:cNvSpPr>
          <p:nvPr>
            <p:ph type="ftr" sz="quarter" idx="11"/>
          </p:nvPr>
        </p:nvSpPr>
        <p:spPr/>
        <p:txBody>
          <a:bodyPr/>
          <a:lstStyle/>
          <a:p>
            <a:r>
              <a:rPr lang="en-US" dirty="0"/>
              <a:t>25 March 2021</a:t>
            </a:r>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74994147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8" name="Footer Placeholder 7"/>
          <p:cNvSpPr>
            <a:spLocks noGrp="1"/>
          </p:cNvSpPr>
          <p:nvPr>
            <p:ph type="ftr" sz="quarter" idx="11"/>
          </p:nvPr>
        </p:nvSpPr>
        <p:spPr/>
        <p:txBody>
          <a:bodyPr/>
          <a:lstStyle/>
          <a:p>
            <a:r>
              <a:rPr lang="en-US" dirty="0"/>
              <a:t>25 March 2021</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77371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4" name="Footer Placeholder 3"/>
          <p:cNvSpPr>
            <a:spLocks noGrp="1"/>
          </p:cNvSpPr>
          <p:nvPr>
            <p:ph type="ftr" sz="quarter" idx="11"/>
          </p:nvPr>
        </p:nvSpPr>
        <p:spPr/>
        <p:txBody>
          <a:bodyPr/>
          <a:lstStyle/>
          <a:p>
            <a:r>
              <a:rPr lang="en-US" dirty="0"/>
              <a:t>25 March 2021</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965119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3" name="Footer Placeholder 2"/>
          <p:cNvSpPr>
            <a:spLocks noGrp="1"/>
          </p:cNvSpPr>
          <p:nvPr>
            <p:ph type="ftr" sz="quarter" idx="11"/>
          </p:nvPr>
        </p:nvSpPr>
        <p:spPr/>
        <p:txBody>
          <a:bodyPr/>
          <a:lstStyle/>
          <a:p>
            <a:r>
              <a:rPr lang="en-US" dirty="0"/>
              <a:t>25 March 2021</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486068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3/24/2021</a:t>
            </a:fld>
            <a:endParaRPr lang="en-US" dirty="0"/>
          </a:p>
        </p:txBody>
      </p:sp>
      <p:sp>
        <p:nvSpPr>
          <p:cNvPr id="6" name="Footer Placeholder 5"/>
          <p:cNvSpPr>
            <a:spLocks noGrp="1"/>
          </p:cNvSpPr>
          <p:nvPr>
            <p:ph type="ftr" sz="quarter" idx="11"/>
          </p:nvPr>
        </p:nvSpPr>
        <p:spPr/>
        <p:txBody>
          <a:bodyPr/>
          <a:lstStyle/>
          <a:p>
            <a:r>
              <a:rPr lang="en-US" dirty="0"/>
              <a:t>25 March 2021</a:t>
            </a:r>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2159127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6" name="Footer Placeholder 5"/>
          <p:cNvSpPr>
            <a:spLocks noGrp="1"/>
          </p:cNvSpPr>
          <p:nvPr>
            <p:ph type="ftr" sz="quarter" idx="11"/>
          </p:nvPr>
        </p:nvSpPr>
        <p:spPr/>
        <p:txBody>
          <a:bodyPr/>
          <a:lstStyle/>
          <a:p>
            <a:r>
              <a:rPr lang="en-US" dirty="0"/>
              <a:t>25 March 2021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329054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25 March 2021</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40957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66284"/>
            <a:ext cx="7766936" cy="1646302"/>
          </a:xfrm>
        </p:spPr>
        <p:txBody>
          <a:bodyPr/>
          <a:lstStyle/>
          <a:p>
            <a:pPr algn="ctr"/>
            <a:r>
              <a:rPr lang="en-US" dirty="0"/>
              <a:t>Pointers</a:t>
            </a:r>
          </a:p>
        </p:txBody>
      </p:sp>
      <p:sp>
        <p:nvSpPr>
          <p:cNvPr id="3" name="Subtitle 2"/>
          <p:cNvSpPr>
            <a:spLocks noGrp="1"/>
          </p:cNvSpPr>
          <p:nvPr>
            <p:ph type="subTitle" idx="1"/>
          </p:nvPr>
        </p:nvSpPr>
        <p:spPr>
          <a:xfrm>
            <a:off x="1507067" y="4570378"/>
            <a:ext cx="7766936" cy="1893534"/>
          </a:xfrm>
        </p:spPr>
        <p:txBody>
          <a:bodyPr>
            <a:normAutofit/>
          </a:bodyPr>
          <a:lstStyle/>
          <a:p>
            <a:pPr algn="ctr"/>
            <a:r>
              <a:rPr lang="en-US" dirty="0"/>
              <a:t>Akash Hegde</a:t>
            </a:r>
          </a:p>
          <a:p>
            <a:pPr algn="ctr"/>
            <a:r>
              <a:rPr lang="en-US" dirty="0"/>
              <a:t>Seventh Sense Talent Solutions</a:t>
            </a:r>
          </a:p>
          <a:p>
            <a:pPr algn="ctr"/>
            <a:r>
              <a:rPr lang="en-US" dirty="0"/>
              <a:t>Vivekananda Institute of Technology</a:t>
            </a:r>
          </a:p>
          <a:p>
            <a:pPr algn="ctr"/>
            <a:r>
              <a:rPr lang="en-US" dirty="0"/>
              <a:t>25 March 2021</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Pointer Arithmetic</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lnSpcReduction="10000"/>
          </a:bodyPr>
          <a:lstStyle/>
          <a:p>
            <a:r>
              <a:rPr lang="en-GB" sz="2600">
                <a:ea typeface="+mn-lt"/>
                <a:cs typeface="+mn-lt"/>
              </a:rPr>
              <a:t>Assuming 32-bit integers, let us perform the following arithmetic operation on the pointer: </a:t>
            </a:r>
            <a:r>
              <a:rPr lang="en-GB" sz="2600" b="1">
                <a:latin typeface="Consolas"/>
                <a:ea typeface="+mn-lt"/>
                <a:cs typeface="+mn-lt"/>
              </a:rPr>
              <a:t>ptr+</a:t>
            </a:r>
            <a:r>
              <a:rPr lang="en-GB" sz="2600" b="1" dirty="0">
                <a:latin typeface="Consolas"/>
                <a:ea typeface="+mn-lt"/>
                <a:cs typeface="+mn-lt"/>
              </a:rPr>
              <a:t>+</a:t>
            </a:r>
            <a:endParaRPr lang="en-GB" dirty="0">
              <a:latin typeface="Trebuchet MS"/>
            </a:endParaRPr>
          </a:p>
          <a:p>
            <a:r>
              <a:rPr lang="en-GB" sz="2600">
                <a:ea typeface="+mn-lt"/>
                <a:cs typeface="+mn-lt"/>
              </a:rPr>
              <a:t>After the above operation, the </a:t>
            </a:r>
            <a:r>
              <a:rPr lang="en-GB" sz="2600" b="1">
                <a:ea typeface="+mn-lt"/>
                <a:cs typeface="+mn-lt"/>
              </a:rPr>
              <a:t>ptr</a:t>
            </a:r>
            <a:r>
              <a:rPr lang="en-GB" sz="2600">
                <a:ea typeface="+mn-lt"/>
                <a:cs typeface="+mn-lt"/>
              </a:rPr>
              <a:t> will point to the location 1004 because each time ptr is incremented, it will point to the next integer location which is 4 bytes next to the current location.</a:t>
            </a:r>
            <a:endParaRPr lang="en-GB">
              <a:ea typeface="+mn-lt"/>
              <a:cs typeface="+mn-lt"/>
            </a:endParaRPr>
          </a:p>
          <a:p>
            <a:r>
              <a:rPr lang="en-GB" sz="2600">
                <a:ea typeface="+mn-lt"/>
                <a:cs typeface="+mn-lt"/>
              </a:rPr>
              <a:t>This operation will move the pointer to the next memory location without impacting the actual value at the memory location.</a:t>
            </a:r>
            <a:endParaRPr lang="en-GB">
              <a:ea typeface="+mn-lt"/>
              <a:cs typeface="+mn-lt"/>
            </a:endParaRPr>
          </a:p>
          <a:p>
            <a:r>
              <a:rPr lang="en-GB" sz="2600">
                <a:ea typeface="+mn-lt"/>
                <a:cs typeface="+mn-lt"/>
              </a:rPr>
              <a:t>If </a:t>
            </a:r>
            <a:r>
              <a:rPr lang="en-GB" sz="2600" b="1">
                <a:ea typeface="+mn-lt"/>
                <a:cs typeface="+mn-lt"/>
              </a:rPr>
              <a:t>ptr</a:t>
            </a:r>
            <a:r>
              <a:rPr lang="en-GB" sz="2600">
                <a:ea typeface="+mn-lt"/>
                <a:cs typeface="+mn-lt"/>
              </a:rPr>
              <a:t> points to a character whose address is 1000, then the above operation will point to the location 1001 because the next character will be available at 1001.</a:t>
            </a:r>
            <a:endParaRPr lang="en-GB">
              <a:ea typeface="+mn-lt"/>
              <a:cs typeface="+mn-lt"/>
            </a:endParaRPr>
          </a:p>
          <a:p>
            <a:pPr algn="just"/>
            <a:endParaRPr lang="en-GB" sz="2600"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10</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2843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Incrementing a Pointer</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Example to increment the variable pointer to access each succeeding element of the array:</a:t>
            </a:r>
            <a:endParaRPr lang="en-GB">
              <a:ea typeface="+mn-lt"/>
              <a:cs typeface="+mn-lt"/>
            </a:endParaRP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11</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Text&#10;&#10;Description automatically generated">
            <a:extLst>
              <a:ext uri="{FF2B5EF4-FFF2-40B4-BE49-F238E27FC236}">
                <a16:creationId xmlns:a16="http://schemas.microsoft.com/office/drawing/2014/main" id="{0A30A5E6-168D-451B-8C7A-79DA29A3DEB7}"/>
              </a:ext>
            </a:extLst>
          </p:cNvPr>
          <p:cNvPicPr>
            <a:picLocks noChangeAspect="1"/>
          </p:cNvPicPr>
          <p:nvPr/>
        </p:nvPicPr>
        <p:blipFill>
          <a:blip r:embed="rId2"/>
          <a:stretch>
            <a:fillRect/>
          </a:stretch>
        </p:blipFill>
        <p:spPr>
          <a:xfrm>
            <a:off x="2369128" y="1916126"/>
            <a:ext cx="4111336" cy="4679632"/>
          </a:xfrm>
          <a:prstGeom prst="rect">
            <a:avLst/>
          </a:prstGeom>
        </p:spPr>
      </p:pic>
    </p:spTree>
    <p:extLst>
      <p:ext uri="{BB962C8B-B14F-4D97-AF65-F5344CB8AC3E}">
        <p14:creationId xmlns:p14="http://schemas.microsoft.com/office/powerpoint/2010/main" val="45325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Decrementing a Pointer</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Example to decrement the variable pointer to access each preceding element of the array:</a:t>
            </a:r>
            <a:endParaRPr lang="en-GB">
              <a:ea typeface="+mn-lt"/>
              <a:cs typeface="+mn-lt"/>
            </a:endParaRP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12</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7" name="Picture 7" descr="Text&#10;&#10;Description automatically generated">
            <a:extLst>
              <a:ext uri="{FF2B5EF4-FFF2-40B4-BE49-F238E27FC236}">
                <a16:creationId xmlns:a16="http://schemas.microsoft.com/office/drawing/2014/main" id="{0E1CBB51-4438-4F35-9BEB-28AD698A7135}"/>
              </a:ext>
            </a:extLst>
          </p:cNvPr>
          <p:cNvPicPr>
            <a:picLocks noChangeAspect="1"/>
          </p:cNvPicPr>
          <p:nvPr/>
        </p:nvPicPr>
        <p:blipFill>
          <a:blip r:embed="rId2"/>
          <a:stretch>
            <a:fillRect/>
          </a:stretch>
        </p:blipFill>
        <p:spPr>
          <a:xfrm>
            <a:off x="2403764" y="1915617"/>
            <a:ext cx="4223904" cy="4637357"/>
          </a:xfrm>
          <a:prstGeom prst="rect">
            <a:avLst/>
          </a:prstGeom>
        </p:spPr>
      </p:pic>
    </p:spTree>
    <p:extLst>
      <p:ext uri="{BB962C8B-B14F-4D97-AF65-F5344CB8AC3E}">
        <p14:creationId xmlns:p14="http://schemas.microsoft.com/office/powerpoint/2010/main" val="353170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Pointer Comparisons</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Pointers may be compared by using relational operators, such as ==, &lt;, and &gt;.</a:t>
            </a:r>
            <a:endParaRPr lang="en-GB">
              <a:ea typeface="+mn-lt"/>
              <a:cs typeface="+mn-lt"/>
            </a:endParaRPr>
          </a:p>
          <a:p>
            <a:r>
              <a:rPr lang="en-GB" sz="2600">
                <a:ea typeface="+mn-lt"/>
                <a:cs typeface="+mn-lt"/>
              </a:rPr>
              <a:t>If p1 and p2 point to variables that are related to each other, such as elements of the same array, then p1 and p2 can be meaningfully compared.</a:t>
            </a:r>
          </a:p>
          <a:p>
            <a:r>
              <a:rPr lang="en-GB" sz="2600">
                <a:ea typeface="+mn-lt"/>
                <a:cs typeface="+mn-lt"/>
              </a:rPr>
              <a:t>Example to increment the variable pointer so long as the address to which it points is either less than or equal to the address of the last element of the array, which is &amp;var[MAX - 1]:</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13</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307391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Pointer Comparisons</a:t>
            </a:r>
            <a:endParaRPr lang="en-US"/>
          </a:p>
        </p:txBody>
      </p:sp>
      <p:pic>
        <p:nvPicPr>
          <p:cNvPr id="6" name="Picture 6" descr="Text&#10;&#10;Description automatically generated">
            <a:extLst>
              <a:ext uri="{FF2B5EF4-FFF2-40B4-BE49-F238E27FC236}">
                <a16:creationId xmlns:a16="http://schemas.microsoft.com/office/drawing/2014/main" id="{4AA4E8B6-CFCA-4FA0-A1E7-5AE71A202FE6}"/>
              </a:ext>
            </a:extLst>
          </p:cNvPr>
          <p:cNvPicPr>
            <a:picLocks noGrp="1" noChangeAspect="1"/>
          </p:cNvPicPr>
          <p:nvPr>
            <p:ph idx="1"/>
          </p:nvPr>
        </p:nvPicPr>
        <p:blipFill>
          <a:blip r:embed="rId2"/>
          <a:stretch>
            <a:fillRect/>
          </a:stretch>
        </p:blipFill>
        <p:spPr>
          <a:xfrm>
            <a:off x="1600788" y="930449"/>
            <a:ext cx="5424920" cy="5734915"/>
          </a:xfrm>
        </p:spPr>
      </p:pic>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14</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167525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Array of Pointers</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There may be a situation when we want to maintain an array, which can store pointers to an int or char or any other data type available.</a:t>
            </a:r>
            <a:endParaRPr lang="en-GB">
              <a:ea typeface="+mn-lt"/>
              <a:cs typeface="+mn-lt"/>
            </a:endParaRPr>
          </a:p>
          <a:p>
            <a:r>
              <a:rPr lang="en-GB" sz="2600">
                <a:ea typeface="+mn-lt"/>
                <a:cs typeface="+mn-lt"/>
              </a:rPr>
              <a:t>Following is the declaration of an array of pointers to an integer −</a:t>
            </a:r>
            <a:br>
              <a:rPr lang="en-GB" sz="2600" dirty="0">
                <a:ea typeface="+mn-lt"/>
                <a:cs typeface="+mn-lt"/>
              </a:rPr>
            </a:br>
            <a:r>
              <a:rPr lang="en-GB" sz="2600" b="1">
                <a:latin typeface="Consolas"/>
                <a:ea typeface="+mn-lt"/>
                <a:cs typeface="+mn-lt"/>
              </a:rPr>
              <a:t>int *ptr[MAX];</a:t>
            </a:r>
            <a:endParaRPr lang="en-GB" sz="2600" b="1">
              <a:latin typeface="Consolas"/>
            </a:endParaRPr>
          </a:p>
          <a:p>
            <a:pPr algn="just"/>
            <a:r>
              <a:rPr lang="en-GB" sz="2600">
                <a:ea typeface="+mn-lt"/>
                <a:cs typeface="+mn-lt"/>
              </a:rPr>
              <a:t>It declares </a:t>
            </a:r>
            <a:r>
              <a:rPr lang="en-GB" sz="2600" b="1">
                <a:ea typeface="+mn-lt"/>
                <a:cs typeface="+mn-lt"/>
              </a:rPr>
              <a:t>ptr</a:t>
            </a:r>
            <a:r>
              <a:rPr lang="en-GB" sz="2600">
                <a:ea typeface="+mn-lt"/>
                <a:cs typeface="+mn-lt"/>
              </a:rPr>
              <a:t> as an array of MAX integer pointers. Thus, each element in ptr, holds a pointer to an int value.</a:t>
            </a:r>
            <a:endParaRPr lang="en-GB"/>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15</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384373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Array of Pointers</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Example to store integers in an array of pointers:</a:t>
            </a:r>
            <a:endParaRPr lang="en-GB"/>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16</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Text&#10;&#10;Description automatically generated">
            <a:extLst>
              <a:ext uri="{FF2B5EF4-FFF2-40B4-BE49-F238E27FC236}">
                <a16:creationId xmlns:a16="http://schemas.microsoft.com/office/drawing/2014/main" id="{20EDD5DF-747F-4352-A94B-803F101F94C0}"/>
              </a:ext>
            </a:extLst>
          </p:cNvPr>
          <p:cNvPicPr>
            <a:picLocks noChangeAspect="1"/>
          </p:cNvPicPr>
          <p:nvPr/>
        </p:nvPicPr>
        <p:blipFill>
          <a:blip r:embed="rId2"/>
          <a:stretch>
            <a:fillRect/>
          </a:stretch>
        </p:blipFill>
        <p:spPr>
          <a:xfrm>
            <a:off x="1814945" y="1569178"/>
            <a:ext cx="5756563" cy="4602871"/>
          </a:xfrm>
          <a:prstGeom prst="rect">
            <a:avLst/>
          </a:prstGeom>
        </p:spPr>
      </p:pic>
    </p:spTree>
    <p:extLst>
      <p:ext uri="{BB962C8B-B14F-4D97-AF65-F5344CB8AC3E}">
        <p14:creationId xmlns:p14="http://schemas.microsoft.com/office/powerpoint/2010/main" val="41968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Array of Pointers</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Example to store list of strings in an array of pointers:</a:t>
            </a:r>
            <a:endParaRPr lang="en-GB"/>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17</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Text&#10;&#10;Description automatically generated">
            <a:extLst>
              <a:ext uri="{FF2B5EF4-FFF2-40B4-BE49-F238E27FC236}">
                <a16:creationId xmlns:a16="http://schemas.microsoft.com/office/drawing/2014/main" id="{4BEFA5C9-3FF4-42E9-9DF3-6F01420B161C}"/>
              </a:ext>
            </a:extLst>
          </p:cNvPr>
          <p:cNvPicPr>
            <a:picLocks noChangeAspect="1"/>
          </p:cNvPicPr>
          <p:nvPr/>
        </p:nvPicPr>
        <p:blipFill>
          <a:blip r:embed="rId2"/>
          <a:stretch>
            <a:fillRect/>
          </a:stretch>
        </p:blipFill>
        <p:spPr>
          <a:xfrm>
            <a:off x="1814945" y="1552555"/>
            <a:ext cx="5176404" cy="4982480"/>
          </a:xfrm>
          <a:prstGeom prst="rect">
            <a:avLst/>
          </a:prstGeom>
        </p:spPr>
      </p:pic>
    </p:spTree>
    <p:extLst>
      <p:ext uri="{BB962C8B-B14F-4D97-AF65-F5344CB8AC3E}">
        <p14:creationId xmlns:p14="http://schemas.microsoft.com/office/powerpoint/2010/main" val="3100282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Pointer to Pointer</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A pointer to a pointer is a form of multiple indirection, or a chain of pointers.</a:t>
            </a:r>
            <a:endParaRPr lang="en-GB">
              <a:ea typeface="+mn-lt"/>
              <a:cs typeface="+mn-lt"/>
            </a:endParaRPr>
          </a:p>
          <a:p>
            <a:r>
              <a:rPr lang="en-GB" sz="2600">
                <a:ea typeface="+mn-lt"/>
                <a:cs typeface="+mn-lt"/>
              </a:rPr>
              <a:t>Normally, a pointer contains the address of a variable.</a:t>
            </a:r>
            <a:endParaRPr lang="en-GB">
              <a:ea typeface="+mn-lt"/>
              <a:cs typeface="+mn-lt"/>
            </a:endParaRPr>
          </a:p>
          <a:p>
            <a:r>
              <a:rPr lang="en-GB" sz="2600">
                <a:ea typeface="+mn-lt"/>
                <a:cs typeface="+mn-lt"/>
              </a:rPr>
              <a:t>When we define a pointer to a pointer, the first pointer contains the address of the second pointer, which points to the location that contains the actual value as shown below.</a:t>
            </a:r>
            <a:endParaRPr lang="en-GB"/>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18</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7" name="Picture 7" descr="Graphical user interface, diagram&#10;&#10;Description automatically generated">
            <a:extLst>
              <a:ext uri="{FF2B5EF4-FFF2-40B4-BE49-F238E27FC236}">
                <a16:creationId xmlns:a16="http://schemas.microsoft.com/office/drawing/2014/main" id="{72C814AD-CCD3-4073-8EA6-B3405E40BCEE}"/>
              </a:ext>
            </a:extLst>
          </p:cNvPr>
          <p:cNvPicPr>
            <a:picLocks noChangeAspect="1"/>
          </p:cNvPicPr>
          <p:nvPr/>
        </p:nvPicPr>
        <p:blipFill>
          <a:blip r:embed="rId2"/>
          <a:stretch>
            <a:fillRect/>
          </a:stretch>
        </p:blipFill>
        <p:spPr>
          <a:xfrm>
            <a:off x="1676400" y="4594647"/>
            <a:ext cx="6527222" cy="1288205"/>
          </a:xfrm>
          <a:prstGeom prst="rect">
            <a:avLst/>
          </a:prstGeom>
        </p:spPr>
      </p:pic>
    </p:spTree>
    <p:extLst>
      <p:ext uri="{BB962C8B-B14F-4D97-AF65-F5344CB8AC3E}">
        <p14:creationId xmlns:p14="http://schemas.microsoft.com/office/powerpoint/2010/main" val="90689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Pointer to Pointer</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A variable that is a pointer to a pointer must be declared as such.</a:t>
            </a:r>
            <a:endParaRPr lang="en-GB" sz="2600" b="1">
              <a:latin typeface="Consolas"/>
              <a:ea typeface="+mn-lt"/>
              <a:cs typeface="+mn-lt"/>
            </a:endParaRPr>
          </a:p>
          <a:p>
            <a:r>
              <a:rPr lang="en-GB" sz="2600">
                <a:ea typeface="+mn-lt"/>
                <a:cs typeface="+mn-lt"/>
              </a:rPr>
              <a:t>This is done by placing an additional asterisk in front of its name.</a:t>
            </a:r>
            <a:endParaRPr lang="en-GB" sz="2600" b="1">
              <a:latin typeface="Consolas"/>
              <a:ea typeface="+mn-lt"/>
              <a:cs typeface="+mn-lt"/>
            </a:endParaRPr>
          </a:p>
          <a:p>
            <a:r>
              <a:rPr lang="en-GB" sz="2600">
                <a:ea typeface="+mn-lt"/>
                <a:cs typeface="+mn-lt"/>
              </a:rPr>
              <a:t>For example, the following declaration declares a pointer to a pointer of type int −</a:t>
            </a:r>
            <a:br>
              <a:rPr lang="en-GB" sz="2600" dirty="0">
                <a:latin typeface="Trebuchet MS"/>
                <a:ea typeface="+mn-lt"/>
                <a:cs typeface="+mn-lt"/>
              </a:rPr>
            </a:br>
            <a:r>
              <a:rPr lang="en-GB" sz="2600" b="1">
                <a:latin typeface="Consolas"/>
                <a:ea typeface="+mn-lt"/>
                <a:cs typeface="+mn-lt"/>
              </a:rPr>
              <a:t>int **var;</a:t>
            </a:r>
            <a:endParaRPr lang="en-GB" sz="2600" b="1">
              <a:latin typeface="Consolas"/>
            </a:endParaRPr>
          </a:p>
          <a:p>
            <a:r>
              <a:rPr lang="en-GB" sz="2600">
                <a:ea typeface="+mn-lt"/>
                <a:cs typeface="+mn-lt"/>
              </a:rPr>
              <a:t>When a target value is indirectly pointed to by a pointer to a pointer, accessing that value requires that the asterisk operator be applied twice.</a:t>
            </a:r>
            <a:endParaRPr lang="en-GB"/>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19</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157178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Introduction to Pointers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dirty="0">
                <a:ea typeface="+mn-lt"/>
                <a:cs typeface="+mn-lt"/>
              </a:rPr>
              <a:t>Some C programming tasks are performed more easily with pointers, and other tasks, such as dynamic memory allocation, cannot be performed without using pointers.</a:t>
            </a:r>
          </a:p>
          <a:p>
            <a:r>
              <a:rPr lang="en-GB" sz="2600" dirty="0">
                <a:ea typeface="+mn-lt"/>
                <a:cs typeface="+mn-lt"/>
              </a:rPr>
              <a:t>Every variable is a memory location and every memory location has its address defined which can be accessed using ampersand (&amp;) operator, which denotes an address in memory.</a:t>
            </a: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3829179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Pointer to Pointer</a:t>
            </a:r>
            <a:endParaRPr lang="en-US"/>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t>Example:</a:t>
            </a:r>
            <a:endParaRPr lang="en-GB" sz="2600"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20</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Text&#10;&#10;Description automatically generated">
            <a:extLst>
              <a:ext uri="{FF2B5EF4-FFF2-40B4-BE49-F238E27FC236}">
                <a16:creationId xmlns:a16="http://schemas.microsoft.com/office/drawing/2014/main" id="{A1EA212A-21A3-4D45-8457-6E17191A0A11}"/>
              </a:ext>
            </a:extLst>
          </p:cNvPr>
          <p:cNvPicPr>
            <a:picLocks noChangeAspect="1"/>
          </p:cNvPicPr>
          <p:nvPr/>
        </p:nvPicPr>
        <p:blipFill>
          <a:blip r:embed="rId2"/>
          <a:stretch>
            <a:fillRect/>
          </a:stretch>
        </p:blipFill>
        <p:spPr>
          <a:xfrm>
            <a:off x="1676400" y="1570447"/>
            <a:ext cx="5202381" cy="5093901"/>
          </a:xfrm>
          <a:prstGeom prst="rect">
            <a:avLst/>
          </a:prstGeom>
        </p:spPr>
      </p:pic>
    </p:spTree>
    <p:extLst>
      <p:ext uri="{BB962C8B-B14F-4D97-AF65-F5344CB8AC3E}">
        <p14:creationId xmlns:p14="http://schemas.microsoft.com/office/powerpoint/2010/main" val="218486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2939908"/>
            <a:ext cx="8596668" cy="979976"/>
          </a:xfrm>
        </p:spPr>
        <p:txBody>
          <a:bodyPr vert="horz" lIns="91440" tIns="45720" rIns="91440" bIns="45720" rtlCol="0" anchor="t">
            <a:normAutofit/>
          </a:bodyPr>
          <a:lstStyle/>
          <a:p>
            <a:pPr marL="0" indent="0" algn="ctr">
              <a:buNone/>
            </a:pPr>
            <a:r>
              <a:rPr lang="en-GB" sz="2600">
                <a:ea typeface="+mn-lt"/>
                <a:cs typeface="+mn-lt"/>
              </a:rPr>
              <a:t>Thank you!</a:t>
            </a:r>
            <a:endParaRPr lang="en-GB" sz="2600" dirty="0">
              <a:ea typeface="+mn-lt"/>
              <a:cs typeface="+mn-lt"/>
            </a:endParaRP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21</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6472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Introduction to Pointers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Example (without pointer):</a:t>
            </a:r>
            <a:endParaRPr lang="en-US"/>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3</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Graphical user interface, text, application&#10;&#10;Description automatically generated">
            <a:extLst>
              <a:ext uri="{FF2B5EF4-FFF2-40B4-BE49-F238E27FC236}">
                <a16:creationId xmlns:a16="http://schemas.microsoft.com/office/drawing/2014/main" id="{0AFCE209-ED6D-4595-BA00-56160F1E924B}"/>
              </a:ext>
            </a:extLst>
          </p:cNvPr>
          <p:cNvPicPr>
            <a:picLocks noChangeAspect="1"/>
          </p:cNvPicPr>
          <p:nvPr/>
        </p:nvPicPr>
        <p:blipFill>
          <a:blip r:embed="rId2"/>
          <a:stretch>
            <a:fillRect/>
          </a:stretch>
        </p:blipFill>
        <p:spPr>
          <a:xfrm>
            <a:off x="1139536" y="1560543"/>
            <a:ext cx="5947063" cy="3451164"/>
          </a:xfrm>
          <a:prstGeom prst="rect">
            <a:avLst/>
          </a:prstGeom>
        </p:spPr>
      </p:pic>
    </p:spTree>
    <p:extLst>
      <p:ext uri="{BB962C8B-B14F-4D97-AF65-F5344CB8AC3E}">
        <p14:creationId xmlns:p14="http://schemas.microsoft.com/office/powerpoint/2010/main" val="39875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Introduction to Pointers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A </a:t>
            </a:r>
            <a:r>
              <a:rPr lang="en-GB" sz="2600" b="1">
                <a:ea typeface="+mn-lt"/>
                <a:cs typeface="+mn-lt"/>
              </a:rPr>
              <a:t>pointer</a:t>
            </a:r>
            <a:r>
              <a:rPr lang="en-GB" sz="2600">
                <a:ea typeface="+mn-lt"/>
                <a:cs typeface="+mn-lt"/>
              </a:rPr>
              <a:t> is a variable whose value is the address of another variable, i.e., direct address of the memory location.</a:t>
            </a:r>
            <a:endParaRPr lang="en-US">
              <a:ea typeface="+mn-lt"/>
              <a:cs typeface="+mn-lt"/>
            </a:endParaRPr>
          </a:p>
          <a:p>
            <a:r>
              <a:rPr lang="en-GB" sz="2600">
                <a:ea typeface="+mn-lt"/>
                <a:cs typeface="+mn-lt"/>
              </a:rPr>
              <a:t>Like any variable or constant, you must declare a pointer before using it to store any variable address.</a:t>
            </a:r>
          </a:p>
          <a:p>
            <a:r>
              <a:rPr lang="en-GB" sz="2600"/>
              <a:t>Syntax:</a:t>
            </a:r>
            <a:br>
              <a:rPr lang="en-GB" sz="2600" dirty="0"/>
            </a:br>
            <a:r>
              <a:rPr lang="en-GB" sz="2600"/>
              <a:t>type *var_name;</a:t>
            </a:r>
          </a:p>
          <a:p>
            <a:r>
              <a:rPr lang="en-GB" sz="2600">
                <a:ea typeface="+mn-lt"/>
                <a:cs typeface="+mn-lt"/>
              </a:rPr>
              <a:t>Here, </a:t>
            </a:r>
            <a:r>
              <a:rPr lang="en-GB" sz="2600" b="1">
                <a:ea typeface="+mn-lt"/>
                <a:cs typeface="+mn-lt"/>
              </a:rPr>
              <a:t>type</a:t>
            </a:r>
            <a:r>
              <a:rPr lang="en-GB" sz="2600">
                <a:ea typeface="+mn-lt"/>
                <a:cs typeface="+mn-lt"/>
              </a:rPr>
              <a:t> is the pointer's base type; it must be a valid C data type and </a:t>
            </a:r>
            <a:r>
              <a:rPr lang="en-GB" sz="2600" b="1">
                <a:ea typeface="+mn-lt"/>
                <a:cs typeface="+mn-lt"/>
              </a:rPr>
              <a:t>var-name</a:t>
            </a:r>
            <a:r>
              <a:rPr lang="en-GB" sz="2600">
                <a:ea typeface="+mn-lt"/>
                <a:cs typeface="+mn-lt"/>
              </a:rPr>
              <a:t> is the name of the pointer variable.</a:t>
            </a:r>
            <a:endParaRPr lang="en-GB" sz="2600" dirty="0"/>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4</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15530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dirty="0"/>
              <a:t>Introduction to Pointers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GB" sz="2600">
                <a:ea typeface="+mn-lt"/>
                <a:cs typeface="+mn-lt"/>
              </a:rPr>
              <a:t>Example (with pointer):</a:t>
            </a:r>
            <a:endParaRPr lang="en-US"/>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5</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Text&#10;&#10;Description automatically generated">
            <a:extLst>
              <a:ext uri="{FF2B5EF4-FFF2-40B4-BE49-F238E27FC236}">
                <a16:creationId xmlns:a16="http://schemas.microsoft.com/office/drawing/2014/main" id="{5EC89CCB-DCD5-4AA3-B73B-CE17A3D9811F}"/>
              </a:ext>
            </a:extLst>
          </p:cNvPr>
          <p:cNvPicPr>
            <a:picLocks noChangeAspect="1"/>
          </p:cNvPicPr>
          <p:nvPr/>
        </p:nvPicPr>
        <p:blipFill>
          <a:blip r:embed="rId2"/>
          <a:stretch>
            <a:fillRect/>
          </a:stretch>
        </p:blipFill>
        <p:spPr>
          <a:xfrm>
            <a:off x="1148195" y="1535595"/>
            <a:ext cx="5893419" cy="4775636"/>
          </a:xfrm>
          <a:prstGeom prst="rect">
            <a:avLst/>
          </a:prstGeom>
        </p:spPr>
      </p:pic>
    </p:spTree>
    <p:extLst>
      <p:ext uri="{BB962C8B-B14F-4D97-AF65-F5344CB8AC3E}">
        <p14:creationId xmlns:p14="http://schemas.microsoft.com/office/powerpoint/2010/main" val="170291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NULL Pointers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a:ea typeface="+mn-lt"/>
                <a:cs typeface="+mn-lt"/>
              </a:rPr>
              <a:t>It is always a good practice to assign a NULL value to a pointer variable in case you do not have an exact address to be assigned.</a:t>
            </a:r>
            <a:endParaRPr lang="en-US">
              <a:ea typeface="+mn-lt"/>
              <a:cs typeface="+mn-lt"/>
            </a:endParaRPr>
          </a:p>
          <a:p>
            <a:pPr algn="just"/>
            <a:r>
              <a:rPr lang="en-GB" sz="2600">
                <a:ea typeface="+mn-lt"/>
                <a:cs typeface="+mn-lt"/>
              </a:rPr>
              <a:t>This is done at the time of variable declaration.</a:t>
            </a:r>
            <a:endParaRPr lang="en-US">
              <a:ea typeface="+mn-lt"/>
              <a:cs typeface="+mn-lt"/>
            </a:endParaRPr>
          </a:p>
          <a:p>
            <a:pPr algn="just"/>
            <a:r>
              <a:rPr lang="en-GB" sz="2600">
                <a:ea typeface="+mn-lt"/>
                <a:cs typeface="+mn-lt"/>
              </a:rPr>
              <a:t>A pointer that is assigned NULL is called a </a:t>
            </a:r>
            <a:r>
              <a:rPr lang="en-GB" sz="2600" b="1">
                <a:ea typeface="+mn-lt"/>
                <a:cs typeface="+mn-lt"/>
              </a:rPr>
              <a:t>null</a:t>
            </a:r>
            <a:r>
              <a:rPr lang="en-GB" sz="2600">
                <a:ea typeface="+mn-lt"/>
                <a:cs typeface="+mn-lt"/>
              </a:rPr>
              <a:t> pointer.</a:t>
            </a:r>
            <a:endParaRPr lang="en-US">
              <a:ea typeface="+mn-lt"/>
              <a:cs typeface="+mn-lt"/>
            </a:endParaRPr>
          </a:p>
          <a:p>
            <a:pPr algn="just"/>
            <a:r>
              <a:rPr lang="en-GB" sz="2600">
                <a:ea typeface="+mn-lt"/>
                <a:cs typeface="+mn-lt"/>
              </a:rPr>
              <a:t>The NULL pointer is a constant with a value of zero defined in several standard libraries.</a:t>
            </a:r>
            <a:endParaRPr lang="en-GB"/>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6</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155797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NULL Pointers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a:ea typeface="+mn-lt"/>
                <a:cs typeface="+mn-lt"/>
              </a:rPr>
              <a:t>Example:</a:t>
            </a:r>
            <a:endParaRPr lang="en-US"/>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7</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pic>
        <p:nvPicPr>
          <p:cNvPr id="6" name="Picture 6" descr="Graphical user interface, text&#10;&#10;Description automatically generated">
            <a:extLst>
              <a:ext uri="{FF2B5EF4-FFF2-40B4-BE49-F238E27FC236}">
                <a16:creationId xmlns:a16="http://schemas.microsoft.com/office/drawing/2014/main" id="{1C78C5D2-3020-4178-B01A-7C2938A13A86}"/>
              </a:ext>
            </a:extLst>
          </p:cNvPr>
          <p:cNvPicPr>
            <a:picLocks noChangeAspect="1"/>
          </p:cNvPicPr>
          <p:nvPr/>
        </p:nvPicPr>
        <p:blipFill>
          <a:blip r:embed="rId2"/>
          <a:stretch>
            <a:fillRect/>
          </a:stretch>
        </p:blipFill>
        <p:spPr>
          <a:xfrm>
            <a:off x="1096241" y="1556905"/>
            <a:ext cx="5557404" cy="3060122"/>
          </a:xfrm>
          <a:prstGeom prst="rect">
            <a:avLst/>
          </a:prstGeom>
        </p:spPr>
      </p:pic>
    </p:spTree>
    <p:extLst>
      <p:ext uri="{BB962C8B-B14F-4D97-AF65-F5344CB8AC3E}">
        <p14:creationId xmlns:p14="http://schemas.microsoft.com/office/powerpoint/2010/main" val="5448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NULL Pointers</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a:ea typeface="+mn-lt"/>
                <a:cs typeface="+mn-lt"/>
              </a:rPr>
              <a:t>In most of the operating systems, programs are not permitted to access memory at address 0 because that memory is reserved by the operating system.</a:t>
            </a:r>
            <a:endParaRPr lang="en-US">
              <a:ea typeface="+mn-lt"/>
              <a:cs typeface="+mn-lt"/>
            </a:endParaRPr>
          </a:p>
          <a:p>
            <a:pPr algn="just"/>
            <a:r>
              <a:rPr lang="en-GB" sz="2600">
                <a:ea typeface="+mn-lt"/>
                <a:cs typeface="+mn-lt"/>
              </a:rPr>
              <a:t>However, the memory address 0 has special significance; it signals that the pointer is not intended to point to an accessible memory location.</a:t>
            </a:r>
            <a:endParaRPr lang="en-US">
              <a:ea typeface="+mn-lt"/>
              <a:cs typeface="+mn-lt"/>
            </a:endParaRPr>
          </a:p>
          <a:p>
            <a:pPr algn="just"/>
            <a:r>
              <a:rPr lang="en-GB" sz="2600">
                <a:ea typeface="+mn-lt"/>
                <a:cs typeface="+mn-lt"/>
              </a:rPr>
              <a:t>But by convention, if a pointer contains the null (zero) value, it is assumed to point to nothing.</a:t>
            </a:r>
            <a:endParaRPr lang="en-US"/>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8</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164784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A855-F520-45FD-BB3B-6FB6FC35C386}"/>
              </a:ext>
            </a:extLst>
          </p:cNvPr>
          <p:cNvSpPr>
            <a:spLocks noGrp="1"/>
          </p:cNvSpPr>
          <p:nvPr>
            <p:ph type="title"/>
          </p:nvPr>
        </p:nvSpPr>
        <p:spPr>
          <a:xfrm>
            <a:off x="677334" y="254577"/>
            <a:ext cx="8596668" cy="671369"/>
          </a:xfrm>
        </p:spPr>
        <p:txBody>
          <a:bodyPr>
            <a:normAutofit/>
          </a:bodyPr>
          <a:lstStyle/>
          <a:p>
            <a:r>
              <a:rPr lang="en-GB"/>
              <a:t>Pointer Arithmetic</a:t>
            </a:r>
          </a:p>
        </p:txBody>
      </p:sp>
      <p:sp>
        <p:nvSpPr>
          <p:cNvPr id="3" name="Content Placeholder 2">
            <a:extLst>
              <a:ext uri="{FF2B5EF4-FFF2-40B4-BE49-F238E27FC236}">
                <a16:creationId xmlns:a16="http://schemas.microsoft.com/office/drawing/2014/main"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pPr algn="just"/>
            <a:r>
              <a:rPr lang="en-GB" sz="2600">
                <a:ea typeface="+mn-lt"/>
                <a:cs typeface="+mn-lt"/>
              </a:rPr>
              <a:t>A pointer in C is an address, which is a numeric value.</a:t>
            </a:r>
            <a:endParaRPr lang="en-US">
              <a:ea typeface="+mn-lt"/>
              <a:cs typeface="+mn-lt"/>
            </a:endParaRPr>
          </a:p>
          <a:p>
            <a:pPr algn="just"/>
            <a:r>
              <a:rPr lang="en-GB" sz="2600">
                <a:ea typeface="+mn-lt"/>
                <a:cs typeface="+mn-lt"/>
              </a:rPr>
              <a:t>Therefore, you can perform arithmetic operations on a pointer just as you can on a numeric value.</a:t>
            </a:r>
            <a:endParaRPr lang="en-US">
              <a:ea typeface="+mn-lt"/>
              <a:cs typeface="+mn-lt"/>
            </a:endParaRPr>
          </a:p>
          <a:p>
            <a:pPr algn="just"/>
            <a:r>
              <a:rPr lang="en-GB" sz="2600">
                <a:ea typeface="+mn-lt"/>
                <a:cs typeface="+mn-lt"/>
              </a:rPr>
              <a:t>There are four arithmetic operators that can be used on pointers: ++, --, +, and -</a:t>
            </a:r>
          </a:p>
          <a:p>
            <a:pPr algn="just"/>
            <a:r>
              <a:rPr lang="en-GB" sz="2600"/>
              <a:t>Other than this, comparison operations can also be done with pointers.</a:t>
            </a:r>
            <a:endParaRPr lang="en-GB" sz="2600" dirty="0"/>
          </a:p>
          <a:p>
            <a:pPr algn="just"/>
            <a:r>
              <a:rPr lang="en-GB" sz="2600"/>
              <a:t>To understand pointer arithmetic, let us consider that </a:t>
            </a:r>
            <a:r>
              <a:rPr lang="en-GB" sz="2600" b="1"/>
              <a:t>ptr</a:t>
            </a:r>
            <a:r>
              <a:rPr lang="en-GB" sz="2600"/>
              <a:t> is an integer pointer which points to the address 1000.</a:t>
            </a:r>
            <a:endParaRPr lang="en-GB" sz="2600">
              <a:ea typeface="+mn-lt"/>
              <a:cs typeface="+mn-lt"/>
            </a:endParaRPr>
          </a:p>
        </p:txBody>
      </p:sp>
      <p:sp>
        <p:nvSpPr>
          <p:cNvPr id="5" name="Slide Number Placeholder 4">
            <a:extLst>
              <a:ext uri="{FF2B5EF4-FFF2-40B4-BE49-F238E27FC236}">
                <a16:creationId xmlns:a16="http://schemas.microsoft.com/office/drawing/2014/main"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9</a:t>
            </a:fld>
            <a:endParaRPr lang="en-GB"/>
          </a:p>
        </p:txBody>
      </p:sp>
      <p:sp>
        <p:nvSpPr>
          <p:cNvPr id="4" name="Footer Placeholder 3">
            <a:extLst>
              <a:ext uri="{FF2B5EF4-FFF2-40B4-BE49-F238E27FC236}">
                <a16:creationId xmlns:a16="http://schemas.microsoft.com/office/drawing/2014/main" id="{D82F2776-FF3F-4917-96F1-5A16982DC75E}"/>
              </a:ext>
            </a:extLst>
          </p:cNvPr>
          <p:cNvSpPr>
            <a:spLocks noGrp="1"/>
          </p:cNvSpPr>
          <p:nvPr>
            <p:ph type="ftr" sz="quarter" idx="11"/>
          </p:nvPr>
        </p:nvSpPr>
        <p:spPr>
          <a:xfrm>
            <a:off x="677334" y="6309794"/>
            <a:ext cx="6297612" cy="365125"/>
          </a:xfrm>
        </p:spPr>
        <p:txBody>
          <a:bodyPr/>
          <a:lstStyle/>
          <a:p>
            <a:r>
              <a:rPr lang="en-GB"/>
              <a:t>25 March 2021</a:t>
            </a:r>
          </a:p>
        </p:txBody>
      </p:sp>
    </p:spTree>
    <p:extLst>
      <p:ext uri="{BB962C8B-B14F-4D97-AF65-F5344CB8AC3E}">
        <p14:creationId xmlns:p14="http://schemas.microsoft.com/office/powerpoint/2010/main" val="24864872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Pointers</vt:lpstr>
      <vt:lpstr>Introduction to Pointers</vt:lpstr>
      <vt:lpstr>Introduction to Pointers</vt:lpstr>
      <vt:lpstr>Introduction to Pointers</vt:lpstr>
      <vt:lpstr>Introduction to Pointers</vt:lpstr>
      <vt:lpstr>NULL Pointers</vt:lpstr>
      <vt:lpstr>NULL Pointers</vt:lpstr>
      <vt:lpstr>NULL Pointers</vt:lpstr>
      <vt:lpstr>Pointer Arithmetic</vt:lpstr>
      <vt:lpstr>Pointer Arithmetic</vt:lpstr>
      <vt:lpstr>Incrementing a Pointer</vt:lpstr>
      <vt:lpstr>Decrementing a Pointer</vt:lpstr>
      <vt:lpstr>Pointer Comparisons</vt:lpstr>
      <vt:lpstr>Pointer Comparisons</vt:lpstr>
      <vt:lpstr>Array of Pointers</vt:lpstr>
      <vt:lpstr>Array of Pointers</vt:lpstr>
      <vt:lpstr>Array of Pointers</vt:lpstr>
      <vt:lpstr>Pointer to Pointer</vt:lpstr>
      <vt:lpstr>Pointer to Pointer</vt:lpstr>
      <vt:lpstr>Pointer to Pointer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1056</cp:revision>
  <dcterms:created xsi:type="dcterms:W3CDTF">2021-03-23T16:21:34Z</dcterms:created>
  <dcterms:modified xsi:type="dcterms:W3CDTF">2021-03-24T15:58:01Z</dcterms:modified>
</cp:coreProperties>
</file>