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45" r:id="rId1"/>
  </p:sldMasterIdLst>
  <p:sldIdLst>
    <p:sldId id="256" r:id="rId2"/>
    <p:sldId id="259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9" r:id="rId17"/>
    <p:sldId id="340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38" r:id="rId30"/>
    <p:sldId id="341" r:id="rId31"/>
    <p:sldId id="342" r:id="rId32"/>
    <p:sldId id="343" r:id="rId33"/>
    <p:sldId id="344" r:id="rId34"/>
    <p:sldId id="27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763BC-9FB9-4194-AA9C-9CE80075FA24}" v="413" dt="2021-03-24T16:26:18.472"/>
    <p1510:client id="{22594B00-1530-4A26-8F29-DD9156161E93}" v="771" dt="2021-03-24T15:56:57.317"/>
    <p1510:client id="{32E9225A-D7B3-4BAF-A897-4010EEEB87E9}" v="327" dt="2021-03-24T13:23:59.619"/>
    <p1510:client id="{4A0C21C3-EB3B-4B49-9885-8E63980446DE}" v="773" dt="2021-03-24T14:11:03.007"/>
    <p1510:client id="{4EF28B71-BD83-42BE-AF3E-97C2B7FDCCA3}" v="1238" dt="2021-03-23T17:11:28.591"/>
    <p1510:client id="{892643E0-D744-4D0B-A6FE-3B8026EF027A}" v="3702" dt="2021-03-24T08:00:46.344"/>
    <p1510:client id="{BD509FF0-2A1E-44B8-B4A3-97E9B06C6F36}" v="1221" dt="2021-03-24T12:54:25.661"/>
    <p1510:client id="{E89D2B01-2D99-4CE9-9087-135B47D787CF}" v="446" dt="2021-03-24T16:48:39.422"/>
    <p1510:client id="{F9925C21-D045-4BFA-8438-A9DD6D471C93}" v="1" dt="2021-03-23T16:21:43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82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19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15310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4883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36972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1108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8556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7360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828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0314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414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3714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5119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6068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9127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9054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6628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Stacks and Queues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570378"/>
            <a:ext cx="7766936" cy="189353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Akash Hegde</a:t>
            </a:r>
          </a:p>
          <a:p>
            <a:pPr algn="ctr"/>
            <a:r>
              <a:rPr lang="en-US" dirty="0"/>
              <a:t>Seventh Sense Talent Solutions</a:t>
            </a:r>
          </a:p>
          <a:p>
            <a:pPr algn="ctr"/>
            <a:r>
              <a:rPr lang="en-US" dirty="0"/>
              <a:t>Vivekananda Institute of Technology</a:t>
            </a:r>
          </a:p>
          <a:p>
            <a:pPr algn="ctr"/>
            <a:r>
              <a:rPr lang="en-US" dirty="0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Stack Operations – </a:t>
            </a:r>
            <a:r>
              <a:rPr lang="en-GB" dirty="0" err="1"/>
              <a:t>isempty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>
                <a:ea typeface="+mn-lt"/>
                <a:cs typeface="+mn-lt"/>
              </a:rPr>
              <a:t>Algorithm of </a:t>
            </a:r>
            <a:r>
              <a:rPr lang="en-GB" sz="2000" dirty="0" err="1">
                <a:ea typeface="+mn-lt"/>
                <a:cs typeface="+mn-lt"/>
              </a:rPr>
              <a:t>isempty</a:t>
            </a:r>
            <a:r>
              <a:rPr lang="en-GB" sz="2000" dirty="0">
                <a:ea typeface="+mn-lt"/>
                <a:cs typeface="+mn-lt"/>
              </a:rPr>
              <a:t>() function −</a:t>
            </a:r>
            <a:br>
              <a:rPr lang="en-GB" sz="2000" dirty="0">
                <a:latin typeface="Trebuchet MS"/>
                <a:ea typeface="+mn-lt"/>
                <a:cs typeface="+mn-lt"/>
              </a:rPr>
            </a:br>
            <a:r>
              <a:rPr lang="en-GB" sz="2000" b="1" dirty="0">
                <a:latin typeface="Consolas"/>
                <a:ea typeface="+mn-lt"/>
                <a:cs typeface="+mn-lt"/>
              </a:rPr>
              <a:t>begin procedure </a:t>
            </a:r>
            <a:r>
              <a:rPr lang="en-GB" sz="2000" b="1" dirty="0" err="1">
                <a:latin typeface="Consolas"/>
                <a:ea typeface="+mn-lt"/>
                <a:cs typeface="+mn-lt"/>
              </a:rPr>
              <a:t>isempty</a:t>
            </a:r>
            <a:r>
              <a:rPr lang="en-GB" sz="2000" b="1" dirty="0">
                <a:latin typeface="Consolas"/>
                <a:ea typeface="+mn-lt"/>
                <a:cs typeface="+mn-lt"/>
              </a:rPr>
              <a:t>
   if top less than 1
      return true
   else
      return false
   endif
end procedure</a:t>
            </a:r>
            <a:endParaRPr lang="en-GB" sz="2000" b="1">
              <a:latin typeface="Trebuchet MS" panose="020B0603020202020204"/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Implementation of </a:t>
            </a:r>
            <a:r>
              <a:rPr lang="en-GB" sz="2000" dirty="0" err="1">
                <a:ea typeface="+mn-lt"/>
                <a:cs typeface="+mn-lt"/>
              </a:rPr>
              <a:t>isempty</a:t>
            </a:r>
            <a:r>
              <a:rPr lang="en-GB" sz="2000" dirty="0">
                <a:ea typeface="+mn-lt"/>
                <a:cs typeface="+mn-lt"/>
              </a:rPr>
              <a:t>() function - 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latin typeface="Consolas"/>
              </a:rPr>
              <a:t>bool isempty() {
   if(top == -1)
      return true;
   else
      return false;
}</a:t>
            </a:r>
            <a:endParaRPr lang="en-GB" sz="2000" b="1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85700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Stack Operations – push()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ea typeface="+mn-lt"/>
                <a:cs typeface="+mn-lt"/>
              </a:rPr>
              <a:t>The process of putting a new data element onto stack is known as a Push Operation.</a:t>
            </a:r>
            <a:endParaRPr lang="en-GB" sz="2400" b="1" dirty="0">
              <a:ea typeface="+mn-lt"/>
              <a:cs typeface="+mn-lt"/>
            </a:endParaRPr>
          </a:p>
          <a:p>
            <a:r>
              <a:rPr lang="en-GB" sz="2400" dirty="0">
                <a:ea typeface="+mn-lt"/>
                <a:cs typeface="+mn-lt"/>
              </a:rPr>
              <a:t>Push operation involves a series of steps −</a:t>
            </a:r>
          </a:p>
          <a:p>
            <a:pPr lvl="1"/>
            <a:r>
              <a:rPr lang="en-GB" sz="2400" b="1" dirty="0">
                <a:ea typeface="+mn-lt"/>
                <a:cs typeface="+mn-lt"/>
              </a:rPr>
              <a:t>Step 1</a:t>
            </a:r>
            <a:r>
              <a:rPr lang="en-GB" sz="2400" dirty="0">
                <a:ea typeface="+mn-lt"/>
                <a:cs typeface="+mn-lt"/>
              </a:rPr>
              <a:t> − Checks if the stack is full.</a:t>
            </a:r>
            <a:endParaRPr lang="en-GB" sz="2400"/>
          </a:p>
          <a:p>
            <a:pPr lvl="1"/>
            <a:r>
              <a:rPr lang="en-GB" sz="2400" b="1" dirty="0">
                <a:ea typeface="+mn-lt"/>
                <a:cs typeface="+mn-lt"/>
              </a:rPr>
              <a:t>Step 2</a:t>
            </a:r>
            <a:r>
              <a:rPr lang="en-GB" sz="2400" dirty="0">
                <a:ea typeface="+mn-lt"/>
                <a:cs typeface="+mn-lt"/>
              </a:rPr>
              <a:t> − If the stack is full, produces an error and exit.</a:t>
            </a:r>
            <a:endParaRPr lang="en-GB" sz="2400"/>
          </a:p>
          <a:p>
            <a:pPr lvl="1"/>
            <a:r>
              <a:rPr lang="en-GB" sz="2400" b="1" dirty="0">
                <a:ea typeface="+mn-lt"/>
                <a:cs typeface="+mn-lt"/>
              </a:rPr>
              <a:t>Step 3</a:t>
            </a:r>
            <a:r>
              <a:rPr lang="en-GB" sz="2400" dirty="0">
                <a:ea typeface="+mn-lt"/>
                <a:cs typeface="+mn-lt"/>
              </a:rPr>
              <a:t> − If the stack is not full, increments </a:t>
            </a:r>
            <a:r>
              <a:rPr lang="en-GB" sz="2400" b="1" dirty="0">
                <a:ea typeface="+mn-lt"/>
                <a:cs typeface="+mn-lt"/>
              </a:rPr>
              <a:t>top</a:t>
            </a:r>
            <a:r>
              <a:rPr lang="en-GB" sz="2400" dirty="0">
                <a:ea typeface="+mn-lt"/>
                <a:cs typeface="+mn-lt"/>
              </a:rPr>
              <a:t> to point next empty space.</a:t>
            </a:r>
            <a:endParaRPr lang="en-GB" sz="2400"/>
          </a:p>
          <a:p>
            <a:pPr lvl="1"/>
            <a:r>
              <a:rPr lang="en-GB" sz="2400" b="1" dirty="0">
                <a:ea typeface="+mn-lt"/>
                <a:cs typeface="+mn-lt"/>
              </a:rPr>
              <a:t>Step 4</a:t>
            </a:r>
            <a:r>
              <a:rPr lang="en-GB" sz="2400" dirty="0">
                <a:ea typeface="+mn-lt"/>
                <a:cs typeface="+mn-lt"/>
              </a:rPr>
              <a:t> − Adds data element to the stack location, where top is pointing.</a:t>
            </a:r>
            <a:endParaRPr lang="en-GB" sz="2400"/>
          </a:p>
          <a:p>
            <a:pPr lvl="1"/>
            <a:r>
              <a:rPr lang="en-GB" sz="2400" b="1" dirty="0">
                <a:ea typeface="+mn-lt"/>
                <a:cs typeface="+mn-lt"/>
              </a:rPr>
              <a:t>Step 5</a:t>
            </a:r>
            <a:r>
              <a:rPr lang="en-GB" sz="2400" dirty="0">
                <a:ea typeface="+mn-lt"/>
                <a:cs typeface="+mn-lt"/>
              </a:rPr>
              <a:t> − Returns success.</a:t>
            </a:r>
            <a:endParaRPr lang="en-GB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65548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Stack Operations – push()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/>
              <a:t>Algorithm for PUSH Operation</a:t>
            </a:r>
            <a:br>
              <a:rPr lang="en-GB" sz="2000" dirty="0"/>
            </a:br>
            <a:r>
              <a:rPr lang="en-GB" sz="2000" b="1" dirty="0">
                <a:latin typeface="Consolas"/>
                <a:ea typeface="+mn-lt"/>
                <a:cs typeface="+mn-lt"/>
              </a:rPr>
              <a:t>begin procedure push: stack, data
   if stack is full
      return null
   endif
   top ← top + 1
   stack[top] ← data
end procedure</a:t>
            </a:r>
            <a:endParaRPr lang="en-GB" sz="2000" b="1"/>
          </a:p>
          <a:p>
            <a:r>
              <a:rPr lang="en-GB" sz="2000" dirty="0">
                <a:ea typeface="+mn-lt"/>
                <a:cs typeface="+mn-lt"/>
              </a:rPr>
              <a:t>Implementation of push() −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latin typeface="Consolas"/>
                <a:ea typeface="+mn-lt"/>
                <a:cs typeface="+mn-lt"/>
              </a:rPr>
              <a:t>void push(int data) {
   if(!</a:t>
            </a:r>
            <a:r>
              <a:rPr lang="en-GB" sz="2000" dirty="0" err="1">
                <a:latin typeface="Consolas"/>
                <a:ea typeface="+mn-lt"/>
                <a:cs typeface="+mn-lt"/>
              </a:rPr>
              <a:t>isFull</a:t>
            </a:r>
            <a:r>
              <a:rPr lang="en-GB" sz="2000" dirty="0">
                <a:latin typeface="Consolas"/>
                <a:ea typeface="+mn-lt"/>
                <a:cs typeface="+mn-lt"/>
              </a:rPr>
              <a:t>()) {
      top = top + 1;   
      stack[top] = data;
   } else {
      </a:t>
            </a:r>
            <a:r>
              <a:rPr lang="en-GB" sz="2000" dirty="0" err="1">
                <a:latin typeface="Consolas"/>
                <a:ea typeface="+mn-lt"/>
                <a:cs typeface="+mn-lt"/>
              </a:rPr>
              <a:t>printf</a:t>
            </a:r>
            <a:r>
              <a:rPr lang="en-GB" sz="2000" dirty="0">
                <a:latin typeface="Consolas"/>
                <a:ea typeface="+mn-lt"/>
                <a:cs typeface="+mn-lt"/>
              </a:rPr>
              <a:t>("Could not insert data, Stack is full.\n");
   }
}</a:t>
            </a:r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58169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Stack Operations – pop()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>
                <a:ea typeface="+mn-lt"/>
                <a:cs typeface="+mn-lt"/>
              </a:rPr>
              <a:t>Accessing the content while removing it from the stack, is known as a Pop Operation.</a:t>
            </a:r>
            <a:endParaRPr lang="en-GB" sz="2000" b="1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In an array implementation of pop() operation, the data element is not actually removed, instead </a:t>
            </a:r>
            <a:r>
              <a:rPr lang="en-GB" sz="2000" b="1" dirty="0">
                <a:ea typeface="+mn-lt"/>
                <a:cs typeface="+mn-lt"/>
              </a:rPr>
              <a:t>top</a:t>
            </a:r>
            <a:r>
              <a:rPr lang="en-GB" sz="2000" dirty="0">
                <a:ea typeface="+mn-lt"/>
                <a:cs typeface="+mn-lt"/>
              </a:rPr>
              <a:t> is decremented to a lower position in the stack to point to the next value.</a:t>
            </a:r>
            <a:endParaRPr lang="en-GB" sz="2000" b="1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But in linked-list implementation, pop() actually removes data element and deallocates memory space.</a:t>
            </a:r>
            <a:endParaRPr lang="en-GB" sz="2000" b="1" dirty="0">
              <a:latin typeface="Trebuchet MS"/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A Pop operation may involve the following steps −</a:t>
            </a:r>
            <a:endParaRPr lang="en-GB" dirty="0">
              <a:ea typeface="+mn-lt"/>
              <a:cs typeface="+mn-lt"/>
            </a:endParaRPr>
          </a:p>
          <a:p>
            <a:pPr lvl="1"/>
            <a:r>
              <a:rPr lang="en-GB" sz="1800" b="1" dirty="0">
                <a:ea typeface="+mn-lt"/>
                <a:cs typeface="+mn-lt"/>
              </a:rPr>
              <a:t>Step 1</a:t>
            </a:r>
            <a:r>
              <a:rPr lang="en-GB" sz="1800" dirty="0">
                <a:ea typeface="+mn-lt"/>
                <a:cs typeface="+mn-lt"/>
              </a:rPr>
              <a:t> − Checks if the stack is empty.</a:t>
            </a:r>
            <a:endParaRPr lang="en-GB"/>
          </a:p>
          <a:p>
            <a:pPr lvl="1"/>
            <a:r>
              <a:rPr lang="en-GB" sz="1800" b="1" dirty="0">
                <a:ea typeface="+mn-lt"/>
                <a:cs typeface="+mn-lt"/>
              </a:rPr>
              <a:t>Step 2</a:t>
            </a:r>
            <a:r>
              <a:rPr lang="en-GB" sz="1800" dirty="0">
                <a:ea typeface="+mn-lt"/>
                <a:cs typeface="+mn-lt"/>
              </a:rPr>
              <a:t> − If the stack is empty, produces an error and exit.</a:t>
            </a:r>
            <a:endParaRPr lang="en-GB" sz="1800" dirty="0"/>
          </a:p>
          <a:p>
            <a:pPr lvl="1"/>
            <a:r>
              <a:rPr lang="en-GB" sz="1800" b="1" dirty="0">
                <a:ea typeface="+mn-lt"/>
                <a:cs typeface="+mn-lt"/>
              </a:rPr>
              <a:t>Step 3</a:t>
            </a:r>
            <a:r>
              <a:rPr lang="en-GB" sz="1800" dirty="0">
                <a:ea typeface="+mn-lt"/>
                <a:cs typeface="+mn-lt"/>
              </a:rPr>
              <a:t> − If the stack is not empty, accesses the data element at which </a:t>
            </a:r>
            <a:r>
              <a:rPr lang="en-GB" sz="1800" b="1" dirty="0">
                <a:ea typeface="+mn-lt"/>
                <a:cs typeface="+mn-lt"/>
              </a:rPr>
              <a:t>top</a:t>
            </a:r>
            <a:r>
              <a:rPr lang="en-GB" sz="1800" dirty="0">
                <a:ea typeface="+mn-lt"/>
                <a:cs typeface="+mn-lt"/>
              </a:rPr>
              <a:t> is pointing.</a:t>
            </a:r>
            <a:endParaRPr lang="en-GB" sz="1800" dirty="0"/>
          </a:p>
          <a:p>
            <a:pPr lvl="1"/>
            <a:r>
              <a:rPr lang="en-GB" sz="1800" b="1" dirty="0">
                <a:ea typeface="+mn-lt"/>
                <a:cs typeface="+mn-lt"/>
              </a:rPr>
              <a:t>Step 4</a:t>
            </a:r>
            <a:r>
              <a:rPr lang="en-GB" sz="1800" dirty="0">
                <a:ea typeface="+mn-lt"/>
                <a:cs typeface="+mn-lt"/>
              </a:rPr>
              <a:t> − Decreases the value of top by 1.</a:t>
            </a:r>
            <a:endParaRPr lang="en-GB"/>
          </a:p>
          <a:p>
            <a:pPr lvl="1"/>
            <a:r>
              <a:rPr lang="en-GB" sz="1800" b="1" dirty="0">
                <a:ea typeface="+mn-lt"/>
                <a:cs typeface="+mn-lt"/>
              </a:rPr>
              <a:t>Step 5</a:t>
            </a:r>
            <a:r>
              <a:rPr lang="en-GB" sz="1800" dirty="0">
                <a:ea typeface="+mn-lt"/>
                <a:cs typeface="+mn-lt"/>
              </a:rPr>
              <a:t> − Returns success.</a:t>
            </a:r>
            <a:endParaRPr lang="en-GB"/>
          </a:p>
          <a:p>
            <a:endParaRPr lang="en-GB" sz="2000" b="1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58849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Stack Operations – pop()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750" dirty="0"/>
              <a:t>Algorithm for Pop Operation</a:t>
            </a:r>
            <a:br>
              <a:rPr lang="en-GB" sz="1750" dirty="0"/>
            </a:br>
            <a:r>
              <a:rPr lang="en-GB" sz="1750" dirty="0">
                <a:latin typeface="Consolas"/>
                <a:ea typeface="+mn-lt"/>
                <a:cs typeface="+mn-lt"/>
              </a:rPr>
              <a:t>begin procedure pop: stack
   if stack is empty
      return null
   endif
   data ← stack[top]
   top ← top - 1
   return data
end procedure</a:t>
            </a:r>
            <a:endParaRPr lang="en-GB" sz="1750" dirty="0"/>
          </a:p>
          <a:p>
            <a:r>
              <a:rPr lang="en-GB" sz="1750" dirty="0">
                <a:ea typeface="+mn-lt"/>
                <a:cs typeface="+mn-lt"/>
              </a:rPr>
              <a:t>Implementation of pop()  −</a:t>
            </a:r>
            <a:br>
              <a:rPr lang="en-GB" sz="1750" dirty="0">
                <a:ea typeface="+mn-lt"/>
                <a:cs typeface="+mn-lt"/>
              </a:rPr>
            </a:br>
            <a:r>
              <a:rPr lang="en-GB" sz="1750" dirty="0">
                <a:latin typeface="Consolas"/>
              </a:rPr>
              <a:t>int pop(int data) {
   if(!</a:t>
            </a:r>
            <a:r>
              <a:rPr lang="en-GB" sz="1750" dirty="0" err="1">
                <a:latin typeface="Consolas"/>
              </a:rPr>
              <a:t>isempty</a:t>
            </a:r>
            <a:r>
              <a:rPr lang="en-GB" sz="1750" dirty="0">
                <a:latin typeface="Consolas"/>
              </a:rPr>
              <a:t>()) {
      data = stack[top];
      top = top - 1;   
      return data;
   } else {
      </a:t>
            </a:r>
            <a:r>
              <a:rPr lang="en-GB" sz="1750" dirty="0" err="1">
                <a:latin typeface="Consolas"/>
              </a:rPr>
              <a:t>printf</a:t>
            </a:r>
            <a:r>
              <a:rPr lang="en-GB" sz="1750" dirty="0">
                <a:latin typeface="Consolas"/>
              </a:rPr>
              <a:t>("Could not retrieve data, Stack is empty.\n");
   }
}</a:t>
            </a:r>
            <a:endParaRPr lang="en-GB" sz="17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406938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Stack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 dirty="0"/>
              <a:t>Program to implement stack (part 1) –</a:t>
            </a:r>
            <a:endParaRPr lang="en-GB" sz="1600" dirty="0">
              <a:latin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0F1539-438B-4D9F-8FBB-2928694D3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41" y="1380583"/>
            <a:ext cx="4518102" cy="49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0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Stack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 dirty="0"/>
              <a:t>Program to implement stack (part 2) –</a:t>
            </a:r>
            <a:endParaRPr lang="en-GB" sz="1600" dirty="0">
              <a:latin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8474A3-11B1-4EB2-B6A5-F3189599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46" y="1415483"/>
            <a:ext cx="5047785" cy="46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7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Stack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 dirty="0"/>
              <a:t>Program to implement stack (part 3) –</a:t>
            </a:r>
            <a:endParaRPr lang="en-GB" sz="1600" dirty="0">
              <a:latin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F91B6650-6920-4509-894A-783926BF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39" y="1397620"/>
            <a:ext cx="4917687" cy="490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5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Introduction to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600" dirty="0">
                <a:ea typeface="+mn-lt"/>
                <a:cs typeface="+mn-lt"/>
              </a:rPr>
              <a:t>Queue is an abstract data structure, somewhat similar to Stacks.</a:t>
            </a:r>
          </a:p>
          <a:p>
            <a:r>
              <a:rPr lang="en-GB" sz="2600" dirty="0">
                <a:ea typeface="+mn-lt"/>
                <a:cs typeface="+mn-lt"/>
              </a:rPr>
              <a:t>Unlike stacks, a queue is open at both its ends.</a:t>
            </a:r>
          </a:p>
          <a:p>
            <a:r>
              <a:rPr lang="en-GB" sz="2600" dirty="0">
                <a:ea typeface="+mn-lt"/>
                <a:cs typeface="+mn-lt"/>
              </a:rPr>
              <a:t>One end is always used to insert data (enqueue) and the other is used to remove data (dequeue).</a:t>
            </a:r>
          </a:p>
          <a:p>
            <a:r>
              <a:rPr lang="en-GB" sz="2600" dirty="0">
                <a:ea typeface="+mn-lt"/>
                <a:cs typeface="+mn-lt"/>
              </a:rPr>
              <a:t>Queue follows First-In-First-Out methodology, i.e., the data item stored first will be accessed first.</a:t>
            </a:r>
          </a:p>
          <a:p>
            <a:r>
              <a:rPr lang="en-GB" sz="2600" dirty="0">
                <a:ea typeface="+mn-lt"/>
                <a:cs typeface="+mn-lt"/>
              </a:rPr>
              <a:t>A real-world example of queue can be a single-lane one-way road, where the vehicle enters first, exits first. More real-world examples can be seen as queues at the ticket windows and bus-stops.</a:t>
            </a:r>
            <a:endParaRPr lang="en-GB" sz="2600">
              <a:latin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96598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Queue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600" dirty="0">
                <a:ea typeface="+mn-lt"/>
                <a:cs typeface="+mn-lt"/>
              </a:rPr>
              <a:t>The following diagram gives queue representation as data structure −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8DA37AE-56B8-4FC8-93AA-85ECD452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77" y="2033232"/>
            <a:ext cx="8120495" cy="16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Introduction to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 dirty="0">
                <a:ea typeface="+mn-lt"/>
                <a:cs typeface="+mn-lt"/>
              </a:rPr>
              <a:t>A </a:t>
            </a:r>
            <a:r>
              <a:rPr lang="en-GB" sz="2600" b="1" dirty="0">
                <a:ea typeface="+mn-lt"/>
                <a:cs typeface="+mn-lt"/>
              </a:rPr>
              <a:t>stack</a:t>
            </a:r>
            <a:r>
              <a:rPr lang="en-GB" sz="2600" dirty="0">
                <a:ea typeface="+mn-lt"/>
                <a:cs typeface="+mn-lt"/>
              </a:rPr>
              <a:t> is an Abstract Data Type (ADT), commonly used in most programming languages.</a:t>
            </a:r>
            <a:endParaRPr lang="en-US" dirty="0">
              <a:ea typeface="+mn-lt"/>
              <a:cs typeface="+mn-lt"/>
            </a:endParaRPr>
          </a:p>
          <a:p>
            <a:r>
              <a:rPr lang="en-GB" sz="2600" dirty="0">
                <a:ea typeface="+mn-lt"/>
                <a:cs typeface="+mn-lt"/>
              </a:rPr>
              <a:t>It is named stack as it behaves like a real-world stack, for example – a deck of cards or a pile of plates.</a:t>
            </a:r>
          </a:p>
          <a:p>
            <a:r>
              <a:rPr lang="en-GB" sz="2600" dirty="0">
                <a:ea typeface="+mn-lt"/>
                <a:cs typeface="+mn-lt"/>
              </a:rPr>
              <a:t>A real-world stack allows operations at one end only.</a:t>
            </a:r>
          </a:p>
          <a:p>
            <a:r>
              <a:rPr lang="en-GB" sz="2600" dirty="0">
                <a:ea typeface="+mn-lt"/>
                <a:cs typeface="+mn-lt"/>
              </a:rPr>
              <a:t>For example, we can place or remove a card or plate from the top of the stack only.</a:t>
            </a:r>
            <a:endParaRPr lang="en-GB" dirty="0">
              <a:ea typeface="+mn-lt"/>
              <a:cs typeface="+mn-lt"/>
            </a:endParaRPr>
          </a:p>
          <a:p>
            <a:r>
              <a:rPr lang="en-GB" sz="2600" dirty="0">
                <a:ea typeface="+mn-lt"/>
                <a:cs typeface="+mn-lt"/>
              </a:rPr>
              <a:t>Likewise, Stack ADT allows all data operations at one end only.</a:t>
            </a:r>
            <a:endParaRPr lang="en-GB" dirty="0">
              <a:ea typeface="+mn-lt"/>
              <a:cs typeface="+mn-lt"/>
            </a:endParaRPr>
          </a:p>
          <a:p>
            <a:r>
              <a:rPr lang="en-GB" sz="2600" dirty="0">
                <a:ea typeface="+mn-lt"/>
                <a:cs typeface="+mn-lt"/>
              </a:rPr>
              <a:t>At any given time, we can only access the top element of a stack.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82917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Queue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GB" sz="2600" dirty="0">
                <a:ea typeface="+mn-lt"/>
                <a:cs typeface="+mn-lt"/>
              </a:rPr>
              <a:t>Queue operations may involve initializing or defining the queue, utilizing it, and then completely erasing it from the memory.</a:t>
            </a:r>
          </a:p>
          <a:p>
            <a:pPr algn="just"/>
            <a:r>
              <a:rPr lang="en-GB" sz="2600" dirty="0">
                <a:ea typeface="+mn-lt"/>
                <a:cs typeface="+mn-lt"/>
              </a:rPr>
              <a:t>Here we shall try to understand the basic operations associated with queues −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GB" sz="2600" b="1" dirty="0">
                <a:ea typeface="+mn-lt"/>
                <a:cs typeface="+mn-lt"/>
              </a:rPr>
              <a:t>enqueue()</a:t>
            </a:r>
            <a:r>
              <a:rPr lang="en-GB" sz="2600" dirty="0">
                <a:ea typeface="+mn-lt"/>
                <a:cs typeface="+mn-lt"/>
              </a:rPr>
              <a:t> − add (store) an item to the queue.</a:t>
            </a:r>
            <a:endParaRPr lang="en-GB" dirty="0"/>
          </a:p>
          <a:p>
            <a:pPr algn="just"/>
            <a:r>
              <a:rPr lang="en-GB" sz="2600" b="1" dirty="0">
                <a:ea typeface="+mn-lt"/>
                <a:cs typeface="+mn-lt"/>
              </a:rPr>
              <a:t>dequeue()</a:t>
            </a:r>
            <a:r>
              <a:rPr lang="en-GB" sz="2600" dirty="0">
                <a:ea typeface="+mn-lt"/>
                <a:cs typeface="+mn-lt"/>
              </a:rPr>
              <a:t> − remove (access) an item from the queue.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4101342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Queue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GB" sz="2600" dirty="0">
                <a:ea typeface="+mn-lt"/>
                <a:cs typeface="+mn-lt"/>
              </a:rPr>
              <a:t>Few more functions are required to make the above-mentioned queue operation efficient. These are −</a:t>
            </a:r>
            <a:endParaRPr lang="en-US" dirty="0"/>
          </a:p>
          <a:p>
            <a:pPr algn="just"/>
            <a:r>
              <a:rPr lang="en-GB" sz="2600" b="1" dirty="0">
                <a:ea typeface="+mn-lt"/>
                <a:cs typeface="+mn-lt"/>
              </a:rPr>
              <a:t>peek()</a:t>
            </a:r>
            <a:r>
              <a:rPr lang="en-GB" sz="2600" dirty="0">
                <a:ea typeface="+mn-lt"/>
                <a:cs typeface="+mn-lt"/>
              </a:rPr>
              <a:t> − Gets the element at the front of the queue without removing it.</a:t>
            </a:r>
            <a:endParaRPr lang="en-GB" dirty="0">
              <a:ea typeface="+mn-lt"/>
              <a:cs typeface="+mn-lt"/>
            </a:endParaRPr>
          </a:p>
          <a:p>
            <a:pPr algn="just"/>
            <a:r>
              <a:rPr lang="en-GB" sz="2600" b="1" dirty="0" err="1">
                <a:ea typeface="+mn-lt"/>
                <a:cs typeface="+mn-lt"/>
              </a:rPr>
              <a:t>isfull</a:t>
            </a:r>
            <a:r>
              <a:rPr lang="en-GB" sz="2600" b="1" dirty="0">
                <a:ea typeface="+mn-lt"/>
                <a:cs typeface="+mn-lt"/>
              </a:rPr>
              <a:t>()</a:t>
            </a:r>
            <a:r>
              <a:rPr lang="en-GB" sz="2600" dirty="0">
                <a:ea typeface="+mn-lt"/>
                <a:cs typeface="+mn-lt"/>
              </a:rPr>
              <a:t> − Checks if the queue is full.</a:t>
            </a:r>
            <a:endParaRPr lang="en-US" dirty="0"/>
          </a:p>
          <a:p>
            <a:pPr algn="just"/>
            <a:r>
              <a:rPr lang="en-GB" sz="2600" b="1" dirty="0" err="1">
                <a:ea typeface="+mn-lt"/>
                <a:cs typeface="+mn-lt"/>
              </a:rPr>
              <a:t>isempty</a:t>
            </a:r>
            <a:r>
              <a:rPr lang="en-GB" sz="2600" b="1" dirty="0">
                <a:ea typeface="+mn-lt"/>
                <a:cs typeface="+mn-lt"/>
              </a:rPr>
              <a:t>()</a:t>
            </a:r>
            <a:r>
              <a:rPr lang="en-GB" sz="2600" dirty="0">
                <a:ea typeface="+mn-lt"/>
                <a:cs typeface="+mn-lt"/>
              </a:rPr>
              <a:t> − Checks if the queue is empty.</a:t>
            </a:r>
            <a:endParaRPr lang="en-GB" dirty="0">
              <a:ea typeface="+mn-lt"/>
              <a:cs typeface="+mn-lt"/>
            </a:endParaRPr>
          </a:p>
          <a:p>
            <a:pPr algn="just"/>
            <a:r>
              <a:rPr lang="en-GB" sz="2600" dirty="0">
                <a:ea typeface="+mn-lt"/>
                <a:cs typeface="+mn-lt"/>
              </a:rPr>
              <a:t>In queue, we always dequeue (or access) data, pointed by </a:t>
            </a:r>
            <a:r>
              <a:rPr lang="en-GB" sz="2600" b="1" dirty="0">
                <a:ea typeface="+mn-lt"/>
                <a:cs typeface="+mn-lt"/>
              </a:rPr>
              <a:t>front</a:t>
            </a:r>
            <a:r>
              <a:rPr lang="en-GB" sz="2600" dirty="0">
                <a:ea typeface="+mn-lt"/>
                <a:cs typeface="+mn-lt"/>
              </a:rPr>
              <a:t> pointer and while enqueuing (or storing) data in the queue we take help of </a:t>
            </a:r>
            <a:r>
              <a:rPr lang="en-GB" sz="2600" b="1" dirty="0">
                <a:ea typeface="+mn-lt"/>
                <a:cs typeface="+mn-lt"/>
              </a:rPr>
              <a:t>rear</a:t>
            </a:r>
            <a:r>
              <a:rPr lang="en-GB" sz="2600" dirty="0">
                <a:ea typeface="+mn-lt"/>
                <a:cs typeface="+mn-lt"/>
              </a:rPr>
              <a:t> pointer.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27660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Queue Operations – peek()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600" dirty="0">
                <a:ea typeface="+mn-lt"/>
                <a:cs typeface="+mn-lt"/>
              </a:rPr>
              <a:t>This function helps to see the data at the </a:t>
            </a:r>
            <a:r>
              <a:rPr lang="en-GB" sz="2600" b="1" dirty="0">
                <a:ea typeface="+mn-lt"/>
                <a:cs typeface="+mn-lt"/>
              </a:rPr>
              <a:t>front</a:t>
            </a:r>
            <a:r>
              <a:rPr lang="en-GB" sz="2600" dirty="0">
                <a:ea typeface="+mn-lt"/>
                <a:cs typeface="+mn-lt"/>
              </a:rPr>
              <a:t> of the queue.</a:t>
            </a:r>
            <a:endParaRPr lang="en-US" dirty="0">
              <a:ea typeface="+mn-lt"/>
              <a:cs typeface="+mn-lt"/>
            </a:endParaRPr>
          </a:p>
          <a:p>
            <a:r>
              <a:rPr lang="en-GB" sz="2600" dirty="0">
                <a:ea typeface="+mn-lt"/>
                <a:cs typeface="+mn-lt"/>
              </a:rPr>
              <a:t>The algorithm of peek() function is as follows −</a:t>
            </a:r>
            <a:br>
              <a:rPr lang="en-GB" sz="2600" dirty="0">
                <a:latin typeface="Trebuchet MS"/>
                <a:ea typeface="+mn-lt"/>
                <a:cs typeface="+mn-lt"/>
              </a:rPr>
            </a:br>
            <a:r>
              <a:rPr lang="en-GB" sz="2600" b="1" dirty="0">
                <a:latin typeface="Consolas"/>
                <a:ea typeface="+mn-lt"/>
                <a:cs typeface="+mn-lt"/>
              </a:rPr>
              <a:t>begin procedure peek
   return queue[front]
end procedure</a:t>
            </a:r>
            <a:endParaRPr lang="en-GB" sz="2600" b="1" dirty="0">
              <a:latin typeface="Consolas"/>
            </a:endParaRPr>
          </a:p>
          <a:p>
            <a:r>
              <a:rPr lang="en-GB" sz="2600" dirty="0">
                <a:ea typeface="+mn-lt"/>
                <a:cs typeface="+mn-lt"/>
              </a:rPr>
              <a:t>Implementation of peek() function -</a:t>
            </a:r>
            <a:br>
              <a:rPr lang="en-GB" sz="2600" dirty="0">
                <a:latin typeface="Trebuchet MS"/>
                <a:ea typeface="+mn-lt"/>
                <a:cs typeface="+mn-lt"/>
              </a:rPr>
            </a:br>
            <a:r>
              <a:rPr lang="en-GB" sz="2600" dirty="0">
                <a:latin typeface="Consolas"/>
                <a:ea typeface="+mn-lt"/>
                <a:cs typeface="+mn-lt"/>
              </a:rPr>
              <a:t>int peek() {
   return queue[front];
}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402124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Queue Operations – </a:t>
            </a:r>
            <a:r>
              <a:rPr lang="en-GB" dirty="0" err="1"/>
              <a:t>isfull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100" dirty="0">
                <a:ea typeface="+mn-lt"/>
                <a:cs typeface="+mn-lt"/>
              </a:rPr>
              <a:t>Algorithm:</a:t>
            </a:r>
            <a:br>
              <a:rPr lang="en-GB" sz="2100" b="1" dirty="0">
                <a:ea typeface="+mn-lt"/>
                <a:cs typeface="+mn-lt"/>
              </a:rPr>
            </a:br>
            <a:r>
              <a:rPr lang="en-GB" sz="2100" dirty="0">
                <a:latin typeface="Consolas"/>
                <a:ea typeface="+mn-lt"/>
                <a:cs typeface="+mn-lt"/>
              </a:rPr>
              <a:t>begin procedure </a:t>
            </a:r>
            <a:r>
              <a:rPr lang="en-GB" sz="2100" dirty="0" err="1">
                <a:latin typeface="Consolas"/>
                <a:ea typeface="+mn-lt"/>
                <a:cs typeface="+mn-lt"/>
              </a:rPr>
              <a:t>isfull</a:t>
            </a:r>
            <a:r>
              <a:rPr lang="en-GB" sz="2100" dirty="0">
                <a:latin typeface="Consolas"/>
                <a:ea typeface="+mn-lt"/>
                <a:cs typeface="+mn-lt"/>
              </a:rPr>
              <a:t>
   if rear equals to MAXSIZE
      return true
   else
      return false
   endif
end procedure</a:t>
            </a:r>
            <a:endParaRPr lang="en-GB" sz="2100"/>
          </a:p>
          <a:p>
            <a:r>
              <a:rPr lang="en-GB" sz="2100" dirty="0">
                <a:ea typeface="+mn-lt"/>
                <a:cs typeface="+mn-lt"/>
              </a:rPr>
              <a:t>Implementation of </a:t>
            </a:r>
            <a:r>
              <a:rPr lang="en-GB" sz="2100" dirty="0" err="1">
                <a:ea typeface="+mn-lt"/>
                <a:cs typeface="+mn-lt"/>
              </a:rPr>
              <a:t>isfull</a:t>
            </a:r>
            <a:r>
              <a:rPr lang="en-GB" sz="2100" dirty="0">
                <a:ea typeface="+mn-lt"/>
                <a:cs typeface="+mn-lt"/>
              </a:rPr>
              <a:t>() function  −</a:t>
            </a:r>
            <a:br>
              <a:rPr lang="en-GB" sz="2100" dirty="0">
                <a:latin typeface="Trebuchet MS"/>
                <a:ea typeface="+mn-lt"/>
                <a:cs typeface="+mn-lt"/>
              </a:rPr>
            </a:br>
            <a:r>
              <a:rPr lang="en-GB" sz="2100" dirty="0">
                <a:latin typeface="Consolas"/>
                <a:ea typeface="+mn-lt"/>
                <a:cs typeface="+mn-lt"/>
              </a:rPr>
              <a:t>bool </a:t>
            </a:r>
            <a:r>
              <a:rPr lang="en-GB" sz="2100" dirty="0" err="1">
                <a:latin typeface="Consolas"/>
                <a:ea typeface="+mn-lt"/>
                <a:cs typeface="+mn-lt"/>
              </a:rPr>
              <a:t>isfull</a:t>
            </a:r>
            <a:r>
              <a:rPr lang="en-GB" sz="2100" dirty="0">
                <a:latin typeface="Consolas"/>
                <a:ea typeface="+mn-lt"/>
                <a:cs typeface="+mn-lt"/>
              </a:rPr>
              <a:t>() {
   if(rear == MAXSIZE - 1)
      return true;
   else
      return false;
}</a:t>
            </a:r>
            <a:endParaRPr lang="en-GB" sz="2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022343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Queue Operations – </a:t>
            </a:r>
            <a:r>
              <a:rPr lang="en-GB" dirty="0" err="1"/>
              <a:t>isempty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100" dirty="0">
                <a:ea typeface="+mn-lt"/>
                <a:cs typeface="+mn-lt"/>
              </a:rPr>
              <a:t>Algorithm:</a:t>
            </a:r>
            <a:br>
              <a:rPr lang="en-GB" sz="2100" dirty="0">
                <a:latin typeface="Trebuchet MS"/>
                <a:ea typeface="+mn-lt"/>
                <a:cs typeface="+mn-lt"/>
              </a:rPr>
            </a:br>
            <a:r>
              <a:rPr lang="en-GB" sz="2100" dirty="0">
                <a:latin typeface="Consolas"/>
                <a:ea typeface="+mn-lt"/>
                <a:cs typeface="+mn-lt"/>
              </a:rPr>
              <a:t>begin procedure </a:t>
            </a:r>
            <a:r>
              <a:rPr lang="en-GB" sz="2100" dirty="0" err="1">
                <a:latin typeface="Consolas"/>
                <a:ea typeface="+mn-lt"/>
                <a:cs typeface="+mn-lt"/>
              </a:rPr>
              <a:t>isempty</a:t>
            </a:r>
            <a:r>
              <a:rPr lang="en-GB" sz="2100" dirty="0">
                <a:latin typeface="Consolas"/>
                <a:ea typeface="+mn-lt"/>
                <a:cs typeface="+mn-lt"/>
              </a:rPr>
              <a:t>
   if front is &lt; MIN OR front is &gt; rear
      return true
   else
      return false
   endif   
end procedure</a:t>
            </a:r>
            <a:endParaRPr lang="en-GB" sz="2100"/>
          </a:p>
          <a:p>
            <a:r>
              <a:rPr lang="en-GB" sz="2100" dirty="0">
                <a:ea typeface="+mn-lt"/>
                <a:cs typeface="+mn-lt"/>
              </a:rPr>
              <a:t>Implementation:</a:t>
            </a:r>
            <a:br>
              <a:rPr lang="en-GB" sz="2100" dirty="0">
                <a:latin typeface="Trebuchet MS"/>
                <a:ea typeface="+mn-lt"/>
                <a:cs typeface="+mn-lt"/>
              </a:rPr>
            </a:br>
            <a:r>
              <a:rPr lang="en-GB" sz="2100" dirty="0">
                <a:latin typeface="Consolas"/>
                <a:ea typeface="+mn-lt"/>
                <a:cs typeface="+mn-lt"/>
              </a:rPr>
              <a:t>bool </a:t>
            </a:r>
            <a:r>
              <a:rPr lang="en-GB" sz="2100" dirty="0" err="1">
                <a:latin typeface="Consolas"/>
                <a:ea typeface="+mn-lt"/>
                <a:cs typeface="+mn-lt"/>
              </a:rPr>
              <a:t>isempty</a:t>
            </a:r>
            <a:r>
              <a:rPr lang="en-GB" sz="2100" dirty="0">
                <a:latin typeface="Consolas"/>
                <a:ea typeface="+mn-lt"/>
                <a:cs typeface="+mn-lt"/>
              </a:rPr>
              <a:t>() {
   if(front &lt; 0 || front &gt; rear) 
      return true;
   else
      return false;
}</a:t>
            </a:r>
            <a:endParaRPr lang="en-GB" sz="2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5997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Queue Operations – enqueue()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100" dirty="0">
                <a:ea typeface="+mn-lt"/>
                <a:cs typeface="+mn-lt"/>
              </a:rPr>
              <a:t>Queues maintain two data pointers, </a:t>
            </a:r>
            <a:r>
              <a:rPr lang="en-GB" sz="2100" b="1" dirty="0">
                <a:ea typeface="+mn-lt"/>
                <a:cs typeface="+mn-lt"/>
              </a:rPr>
              <a:t>front</a:t>
            </a:r>
            <a:r>
              <a:rPr lang="en-GB" sz="2100" dirty="0">
                <a:ea typeface="+mn-lt"/>
                <a:cs typeface="+mn-lt"/>
              </a:rPr>
              <a:t> and </a:t>
            </a:r>
            <a:r>
              <a:rPr lang="en-GB" sz="2100" b="1" dirty="0">
                <a:ea typeface="+mn-lt"/>
                <a:cs typeface="+mn-lt"/>
              </a:rPr>
              <a:t>rear</a:t>
            </a:r>
            <a:r>
              <a:rPr lang="en-GB" sz="2100" dirty="0">
                <a:ea typeface="+mn-lt"/>
                <a:cs typeface="+mn-lt"/>
              </a:rPr>
              <a:t>.</a:t>
            </a:r>
            <a:endParaRPr lang="en-US" sz="2100">
              <a:ea typeface="+mn-lt"/>
              <a:cs typeface="+mn-lt"/>
            </a:endParaRPr>
          </a:p>
          <a:p>
            <a:r>
              <a:rPr lang="en-GB" sz="2100" dirty="0">
                <a:ea typeface="+mn-lt"/>
                <a:cs typeface="+mn-lt"/>
              </a:rPr>
              <a:t>Therefore, its operations are comparatively difficult to implement than that of stacks.</a:t>
            </a:r>
            <a:endParaRPr lang="en-US" sz="2100"/>
          </a:p>
          <a:p>
            <a:r>
              <a:rPr lang="en-GB" sz="2100" dirty="0">
                <a:ea typeface="+mn-lt"/>
                <a:cs typeface="+mn-lt"/>
              </a:rPr>
              <a:t>The following steps should be taken to enqueue (insert) data into a queue −</a:t>
            </a:r>
            <a:endParaRPr lang="en-GB" sz="2100"/>
          </a:p>
          <a:p>
            <a:pPr lvl="1"/>
            <a:r>
              <a:rPr lang="en-GB" sz="2100" b="1" dirty="0">
                <a:ea typeface="+mn-lt"/>
                <a:cs typeface="+mn-lt"/>
              </a:rPr>
              <a:t>Step 1</a:t>
            </a:r>
            <a:r>
              <a:rPr lang="en-GB" sz="2100" dirty="0">
                <a:ea typeface="+mn-lt"/>
                <a:cs typeface="+mn-lt"/>
              </a:rPr>
              <a:t> − Check if the queue is full.</a:t>
            </a:r>
            <a:endParaRPr lang="en-GB" sz="2100"/>
          </a:p>
          <a:p>
            <a:pPr lvl="1"/>
            <a:r>
              <a:rPr lang="en-GB" sz="2100" b="1" dirty="0">
                <a:ea typeface="+mn-lt"/>
                <a:cs typeface="+mn-lt"/>
              </a:rPr>
              <a:t>Step 2</a:t>
            </a:r>
            <a:r>
              <a:rPr lang="en-GB" sz="2100" dirty="0">
                <a:ea typeface="+mn-lt"/>
                <a:cs typeface="+mn-lt"/>
              </a:rPr>
              <a:t> − If the queue is full, produce overflow error and exit.</a:t>
            </a:r>
            <a:endParaRPr lang="en-GB" sz="2100"/>
          </a:p>
          <a:p>
            <a:pPr lvl="1"/>
            <a:r>
              <a:rPr lang="en-GB" sz="2100" b="1" dirty="0">
                <a:ea typeface="+mn-lt"/>
                <a:cs typeface="+mn-lt"/>
              </a:rPr>
              <a:t>Step 3</a:t>
            </a:r>
            <a:r>
              <a:rPr lang="en-GB" sz="2100" dirty="0">
                <a:ea typeface="+mn-lt"/>
                <a:cs typeface="+mn-lt"/>
              </a:rPr>
              <a:t> − If the queue is not full, increment </a:t>
            </a:r>
            <a:r>
              <a:rPr lang="en-GB" sz="2100" b="1" dirty="0">
                <a:ea typeface="+mn-lt"/>
                <a:cs typeface="+mn-lt"/>
              </a:rPr>
              <a:t>rear</a:t>
            </a:r>
            <a:r>
              <a:rPr lang="en-GB" sz="2100" dirty="0">
                <a:ea typeface="+mn-lt"/>
                <a:cs typeface="+mn-lt"/>
              </a:rPr>
              <a:t> pointer to point the next empty space.</a:t>
            </a:r>
            <a:endParaRPr lang="en-GB" sz="2100"/>
          </a:p>
          <a:p>
            <a:pPr lvl="1"/>
            <a:r>
              <a:rPr lang="en-GB" sz="2100" b="1" dirty="0">
                <a:ea typeface="+mn-lt"/>
                <a:cs typeface="+mn-lt"/>
              </a:rPr>
              <a:t>Step 4</a:t>
            </a:r>
            <a:r>
              <a:rPr lang="en-GB" sz="2100" dirty="0">
                <a:ea typeface="+mn-lt"/>
                <a:cs typeface="+mn-lt"/>
              </a:rPr>
              <a:t> − Add data element to the queue location, where the rear is pointing.</a:t>
            </a:r>
            <a:endParaRPr lang="en-GB" sz="2100"/>
          </a:p>
          <a:p>
            <a:pPr lvl="1"/>
            <a:r>
              <a:rPr lang="en-GB" sz="2100" b="1" dirty="0">
                <a:ea typeface="+mn-lt"/>
                <a:cs typeface="+mn-lt"/>
              </a:rPr>
              <a:t>Step 5</a:t>
            </a:r>
            <a:r>
              <a:rPr lang="en-GB" sz="2100" dirty="0">
                <a:ea typeface="+mn-lt"/>
                <a:cs typeface="+mn-lt"/>
              </a:rPr>
              <a:t> − return success.</a:t>
            </a:r>
            <a:endParaRPr lang="en-GB" sz="2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2288829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Queue Operations – enqueue()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/>
              <a:t>Algorithm for enqueue operation</a:t>
            </a:r>
            <a:br>
              <a:rPr lang="en-GB" sz="2000" dirty="0"/>
            </a:br>
            <a:r>
              <a:rPr lang="en-GB" sz="2000" b="1" dirty="0">
                <a:latin typeface="Consolas"/>
                <a:ea typeface="+mn-lt"/>
                <a:cs typeface="+mn-lt"/>
              </a:rPr>
              <a:t>procedure enqueue(data)       
   if queue is full
      return overflow
   endif
   rear ← rear + 1
   queue[rear] ← data
   return true
end procedure</a:t>
            </a:r>
            <a:endParaRPr lang="en-GB" sz="2000" b="1" dirty="0"/>
          </a:p>
          <a:p>
            <a:r>
              <a:rPr lang="en-GB" sz="2000" dirty="0">
                <a:ea typeface="+mn-lt"/>
                <a:cs typeface="+mn-lt"/>
              </a:rPr>
              <a:t>Implementation of enqueue() - 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latin typeface="Consolas"/>
                <a:ea typeface="+mn-lt"/>
                <a:cs typeface="+mn-lt"/>
              </a:rPr>
              <a:t>int enqueue(int data){
   if(</a:t>
            </a:r>
            <a:r>
              <a:rPr lang="en-GB" sz="2000" dirty="0" err="1">
                <a:latin typeface="Consolas"/>
                <a:ea typeface="+mn-lt"/>
                <a:cs typeface="+mn-lt"/>
              </a:rPr>
              <a:t>isfull</a:t>
            </a:r>
            <a:r>
              <a:rPr lang="en-GB" sz="2000" dirty="0">
                <a:latin typeface="Consolas"/>
                <a:ea typeface="+mn-lt"/>
                <a:cs typeface="+mn-lt"/>
              </a:rPr>
              <a:t>())
      return 0;
   rear = rear + 1;
   queue[rear] = data; 
   return 1;
}</a:t>
            </a:r>
            <a:endParaRPr lang="en-GB" sz="200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174389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Queue Operations – dequeue()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200" dirty="0"/>
              <a:t>Dequeue Operation</a:t>
            </a:r>
            <a:endParaRPr lang="en-GB" sz="2200" b="1" dirty="0"/>
          </a:p>
          <a:p>
            <a:pPr algn="just"/>
            <a:r>
              <a:rPr lang="en-GB" sz="2200" dirty="0">
                <a:ea typeface="+mn-lt"/>
                <a:cs typeface="+mn-lt"/>
              </a:rPr>
              <a:t>Accessing data from the queue is a process of two tasks − access the data where </a:t>
            </a:r>
            <a:r>
              <a:rPr lang="en-GB" sz="2200" b="1" dirty="0">
                <a:ea typeface="+mn-lt"/>
                <a:cs typeface="+mn-lt"/>
              </a:rPr>
              <a:t>front</a:t>
            </a:r>
            <a:r>
              <a:rPr lang="en-GB" sz="2200" dirty="0">
                <a:ea typeface="+mn-lt"/>
                <a:cs typeface="+mn-lt"/>
              </a:rPr>
              <a:t> is pointing and remove the data after access.</a:t>
            </a:r>
          </a:p>
          <a:p>
            <a:pPr algn="just"/>
            <a:r>
              <a:rPr lang="en-GB" sz="2200" dirty="0">
                <a:ea typeface="+mn-lt"/>
                <a:cs typeface="+mn-lt"/>
              </a:rPr>
              <a:t>The following steps are taken to perform </a:t>
            </a:r>
            <a:r>
              <a:rPr lang="en-GB" sz="2200" b="1" dirty="0">
                <a:ea typeface="+mn-lt"/>
                <a:cs typeface="+mn-lt"/>
              </a:rPr>
              <a:t>dequeue</a:t>
            </a:r>
            <a:r>
              <a:rPr lang="en-GB" sz="2200" dirty="0">
                <a:ea typeface="+mn-lt"/>
                <a:cs typeface="+mn-lt"/>
              </a:rPr>
              <a:t> operation −</a:t>
            </a:r>
            <a:endParaRPr lang="en-GB" sz="2200"/>
          </a:p>
          <a:p>
            <a:pPr lvl="1" algn="just"/>
            <a:r>
              <a:rPr lang="en-GB" sz="2000" b="1" dirty="0">
                <a:ea typeface="+mn-lt"/>
                <a:cs typeface="+mn-lt"/>
              </a:rPr>
              <a:t>Step 1</a:t>
            </a:r>
            <a:r>
              <a:rPr lang="en-GB" sz="2000" dirty="0">
                <a:ea typeface="+mn-lt"/>
                <a:cs typeface="+mn-lt"/>
              </a:rPr>
              <a:t> − Check if the queue is empty.</a:t>
            </a:r>
            <a:endParaRPr lang="en-GB" sz="2000"/>
          </a:p>
          <a:p>
            <a:pPr lvl="1" algn="just"/>
            <a:r>
              <a:rPr lang="en-GB" sz="2000" b="1" dirty="0">
                <a:ea typeface="+mn-lt"/>
                <a:cs typeface="+mn-lt"/>
              </a:rPr>
              <a:t>Step 2</a:t>
            </a:r>
            <a:r>
              <a:rPr lang="en-GB" sz="2000" dirty="0">
                <a:ea typeface="+mn-lt"/>
                <a:cs typeface="+mn-lt"/>
              </a:rPr>
              <a:t> − If the queue is empty, produce underflow error and exit.</a:t>
            </a:r>
            <a:endParaRPr lang="en-GB" sz="2000"/>
          </a:p>
          <a:p>
            <a:pPr lvl="1" algn="just"/>
            <a:r>
              <a:rPr lang="en-GB" sz="2000" b="1" dirty="0">
                <a:ea typeface="+mn-lt"/>
                <a:cs typeface="+mn-lt"/>
              </a:rPr>
              <a:t>Step 3</a:t>
            </a:r>
            <a:r>
              <a:rPr lang="en-GB" sz="2000" dirty="0">
                <a:ea typeface="+mn-lt"/>
                <a:cs typeface="+mn-lt"/>
              </a:rPr>
              <a:t> − If the queue is not empty, access the data where </a:t>
            </a:r>
            <a:r>
              <a:rPr lang="en-GB" sz="2000" b="1" dirty="0">
                <a:ea typeface="+mn-lt"/>
                <a:cs typeface="+mn-lt"/>
              </a:rPr>
              <a:t>front</a:t>
            </a:r>
            <a:r>
              <a:rPr lang="en-GB" sz="2000" dirty="0">
                <a:ea typeface="+mn-lt"/>
                <a:cs typeface="+mn-lt"/>
              </a:rPr>
              <a:t> is pointing.</a:t>
            </a:r>
            <a:endParaRPr lang="en-GB" sz="2000"/>
          </a:p>
          <a:p>
            <a:pPr lvl="1" algn="just"/>
            <a:r>
              <a:rPr lang="en-GB" sz="2000" b="1" dirty="0">
                <a:ea typeface="+mn-lt"/>
                <a:cs typeface="+mn-lt"/>
              </a:rPr>
              <a:t>Step 4</a:t>
            </a:r>
            <a:r>
              <a:rPr lang="en-GB" sz="2000" dirty="0">
                <a:ea typeface="+mn-lt"/>
                <a:cs typeface="+mn-lt"/>
              </a:rPr>
              <a:t> − Increment </a:t>
            </a:r>
            <a:r>
              <a:rPr lang="en-GB" sz="2000" b="1" dirty="0">
                <a:ea typeface="+mn-lt"/>
                <a:cs typeface="+mn-lt"/>
              </a:rPr>
              <a:t>front</a:t>
            </a:r>
            <a:r>
              <a:rPr lang="en-GB" sz="2000" dirty="0">
                <a:ea typeface="+mn-lt"/>
                <a:cs typeface="+mn-lt"/>
              </a:rPr>
              <a:t> pointer to point to the next available data element.</a:t>
            </a:r>
            <a:endParaRPr lang="en-GB" sz="2000"/>
          </a:p>
          <a:p>
            <a:pPr lvl="1" algn="just"/>
            <a:r>
              <a:rPr lang="en-GB" sz="2000" b="1" dirty="0">
                <a:ea typeface="+mn-lt"/>
                <a:cs typeface="+mn-lt"/>
              </a:rPr>
              <a:t>Step 5</a:t>
            </a:r>
            <a:r>
              <a:rPr lang="en-GB" sz="2000" dirty="0">
                <a:ea typeface="+mn-lt"/>
                <a:cs typeface="+mn-lt"/>
              </a:rPr>
              <a:t> − Return success.</a:t>
            </a:r>
            <a:endParaRPr lang="en-GB" sz="2000"/>
          </a:p>
          <a:p>
            <a:endParaRPr lang="en-GB" sz="2200" b="1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4126537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Queue Operations – dequeue()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/>
              <a:t>Algorithm for dequeue operation</a:t>
            </a:r>
            <a:br>
              <a:rPr lang="en-GB" sz="2000" dirty="0"/>
            </a:br>
            <a:r>
              <a:rPr lang="en-GB" sz="2000" b="1" dirty="0">
                <a:latin typeface="Consolas"/>
              </a:rPr>
              <a:t>procedure dequeue   
   if queue is empty
      return underflow
   end if
   data = queue[front]
   front ← front + 1
   return true
end procedure</a:t>
            </a:r>
            <a:endParaRPr lang="en-GB" sz="2000" b="1"/>
          </a:p>
          <a:p>
            <a:r>
              <a:rPr lang="en-GB" sz="2000" dirty="0"/>
              <a:t>Implementation of dequeue() -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latin typeface="Consolas"/>
              </a:rPr>
              <a:t>int dequeue() {
   if(</a:t>
            </a:r>
            <a:r>
              <a:rPr lang="en-GB" sz="2000" dirty="0" err="1">
                <a:latin typeface="Consolas"/>
              </a:rPr>
              <a:t>isempty</a:t>
            </a:r>
            <a:r>
              <a:rPr lang="en-GB" sz="2000" dirty="0">
                <a:latin typeface="Consolas"/>
              </a:rPr>
              <a:t>())
      return 0;
   int data = queue[front];
   front = front + 1;
   return data;
}</a:t>
            </a:r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948171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Queue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 dirty="0"/>
              <a:t>Program to implement queue (part 1) –</a:t>
            </a:r>
            <a:endParaRPr lang="en-GB" sz="1600" dirty="0">
              <a:latin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1729B8-C1AF-42D2-BECB-F251074A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08" y="1371600"/>
            <a:ext cx="2519145" cy="497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9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Introduction to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 dirty="0">
                <a:ea typeface="+mn-lt"/>
                <a:cs typeface="+mn-lt"/>
              </a:rPr>
              <a:t>This feature makes it LIFO data structure.</a:t>
            </a:r>
            <a:endParaRPr lang="en-US" dirty="0">
              <a:ea typeface="+mn-lt"/>
              <a:cs typeface="+mn-lt"/>
            </a:endParaRPr>
          </a:p>
          <a:p>
            <a:r>
              <a:rPr lang="en-GB" sz="2600" dirty="0">
                <a:ea typeface="+mn-lt"/>
                <a:cs typeface="+mn-lt"/>
              </a:rPr>
              <a:t>LIFO stands for Last-in-first-out.</a:t>
            </a:r>
            <a:endParaRPr lang="en-US" dirty="0">
              <a:ea typeface="+mn-lt"/>
              <a:cs typeface="+mn-lt"/>
            </a:endParaRPr>
          </a:p>
          <a:p>
            <a:r>
              <a:rPr lang="en-GB" sz="2600" dirty="0">
                <a:ea typeface="+mn-lt"/>
                <a:cs typeface="+mn-lt"/>
              </a:rPr>
              <a:t>Here, the element which is placed (inserted or added) last, is accessed first.</a:t>
            </a:r>
            <a:endParaRPr lang="en-US" dirty="0">
              <a:ea typeface="+mn-lt"/>
              <a:cs typeface="+mn-lt"/>
            </a:endParaRPr>
          </a:p>
          <a:p>
            <a:r>
              <a:rPr lang="en-GB" sz="2600" dirty="0">
                <a:ea typeface="+mn-lt"/>
                <a:cs typeface="+mn-lt"/>
              </a:rPr>
              <a:t>In stack terminology, insertion operation is called </a:t>
            </a:r>
            <a:r>
              <a:rPr lang="en-GB" sz="2600" b="1" dirty="0">
                <a:ea typeface="+mn-lt"/>
                <a:cs typeface="+mn-lt"/>
              </a:rPr>
              <a:t>PUSH</a:t>
            </a:r>
            <a:r>
              <a:rPr lang="en-GB" sz="2600" dirty="0">
                <a:ea typeface="+mn-lt"/>
                <a:cs typeface="+mn-lt"/>
              </a:rPr>
              <a:t> operation and removal operation is called </a:t>
            </a:r>
            <a:r>
              <a:rPr lang="en-GB" sz="2600" b="1" dirty="0">
                <a:ea typeface="+mn-lt"/>
                <a:cs typeface="+mn-lt"/>
              </a:rPr>
              <a:t>POP</a:t>
            </a:r>
            <a:r>
              <a:rPr lang="en-GB" sz="2600" dirty="0">
                <a:ea typeface="+mn-lt"/>
                <a:cs typeface="+mn-lt"/>
              </a:rPr>
              <a:t> operation.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2122400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Queue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 dirty="0"/>
              <a:t>Program to implement queue (part 2) –</a:t>
            </a:r>
            <a:endParaRPr lang="en-GB" sz="1600" dirty="0">
              <a:latin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FBF617F-1C39-485C-8645-AAE86293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27" y="1371600"/>
            <a:ext cx="2497722" cy="49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33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Queue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 dirty="0"/>
              <a:t>Program to implement queue (part 3) –</a:t>
            </a:r>
            <a:endParaRPr lang="en-GB" sz="1600" dirty="0">
              <a:latin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36ED9AF7-E760-4CAA-A29E-C168EAF03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31" y="1371600"/>
            <a:ext cx="2870712" cy="49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6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Queue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 dirty="0"/>
              <a:t>Program to implement queue (part 4) –</a:t>
            </a:r>
            <a:endParaRPr lang="en-GB" sz="1600" dirty="0">
              <a:latin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175E3EBE-D33A-45DC-8887-E17A37DC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39" y="1386230"/>
            <a:ext cx="4360126" cy="49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07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Queue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 dirty="0"/>
              <a:t>Program to implement queue (part 5) –</a:t>
            </a:r>
            <a:endParaRPr lang="en-GB" sz="1600" dirty="0">
              <a:latin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pic>
        <p:nvPicPr>
          <p:cNvPr id="6" name="Picture 7" descr="Text, letter&#10;&#10;Description automatically generated">
            <a:extLst>
              <a:ext uri="{FF2B5EF4-FFF2-40B4-BE49-F238E27FC236}">
                <a16:creationId xmlns:a16="http://schemas.microsoft.com/office/drawing/2014/main" id="{6AD57027-5AE8-4087-8392-EC91EBEC0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6" y="1438102"/>
            <a:ext cx="5335858" cy="466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21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39908"/>
            <a:ext cx="8596668" cy="979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2600">
                <a:ea typeface="+mn-lt"/>
                <a:cs typeface="+mn-lt"/>
              </a:rPr>
              <a:t>Thank you!</a:t>
            </a:r>
            <a:endParaRPr lang="en-GB" sz="2600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6472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Stack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 dirty="0">
                <a:ea typeface="+mn-lt"/>
                <a:cs typeface="+mn-lt"/>
              </a:rPr>
              <a:t>The following diagram depicts a stack and its operations −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0E108B0-C0FC-4453-936F-CECF0272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86" y="2060700"/>
            <a:ext cx="6111585" cy="41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Stack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600" dirty="0">
                <a:ea typeface="+mn-lt"/>
                <a:cs typeface="+mn-lt"/>
              </a:rPr>
              <a:t>Stack operations may involve initializing the stack, using it and then de-initializing it.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GB" sz="2600" dirty="0">
                <a:ea typeface="+mn-lt"/>
                <a:cs typeface="+mn-lt"/>
              </a:rPr>
              <a:t>Apart from these basic operations, a stack is used for the following two primary operations −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GB" sz="2600" b="1" dirty="0">
                <a:ea typeface="+mn-lt"/>
                <a:cs typeface="+mn-lt"/>
              </a:rPr>
              <a:t>push()</a:t>
            </a:r>
            <a:r>
              <a:rPr lang="en-GB" sz="2600" dirty="0">
                <a:ea typeface="+mn-lt"/>
                <a:cs typeface="+mn-lt"/>
              </a:rPr>
              <a:t> − Pushing (storing) an element on the stack.</a:t>
            </a:r>
            <a:endParaRPr lang="en-GB" dirty="0"/>
          </a:p>
          <a:p>
            <a:pPr algn="just"/>
            <a:r>
              <a:rPr lang="en-GB" sz="2600" b="1" dirty="0">
                <a:ea typeface="+mn-lt"/>
                <a:cs typeface="+mn-lt"/>
              </a:rPr>
              <a:t>pop()</a:t>
            </a:r>
            <a:r>
              <a:rPr lang="en-GB" sz="2600" dirty="0">
                <a:ea typeface="+mn-lt"/>
                <a:cs typeface="+mn-lt"/>
              </a:rPr>
              <a:t> − Removing (accessing) an element from the stack.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26089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Stack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600" dirty="0">
                <a:ea typeface="+mn-lt"/>
                <a:cs typeface="+mn-lt"/>
              </a:rPr>
              <a:t>To use a stack efficiently, we need to check the status of stack as well.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GB" sz="2600" dirty="0">
                <a:ea typeface="+mn-lt"/>
                <a:cs typeface="+mn-lt"/>
              </a:rPr>
              <a:t>For the same purpose, the following functionality is added to stacks −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GB" sz="2600" b="1" dirty="0">
                <a:ea typeface="+mn-lt"/>
                <a:cs typeface="+mn-lt"/>
              </a:rPr>
              <a:t>peek()</a:t>
            </a:r>
            <a:r>
              <a:rPr lang="en-GB" sz="2600" dirty="0">
                <a:ea typeface="+mn-lt"/>
                <a:cs typeface="+mn-lt"/>
              </a:rPr>
              <a:t> − get the top data element of the stack, without removing it.</a:t>
            </a:r>
            <a:endParaRPr lang="en-GB" dirty="0"/>
          </a:p>
          <a:p>
            <a:pPr algn="just"/>
            <a:r>
              <a:rPr lang="en-GB" sz="2600" b="1" dirty="0" err="1">
                <a:ea typeface="+mn-lt"/>
                <a:cs typeface="+mn-lt"/>
              </a:rPr>
              <a:t>isFull</a:t>
            </a:r>
            <a:r>
              <a:rPr lang="en-GB" sz="2600" b="1" dirty="0">
                <a:ea typeface="+mn-lt"/>
                <a:cs typeface="+mn-lt"/>
              </a:rPr>
              <a:t>()</a:t>
            </a:r>
            <a:r>
              <a:rPr lang="en-GB" sz="2600" dirty="0">
                <a:ea typeface="+mn-lt"/>
                <a:cs typeface="+mn-lt"/>
              </a:rPr>
              <a:t> − check if stack is full.</a:t>
            </a:r>
            <a:endParaRPr lang="en-GB" dirty="0">
              <a:ea typeface="+mn-lt"/>
              <a:cs typeface="+mn-lt"/>
            </a:endParaRPr>
          </a:p>
          <a:p>
            <a:pPr algn="just"/>
            <a:r>
              <a:rPr lang="en-GB" sz="2600" b="1" dirty="0" err="1">
                <a:ea typeface="+mn-lt"/>
                <a:cs typeface="+mn-lt"/>
              </a:rPr>
              <a:t>isEmpty</a:t>
            </a:r>
            <a:r>
              <a:rPr lang="en-GB" sz="2600" b="1" dirty="0">
                <a:ea typeface="+mn-lt"/>
                <a:cs typeface="+mn-lt"/>
              </a:rPr>
              <a:t>()</a:t>
            </a:r>
            <a:r>
              <a:rPr lang="en-GB" sz="2600" dirty="0">
                <a:ea typeface="+mn-lt"/>
                <a:cs typeface="+mn-lt"/>
              </a:rPr>
              <a:t> − check if stack is empty.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235359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Stack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 dirty="0">
                <a:ea typeface="+mn-lt"/>
                <a:cs typeface="+mn-lt"/>
              </a:rPr>
              <a:t>At all times, we maintain a pointer to the last pushed data on the stack.</a:t>
            </a:r>
            <a:endParaRPr lang="en-US" dirty="0">
              <a:ea typeface="+mn-lt"/>
              <a:cs typeface="+mn-lt"/>
            </a:endParaRPr>
          </a:p>
          <a:p>
            <a:r>
              <a:rPr lang="en-GB" sz="2600" dirty="0">
                <a:ea typeface="+mn-lt"/>
                <a:cs typeface="+mn-lt"/>
              </a:rPr>
              <a:t>As this pointer always represents the top of the stack, hence named </a:t>
            </a:r>
            <a:r>
              <a:rPr lang="en-GB" sz="2600" b="1" dirty="0">
                <a:ea typeface="+mn-lt"/>
                <a:cs typeface="+mn-lt"/>
              </a:rPr>
              <a:t>top</a:t>
            </a:r>
            <a:r>
              <a:rPr lang="en-GB" sz="26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GB" sz="2600" dirty="0">
                <a:ea typeface="+mn-lt"/>
                <a:cs typeface="+mn-lt"/>
              </a:rPr>
              <a:t>The </a:t>
            </a:r>
            <a:r>
              <a:rPr lang="en-GB" sz="2600" b="1" dirty="0">
                <a:ea typeface="+mn-lt"/>
                <a:cs typeface="+mn-lt"/>
              </a:rPr>
              <a:t>top</a:t>
            </a:r>
            <a:r>
              <a:rPr lang="en-GB" sz="2600" dirty="0">
                <a:ea typeface="+mn-lt"/>
                <a:cs typeface="+mn-lt"/>
              </a:rPr>
              <a:t> pointer provides top value of the stack without actually removing it.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16334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Stack Operations – peek()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 dirty="0">
                <a:ea typeface="+mn-lt"/>
                <a:cs typeface="+mn-lt"/>
              </a:rPr>
              <a:t>Algorithm of peek() function −</a:t>
            </a:r>
            <a:br>
              <a:rPr lang="en-GB" sz="2600" dirty="0">
                <a:latin typeface="Trebuchet MS"/>
                <a:ea typeface="+mn-lt"/>
                <a:cs typeface="+mn-lt"/>
              </a:rPr>
            </a:br>
            <a:r>
              <a:rPr lang="en-GB" sz="2600" b="1" dirty="0">
                <a:latin typeface="Consolas"/>
                <a:ea typeface="+mn-lt"/>
                <a:cs typeface="+mn-lt"/>
              </a:rPr>
              <a:t>begin procedure peek
   return stack[top]
end procedure</a:t>
            </a:r>
            <a:endParaRPr lang="en-GB" sz="2600" b="1" dirty="0">
              <a:latin typeface="Consolas"/>
            </a:endParaRPr>
          </a:p>
          <a:p>
            <a:r>
              <a:rPr lang="en-GB" sz="2600" dirty="0">
                <a:ea typeface="+mn-lt"/>
                <a:cs typeface="+mn-lt"/>
              </a:rPr>
              <a:t>Implementation of peek() function −</a:t>
            </a:r>
            <a:br>
              <a:rPr lang="en-GB" sz="2600" dirty="0">
                <a:latin typeface="Trebuchet MS"/>
                <a:ea typeface="+mn-lt"/>
                <a:cs typeface="+mn-lt"/>
              </a:rPr>
            </a:br>
            <a:r>
              <a:rPr lang="en-GB" sz="2600" dirty="0">
                <a:latin typeface="Consolas"/>
                <a:ea typeface="+mn-lt"/>
                <a:cs typeface="+mn-lt"/>
              </a:rPr>
              <a:t>int peek() {
   return stack[top];
}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421522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Stack Operations – </a:t>
            </a:r>
            <a:r>
              <a:rPr lang="en-GB" dirty="0" err="1"/>
              <a:t>isfull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>
                <a:ea typeface="+mn-lt"/>
                <a:cs typeface="+mn-lt"/>
              </a:rPr>
              <a:t>Algorithm of </a:t>
            </a:r>
            <a:r>
              <a:rPr lang="en-GB" sz="2000" dirty="0" err="1">
                <a:ea typeface="+mn-lt"/>
                <a:cs typeface="+mn-lt"/>
              </a:rPr>
              <a:t>isfull</a:t>
            </a:r>
            <a:r>
              <a:rPr lang="en-GB" sz="2000" dirty="0">
                <a:ea typeface="+mn-lt"/>
                <a:cs typeface="+mn-lt"/>
              </a:rPr>
              <a:t>() function −</a:t>
            </a:r>
            <a:br>
              <a:rPr lang="en-GB" sz="2000" dirty="0">
                <a:latin typeface="Trebuchet MS"/>
                <a:ea typeface="+mn-lt"/>
                <a:cs typeface="+mn-lt"/>
              </a:rPr>
            </a:br>
            <a:r>
              <a:rPr lang="en-GB" sz="2000" b="1" dirty="0">
                <a:latin typeface="Consolas"/>
                <a:ea typeface="+mn-lt"/>
                <a:cs typeface="+mn-lt"/>
              </a:rPr>
              <a:t>begin procedure </a:t>
            </a:r>
            <a:r>
              <a:rPr lang="en-GB" sz="2000" b="1" dirty="0" err="1">
                <a:latin typeface="Consolas"/>
                <a:ea typeface="+mn-lt"/>
                <a:cs typeface="+mn-lt"/>
              </a:rPr>
              <a:t>isfull</a:t>
            </a:r>
            <a:r>
              <a:rPr lang="en-GB" sz="2000" b="1" dirty="0">
                <a:latin typeface="Consolas"/>
                <a:ea typeface="+mn-lt"/>
                <a:cs typeface="+mn-lt"/>
              </a:rPr>
              <a:t>
   if top equals to MAXSIZE
      return true
   else
      return false
   endif   
end procedure</a:t>
            </a:r>
            <a:endParaRPr lang="en-GB" sz="2000" b="1"/>
          </a:p>
          <a:p>
            <a:r>
              <a:rPr lang="en-GB" sz="2000" dirty="0">
                <a:ea typeface="+mn-lt"/>
                <a:cs typeface="+mn-lt"/>
              </a:rPr>
              <a:t>Implementation of </a:t>
            </a:r>
            <a:r>
              <a:rPr lang="en-GB" sz="2000" dirty="0" err="1">
                <a:ea typeface="+mn-lt"/>
                <a:cs typeface="+mn-lt"/>
              </a:rPr>
              <a:t>isfull</a:t>
            </a:r>
            <a:r>
              <a:rPr lang="en-GB" sz="2000" dirty="0">
                <a:ea typeface="+mn-lt"/>
                <a:cs typeface="+mn-lt"/>
              </a:rPr>
              <a:t>() function −</a:t>
            </a:r>
            <a:br>
              <a:rPr lang="en-GB" sz="2000" dirty="0">
                <a:latin typeface="Trebuchet MS"/>
                <a:ea typeface="+mn-lt"/>
                <a:cs typeface="+mn-lt"/>
              </a:rPr>
            </a:br>
            <a:r>
              <a:rPr lang="en-GB" sz="2000" dirty="0">
                <a:latin typeface="Consolas"/>
                <a:ea typeface="+mn-lt"/>
                <a:cs typeface="+mn-lt"/>
              </a:rPr>
              <a:t>bool </a:t>
            </a:r>
            <a:r>
              <a:rPr lang="en-GB" sz="2000" dirty="0" err="1">
                <a:latin typeface="Consolas"/>
                <a:ea typeface="+mn-lt"/>
                <a:cs typeface="+mn-lt"/>
              </a:rPr>
              <a:t>isfull</a:t>
            </a:r>
            <a:r>
              <a:rPr lang="en-GB" sz="2000" dirty="0">
                <a:latin typeface="Consolas"/>
                <a:ea typeface="+mn-lt"/>
                <a:cs typeface="+mn-lt"/>
              </a:rPr>
              <a:t>() {
   if(top == MAXSIZE)
      return true;
   else
      return false;
}</a:t>
            </a:r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29775434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Facet</vt:lpstr>
      <vt:lpstr>Stacks and Queues</vt:lpstr>
      <vt:lpstr>Introduction to Stack</vt:lpstr>
      <vt:lpstr>Introduction to Stack</vt:lpstr>
      <vt:lpstr>Stack Representation</vt:lpstr>
      <vt:lpstr>Stack Operations</vt:lpstr>
      <vt:lpstr>Stack Operations</vt:lpstr>
      <vt:lpstr>Stack Operations</vt:lpstr>
      <vt:lpstr>Stack Operations – peek()</vt:lpstr>
      <vt:lpstr>Stack Operations – isfull()</vt:lpstr>
      <vt:lpstr>Stack Operations – isempty()</vt:lpstr>
      <vt:lpstr>Stack Operations – push()</vt:lpstr>
      <vt:lpstr>Stack Operations – push()</vt:lpstr>
      <vt:lpstr>Stack Operations – pop()</vt:lpstr>
      <vt:lpstr>Stack Operations – pop()</vt:lpstr>
      <vt:lpstr>Stack Implementation</vt:lpstr>
      <vt:lpstr>Stack Implementation</vt:lpstr>
      <vt:lpstr>Stack Implementation</vt:lpstr>
      <vt:lpstr>Introduction to Queue</vt:lpstr>
      <vt:lpstr>Queue Representation</vt:lpstr>
      <vt:lpstr>Queue Operations</vt:lpstr>
      <vt:lpstr>Queue Operations</vt:lpstr>
      <vt:lpstr>Queue Operations – peek()</vt:lpstr>
      <vt:lpstr>Queue Operations – isfull()</vt:lpstr>
      <vt:lpstr>Queue Operations – isempty()</vt:lpstr>
      <vt:lpstr>Queue Operations – enqueue()</vt:lpstr>
      <vt:lpstr>Queue Operations – enqueue()</vt:lpstr>
      <vt:lpstr>Queue Operations – dequeue()</vt:lpstr>
      <vt:lpstr>Queue Operations – dequeue()</vt:lpstr>
      <vt:lpstr>Queue Implementation</vt:lpstr>
      <vt:lpstr>Queue Implementation</vt:lpstr>
      <vt:lpstr>Queue Implementation</vt:lpstr>
      <vt:lpstr>Queue Implementation</vt:lpstr>
      <vt:lpstr>Queue 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1480</cp:revision>
  <dcterms:created xsi:type="dcterms:W3CDTF">2021-03-23T16:21:34Z</dcterms:created>
  <dcterms:modified xsi:type="dcterms:W3CDTF">2021-03-24T16:49:14Z</dcterms:modified>
</cp:coreProperties>
</file>