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5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28B71-BD83-42BE-AF3E-97C2B7FDCCA3}" v="1238" dt="2021-03-23T17:11:28.591"/>
    <p1510:client id="{892643E0-D744-4D0B-A6FE-3B8026EF027A}" v="3702" dt="2021-03-24T08:00:46.344"/>
    <p1510:client id="{F9925C21-D045-4BFA-8438-A9DD6D471C93}" v="1" dt="2021-03-23T16:21:4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82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9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531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488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3697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110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8556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7360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82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031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414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71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11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068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912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905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Sorting, Searching and Merging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70378"/>
            <a:ext cx="7766936" cy="18935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Akash Hegde</a:t>
            </a:r>
          </a:p>
          <a:p>
            <a:pPr algn="ctr"/>
            <a:r>
              <a:rPr lang="en-US" dirty="0"/>
              <a:t>Seventh Sense Talent Solutions</a:t>
            </a:r>
          </a:p>
          <a:p>
            <a:pPr algn="ctr"/>
            <a:r>
              <a:rPr lang="en-US" dirty="0"/>
              <a:t>Vivekananda Institute of Technology</a:t>
            </a:r>
          </a:p>
          <a:p>
            <a:pPr algn="ctr"/>
            <a:r>
              <a:rPr lang="en-US" dirty="0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Sorting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/>
              <a:t>In-place sorting / Internal sorting:</a:t>
            </a:r>
            <a:br>
              <a:rPr lang="en-GB" sz="2600" dirty="0"/>
            </a:br>
            <a:r>
              <a:rPr lang="en-GB" sz="2600" dirty="0">
                <a:ea typeface="+mn-lt"/>
                <a:cs typeface="+mn-lt"/>
              </a:rPr>
              <a:t>Uses constant extra space for producing the output (modifies the given array only).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Sorts the list only by modifying the order of the elements within the list.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Example: Insertion sort, Selection sort</a:t>
            </a:r>
            <a:endParaRPr lang="en-GB" sz="2600" dirty="0"/>
          </a:p>
          <a:p>
            <a:r>
              <a:rPr lang="en-GB" sz="2600" dirty="0"/>
              <a:t>Out-of-place sorting / External sorting:</a:t>
            </a:r>
            <a:br>
              <a:rPr lang="en-GB" sz="2600" dirty="0"/>
            </a:br>
            <a:r>
              <a:rPr lang="en-GB" sz="2600" dirty="0">
                <a:ea typeface="+mn-lt"/>
                <a:cs typeface="+mn-lt"/>
              </a:rPr>
              <a:t>When all data that needs to be sorted cannot be placed in-memory at a time, the sorting is called external sorting.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External Sorting is used for massive amount of data.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Example: Merge sort</a:t>
            </a:r>
            <a:endParaRPr lang="en-GB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59034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ea typeface="+mn-lt"/>
                <a:cs typeface="+mn-lt"/>
              </a:rPr>
              <a:t>Works by repeatedly swapping the adjacent elements if they are in wrong order.</a:t>
            </a:r>
          </a:p>
          <a:p>
            <a:r>
              <a:rPr lang="en-GB" sz="2600" dirty="0">
                <a:ea typeface="+mn-lt"/>
                <a:cs typeface="+mn-lt"/>
              </a:rPr>
              <a:t>Example: Array - 10 2 4 8 6</a:t>
            </a:r>
          </a:p>
          <a:p>
            <a:r>
              <a:rPr lang="en-GB" sz="2600" dirty="0">
                <a:ea typeface="+mn-lt"/>
                <a:cs typeface="+mn-lt"/>
              </a:rPr>
              <a:t>Pass 1: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10 2</a:t>
            </a:r>
            <a:r>
              <a:rPr lang="en-GB" sz="2600" dirty="0">
                <a:ea typeface="+mn-lt"/>
                <a:cs typeface="+mn-lt"/>
              </a:rPr>
              <a:t> 4 8 6   -&gt;  2 10 4 8 6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2 </a:t>
            </a: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10 4</a:t>
            </a:r>
            <a:r>
              <a:rPr lang="en-GB" sz="2600" dirty="0">
                <a:ea typeface="+mn-lt"/>
                <a:cs typeface="+mn-lt"/>
              </a:rPr>
              <a:t> 8 6   -&gt;  2 4 10 8 6</a:t>
            </a:r>
            <a:br>
              <a:rPr lang="en-US" dirty="0"/>
            </a:br>
            <a:r>
              <a:rPr lang="en-GB" sz="2600" dirty="0">
                <a:ea typeface="+mn-lt"/>
                <a:cs typeface="+mn-lt"/>
              </a:rPr>
              <a:t>2 4 </a:t>
            </a: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10 8</a:t>
            </a:r>
            <a:r>
              <a:rPr lang="en-GB" sz="2600" dirty="0">
                <a:ea typeface="+mn-lt"/>
                <a:cs typeface="+mn-lt"/>
              </a:rPr>
              <a:t> 6   -&gt;  2 4 8 10 6</a:t>
            </a:r>
            <a:br>
              <a:rPr lang="en-US" dirty="0"/>
            </a:br>
            <a:r>
              <a:rPr lang="en-GB" sz="2600" dirty="0">
                <a:ea typeface="+mn-lt"/>
                <a:cs typeface="+mn-lt"/>
              </a:rPr>
              <a:t>2 4 8 </a:t>
            </a: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10 6</a:t>
            </a:r>
            <a:r>
              <a:rPr lang="en-GB" sz="2600" b="1" dirty="0">
                <a:ea typeface="+mn-lt"/>
                <a:cs typeface="+mn-lt"/>
              </a:rPr>
              <a:t>   </a:t>
            </a:r>
            <a:r>
              <a:rPr lang="en-GB" sz="2600" dirty="0">
                <a:ea typeface="+mn-lt"/>
                <a:cs typeface="+mn-lt"/>
              </a:rPr>
              <a:t>-&gt;  2 4 8 6 10</a:t>
            </a:r>
          </a:p>
          <a:p>
            <a:r>
              <a:rPr lang="en-GB" sz="2600" dirty="0">
                <a:ea typeface="+mn-lt"/>
                <a:cs typeface="+mn-lt"/>
              </a:rPr>
              <a:t>Pass 2: 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2 4</a:t>
            </a:r>
            <a:r>
              <a:rPr lang="en-GB" sz="2600" dirty="0">
                <a:ea typeface="+mn-lt"/>
                <a:cs typeface="+mn-lt"/>
              </a:rPr>
              <a:t> 8 6 10   -&gt;  2 4 8 6 10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2 </a:t>
            </a: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4 8</a:t>
            </a:r>
            <a:r>
              <a:rPr lang="en-GB" sz="2600" dirty="0">
                <a:ea typeface="+mn-lt"/>
                <a:cs typeface="+mn-lt"/>
              </a:rPr>
              <a:t> 6 10   -&gt;  2 4 8 6 10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2 4 </a:t>
            </a: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8 6</a:t>
            </a:r>
            <a:r>
              <a:rPr lang="en-GB" sz="2600" dirty="0">
                <a:ea typeface="+mn-lt"/>
                <a:cs typeface="+mn-lt"/>
              </a:rPr>
              <a:t> 10   -&gt;  2 4 6 8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07666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ea typeface="+mn-lt"/>
                <a:cs typeface="+mn-lt"/>
              </a:rPr>
              <a:t>Pass 3: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2 4</a:t>
            </a:r>
            <a:r>
              <a:rPr lang="en-GB" sz="2600" dirty="0">
                <a:ea typeface="+mn-lt"/>
                <a:cs typeface="+mn-lt"/>
              </a:rPr>
              <a:t> 6 8 10   -&gt; 2 4 6 8 10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2 </a:t>
            </a: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4 6</a:t>
            </a:r>
            <a:r>
              <a:rPr lang="en-GB" sz="2600" dirty="0">
                <a:ea typeface="+mn-lt"/>
                <a:cs typeface="+mn-lt"/>
              </a:rPr>
              <a:t> 8 10   -&gt; 2 4 6 8 10</a:t>
            </a:r>
            <a:endParaRPr lang="en-US"/>
          </a:p>
          <a:p>
            <a:r>
              <a:rPr lang="en-GB" sz="2600" dirty="0">
                <a:ea typeface="+mn-lt"/>
                <a:cs typeface="+mn-lt"/>
              </a:rPr>
              <a:t>Pass 4: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b="1" dirty="0">
                <a:solidFill>
                  <a:srgbClr val="FF0000"/>
                </a:solidFill>
                <a:ea typeface="+mn-lt"/>
                <a:cs typeface="+mn-lt"/>
              </a:rPr>
              <a:t>2 4</a:t>
            </a:r>
            <a:r>
              <a:rPr lang="en-GB" sz="2600" dirty="0">
                <a:ea typeface="+mn-lt"/>
                <a:cs typeface="+mn-lt"/>
              </a:rPr>
              <a:t> 6 8 10   -&gt; 2 4 6 8 10</a:t>
            </a:r>
          </a:p>
          <a:p>
            <a:r>
              <a:rPr lang="en-GB" sz="2600" dirty="0">
                <a:ea typeface="+mn-lt"/>
                <a:cs typeface="+mn-lt"/>
              </a:rPr>
              <a:t>Time complexity: O(n</a:t>
            </a:r>
            <a:r>
              <a:rPr lang="en-GB" sz="2600" baseline="30000" dirty="0">
                <a:ea typeface="+mn-lt"/>
                <a:cs typeface="+mn-lt"/>
              </a:rPr>
              <a:t>2</a:t>
            </a:r>
            <a:r>
              <a:rPr lang="en-GB" sz="2600" dirty="0">
                <a:ea typeface="+mn-lt"/>
                <a:cs typeface="+mn-lt"/>
              </a:rPr>
              <a:t>)</a:t>
            </a:r>
            <a:endParaRPr lang="en-GB" sz="260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412304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ea typeface="+mn-lt"/>
                <a:cs typeface="+mn-lt"/>
              </a:rPr>
              <a:t>Sorts an array by repeatedly finding the minimum element (considering ascending order) from unsorted part and putting it at the beginning.</a:t>
            </a:r>
          </a:p>
          <a:p>
            <a:r>
              <a:rPr lang="en-GB" sz="2600" dirty="0">
                <a:ea typeface="+mn-lt"/>
                <a:cs typeface="+mn-lt"/>
              </a:rPr>
              <a:t>The algorithm maintains two subarrays in a given array.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 err="1">
                <a:ea typeface="+mn-lt"/>
                <a:cs typeface="+mn-lt"/>
              </a:rPr>
              <a:t>i</a:t>
            </a:r>
            <a:r>
              <a:rPr lang="en-GB" sz="2600" dirty="0">
                <a:ea typeface="+mn-lt"/>
                <a:cs typeface="+mn-lt"/>
              </a:rPr>
              <a:t>) The subarray which is already sorted.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ii) Remaining subarray which is unsorted.</a:t>
            </a:r>
            <a:endParaRPr lang="en-GB" dirty="0"/>
          </a:p>
          <a:p>
            <a:r>
              <a:rPr lang="en-GB" sz="2600" dirty="0">
                <a:ea typeface="+mn-lt"/>
                <a:cs typeface="+mn-lt"/>
              </a:rPr>
              <a:t>In every iteration of selection sort, the minimum element (considering ascending order) from the unsorted subarray is picked and moved to the sorted subarray.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32848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>
                <a:ea typeface="+mn-lt"/>
                <a:cs typeface="+mn-lt"/>
              </a:rPr>
              <a:t>Example: Array – 10 2 4 8 6</a:t>
            </a:r>
          </a:p>
          <a:p>
            <a:r>
              <a:rPr lang="en-GB" sz="2600"/>
              <a:t>Pass 1: min element = 2</a:t>
            </a:r>
            <a:br>
              <a:rPr lang="en-GB" sz="2600" dirty="0"/>
            </a:br>
            <a:r>
              <a:rPr lang="en-GB" sz="2600"/>
              <a:t>10 </a:t>
            </a:r>
            <a:r>
              <a:rPr lang="en-GB" sz="2600" b="1">
                <a:solidFill>
                  <a:srgbClr val="FF0000"/>
                </a:solidFill>
              </a:rPr>
              <a:t>2</a:t>
            </a:r>
            <a:r>
              <a:rPr lang="en-GB" sz="2600" dirty="0">
                <a:solidFill>
                  <a:srgbClr val="FF0000"/>
                </a:solidFill>
              </a:rPr>
              <a:t> </a:t>
            </a:r>
            <a:r>
              <a:rPr lang="en-GB" sz="2600"/>
              <a:t>4 8 6   -&gt;   2 10 4 8 6</a:t>
            </a:r>
          </a:p>
          <a:p>
            <a:r>
              <a:rPr lang="en-GB" sz="2600"/>
              <a:t>Pass 2: min element = 4</a:t>
            </a:r>
            <a:br>
              <a:rPr lang="en-GB" sz="2600" dirty="0"/>
            </a:br>
            <a:r>
              <a:rPr lang="en-GB" sz="2600"/>
              <a:t>2 10 </a:t>
            </a:r>
            <a:r>
              <a:rPr lang="en-GB" sz="2600" b="1">
                <a:solidFill>
                  <a:srgbClr val="FF0000"/>
                </a:solidFill>
              </a:rPr>
              <a:t>4</a:t>
            </a:r>
            <a:r>
              <a:rPr lang="en-GB" sz="2600"/>
              <a:t> 8 6   -&gt;   2 4 10 8 6</a:t>
            </a:r>
          </a:p>
          <a:p>
            <a:r>
              <a:rPr lang="en-GB" sz="2600"/>
              <a:t>Pass 3: min element = 6</a:t>
            </a:r>
            <a:br>
              <a:rPr lang="en-GB" sz="2600" dirty="0"/>
            </a:br>
            <a:r>
              <a:rPr lang="en-GB" sz="2600"/>
              <a:t>2 4 10 8 </a:t>
            </a:r>
            <a:r>
              <a:rPr lang="en-GB" sz="2600" b="1">
                <a:solidFill>
                  <a:srgbClr val="FF0000"/>
                </a:solidFill>
              </a:rPr>
              <a:t>6</a:t>
            </a:r>
            <a:r>
              <a:rPr lang="en-GB" sz="2600"/>
              <a:t>   -&gt;   2 4 6 8 10</a:t>
            </a:r>
          </a:p>
          <a:p>
            <a:r>
              <a:rPr lang="en-GB" sz="2600"/>
              <a:t>Pass 4: min element = 8</a:t>
            </a:r>
            <a:br>
              <a:rPr lang="en-GB" sz="2600" dirty="0"/>
            </a:br>
            <a:r>
              <a:rPr lang="en-GB" sz="2600"/>
              <a:t>2 4 6 </a:t>
            </a:r>
            <a:r>
              <a:rPr lang="en-GB" sz="2600" b="1">
                <a:solidFill>
                  <a:srgbClr val="FF0000"/>
                </a:solidFill>
              </a:rPr>
              <a:t>8</a:t>
            </a:r>
            <a:r>
              <a:rPr lang="en-GB" sz="2600"/>
              <a:t> 10   -&gt;   2 4 6 8 10</a:t>
            </a:r>
            <a:endParaRPr lang="en-GB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33279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>
                <a:ea typeface="+mn-lt"/>
                <a:cs typeface="+mn-lt"/>
              </a:rPr>
              <a:t>The array is virtually split into a sorted and an unsorted part.</a:t>
            </a:r>
            <a:endParaRPr lang="en-US">
              <a:ea typeface="+mn-lt"/>
              <a:cs typeface="+mn-lt"/>
            </a:endParaRPr>
          </a:p>
          <a:p>
            <a:r>
              <a:rPr lang="en-GB" sz="2600">
                <a:ea typeface="+mn-lt"/>
                <a:cs typeface="+mn-lt"/>
              </a:rPr>
              <a:t>Values from the unsorted part are picked and placed at the correct position in the sorted part.</a:t>
            </a:r>
          </a:p>
          <a:p>
            <a:r>
              <a:rPr lang="en-GB" sz="2600"/>
              <a:t>Approach:</a:t>
            </a:r>
          </a:p>
          <a:p>
            <a:pPr lvl="1"/>
            <a:r>
              <a:rPr lang="en-GB" sz="2400">
                <a:ea typeface="+mn-lt"/>
                <a:cs typeface="+mn-lt"/>
              </a:rPr>
              <a:t>Iterate from arr[1] to arr[n] over the array.</a:t>
            </a:r>
            <a:endParaRPr lang="en-GB" sz="2400" dirty="0">
              <a:ea typeface="+mn-lt"/>
              <a:cs typeface="+mn-lt"/>
            </a:endParaRPr>
          </a:p>
          <a:p>
            <a:pPr lvl="1"/>
            <a:r>
              <a:rPr lang="en-GB" sz="2400">
                <a:ea typeface="+mn-lt"/>
                <a:cs typeface="+mn-lt"/>
              </a:rPr>
              <a:t>Compare the current element (key) to its predecessor.</a:t>
            </a:r>
          </a:p>
          <a:p>
            <a:pPr lvl="1"/>
            <a:r>
              <a:rPr lang="en-GB" sz="2400">
                <a:ea typeface="+mn-lt"/>
                <a:cs typeface="+mn-lt"/>
              </a:rPr>
              <a:t>If the key element is smaller than its predecessor, compare it to the elements before.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>
                <a:ea typeface="+mn-lt"/>
                <a:cs typeface="+mn-lt"/>
              </a:rPr>
              <a:t>Move the greater elements one position up to make space for the swapped element.</a:t>
            </a:r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72813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>
                <a:ea typeface="+mn-lt"/>
                <a:cs typeface="+mn-lt"/>
              </a:rPr>
              <a:t>Example: Array – 10 2 4 8 6</a:t>
            </a:r>
            <a:endParaRPr lang="en-US">
              <a:ea typeface="+mn-lt"/>
              <a:cs typeface="+mn-lt"/>
            </a:endParaRPr>
          </a:p>
          <a:p>
            <a:r>
              <a:rPr lang="en-GB" sz="2600"/>
              <a:t>Pass 1:</a:t>
            </a:r>
            <a:br>
              <a:rPr lang="en-GB" sz="2600" dirty="0"/>
            </a:br>
            <a:r>
              <a:rPr lang="en-GB" sz="2600" b="1">
                <a:solidFill>
                  <a:srgbClr val="FF0000"/>
                </a:solidFill>
              </a:rPr>
              <a:t>10 </a:t>
            </a:r>
            <a:r>
              <a:rPr lang="en-GB" sz="2600" b="1" dirty="0">
                <a:solidFill>
                  <a:srgbClr val="FF0000"/>
                </a:solidFill>
              </a:rPr>
              <a:t>2</a:t>
            </a:r>
            <a:r>
              <a:rPr lang="en-GB" sz="2600"/>
              <a:t> 4 8 6   -&gt;   2 10 4 8 6</a:t>
            </a:r>
          </a:p>
          <a:p>
            <a:r>
              <a:rPr lang="en-GB" sz="2600"/>
              <a:t>Pass 2:</a:t>
            </a:r>
            <a:br>
              <a:rPr lang="en-GB" sz="2600" dirty="0"/>
            </a:br>
            <a:r>
              <a:rPr lang="en-GB" sz="2600"/>
              <a:t>2 </a:t>
            </a:r>
            <a:r>
              <a:rPr lang="en-GB" sz="2600" b="1">
                <a:solidFill>
                  <a:srgbClr val="FF0000"/>
                </a:solidFill>
              </a:rPr>
              <a:t>10 </a:t>
            </a:r>
            <a:r>
              <a:rPr lang="en-GB" sz="2600" b="1" dirty="0">
                <a:solidFill>
                  <a:srgbClr val="FF0000"/>
                </a:solidFill>
              </a:rPr>
              <a:t>4</a:t>
            </a:r>
            <a:r>
              <a:rPr lang="en-GB" sz="2600"/>
              <a:t> 8 6   -&gt;   2 4 10 8 6</a:t>
            </a:r>
          </a:p>
          <a:p>
            <a:r>
              <a:rPr lang="en-GB" sz="2600"/>
              <a:t>Pass 3:</a:t>
            </a:r>
            <a:br>
              <a:rPr lang="en-GB" sz="2600" dirty="0"/>
            </a:br>
            <a:r>
              <a:rPr lang="en-GB" sz="2600"/>
              <a:t>2 4 </a:t>
            </a:r>
            <a:r>
              <a:rPr lang="en-GB" sz="2600" b="1">
                <a:solidFill>
                  <a:srgbClr val="FF0000"/>
                </a:solidFill>
              </a:rPr>
              <a:t>10 </a:t>
            </a:r>
            <a:r>
              <a:rPr lang="en-GB" sz="2600" b="1" dirty="0">
                <a:solidFill>
                  <a:srgbClr val="FF0000"/>
                </a:solidFill>
              </a:rPr>
              <a:t>8</a:t>
            </a:r>
            <a:r>
              <a:rPr lang="en-GB" sz="2600"/>
              <a:t> 6   -&gt;   2 4 8 10 6</a:t>
            </a:r>
            <a:endParaRPr lang="en-GB" sz="2600" dirty="0"/>
          </a:p>
          <a:p>
            <a:r>
              <a:rPr lang="en-GB" sz="2600"/>
              <a:t>Pass 4:</a:t>
            </a:r>
            <a:br>
              <a:rPr lang="en-GB" sz="2600" dirty="0"/>
            </a:br>
            <a:r>
              <a:rPr lang="en-GB" sz="2600"/>
              <a:t>2 4 8 </a:t>
            </a:r>
            <a:r>
              <a:rPr lang="en-GB" sz="2600" b="1">
                <a:solidFill>
                  <a:srgbClr val="FF0000"/>
                </a:solidFill>
              </a:rPr>
              <a:t>10 </a:t>
            </a:r>
            <a:r>
              <a:rPr lang="en-GB" sz="2600" b="1" dirty="0">
                <a:solidFill>
                  <a:srgbClr val="FF0000"/>
                </a:solidFill>
              </a:rPr>
              <a:t>6</a:t>
            </a:r>
            <a:r>
              <a:rPr lang="en-GB" sz="2600"/>
              <a:t>   -&gt;   2 4 </a:t>
            </a:r>
            <a:r>
              <a:rPr lang="en-GB" sz="2600" b="1">
                <a:solidFill>
                  <a:srgbClr val="FF0000"/>
                </a:solidFill>
              </a:rPr>
              <a:t>8 </a:t>
            </a:r>
            <a:r>
              <a:rPr lang="en-GB" sz="2600" b="1" dirty="0">
                <a:solidFill>
                  <a:srgbClr val="FF0000"/>
                </a:solidFill>
              </a:rPr>
              <a:t>6</a:t>
            </a:r>
            <a:r>
              <a:rPr lang="en-GB" sz="2600"/>
              <a:t> 10   -&gt;  2 4 6 8 10</a:t>
            </a:r>
            <a:endParaRPr lang="en-GB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77697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>
                <a:ea typeface="+mn-lt"/>
                <a:cs typeface="+mn-lt"/>
              </a:rPr>
              <a:t>Divide and Conquer algorithm.</a:t>
            </a:r>
            <a:endParaRPr lang="en-US">
              <a:ea typeface="+mn-lt"/>
              <a:cs typeface="+mn-lt"/>
            </a:endParaRPr>
          </a:p>
          <a:p>
            <a:r>
              <a:rPr lang="en-GB" sz="2600">
                <a:ea typeface="+mn-lt"/>
                <a:cs typeface="+mn-lt"/>
              </a:rPr>
              <a:t>Picks an element as pivot and partitions the given array around the picked pivot.</a:t>
            </a:r>
          </a:p>
          <a:p>
            <a:r>
              <a:rPr lang="en-GB" sz="2600">
                <a:ea typeface="+mn-lt"/>
                <a:cs typeface="+mn-lt"/>
              </a:rPr>
              <a:t>Target of partitions – given an array and an element x of array as pivot, put x at its correct position in sorted array and put all smaller elements (smaller than x) before x, and put all greater elements (greater than x) after x.</a:t>
            </a:r>
          </a:p>
          <a:p>
            <a:r>
              <a:rPr lang="en-GB" sz="2600">
                <a:ea typeface="+mn-lt"/>
                <a:cs typeface="+mn-lt"/>
              </a:rPr>
              <a:t>All this should be done in linear time.</a:t>
            </a:r>
            <a:endParaRPr lang="en-GB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04773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>
                <a:ea typeface="+mn-lt"/>
                <a:cs typeface="+mn-lt"/>
              </a:rPr>
              <a:t>Example: Array – 100 20 40 80 60</a:t>
            </a:r>
          </a:p>
          <a:p>
            <a:r>
              <a:rPr lang="en-GB" sz="2600"/>
              <a:t>low = 0, high = 4, pivot = arr[high] = 60</a:t>
            </a:r>
          </a:p>
          <a:p>
            <a:r>
              <a:rPr lang="en-GB" sz="2600"/>
              <a:t>Initialize index of smaller element, i = -1</a:t>
            </a:r>
            <a:endParaRPr lang="en-GB" sz="2600" dirty="0"/>
          </a:p>
          <a:p>
            <a:r>
              <a:rPr lang="en-GB" sz="2600"/>
              <a:t>Traverse from j = low to j = high-1</a:t>
            </a:r>
          </a:p>
          <a:p>
            <a:r>
              <a:rPr lang="en-GB" sz="2600"/>
              <a:t>j = 0, i = -1: arr[j] &gt; pivot, therefore do nothing</a:t>
            </a:r>
          </a:p>
          <a:p>
            <a:r>
              <a:rPr lang="en-GB" sz="2600"/>
              <a:t>j = 1, i = -1: arr[j] &lt;= pivot, therefore do i++ (i=0) and swap arr[i] and arr[j]</a:t>
            </a:r>
            <a:br>
              <a:rPr lang="en-GB" sz="2600" dirty="0"/>
            </a:br>
            <a:r>
              <a:rPr lang="en-GB" sz="2600" b="1">
                <a:solidFill>
                  <a:srgbClr val="FF0000"/>
                </a:solidFill>
                <a:ea typeface="+mn-lt"/>
                <a:cs typeface="+mn-lt"/>
              </a:rPr>
              <a:t>100 20</a:t>
            </a:r>
            <a:r>
              <a:rPr lang="en-GB" sz="2600">
                <a:ea typeface="+mn-lt"/>
                <a:cs typeface="+mn-lt"/>
              </a:rPr>
              <a:t> 40 80 60  -&gt;  20 100 40 80 60</a:t>
            </a:r>
          </a:p>
          <a:p>
            <a:r>
              <a:rPr lang="en-GB" sz="2600"/>
              <a:t>j = 2, i = 0: arr[j] &lt;= pivot, therefore do i++ (i=1) and swap arr[i] and arr[j]</a:t>
            </a:r>
            <a:br>
              <a:rPr lang="en-GB" sz="2600" dirty="0"/>
            </a:br>
            <a:r>
              <a:rPr lang="en-GB" sz="2600">
                <a:ea typeface="+mn-lt"/>
                <a:cs typeface="+mn-lt"/>
              </a:rPr>
              <a:t>20 </a:t>
            </a:r>
            <a:r>
              <a:rPr lang="en-GB" sz="2600" b="1">
                <a:solidFill>
                  <a:srgbClr val="FF0000"/>
                </a:solidFill>
                <a:ea typeface="+mn-lt"/>
                <a:cs typeface="+mn-lt"/>
              </a:rPr>
              <a:t>100 40</a:t>
            </a:r>
            <a:r>
              <a:rPr lang="en-GB" sz="2600">
                <a:ea typeface="+mn-lt"/>
                <a:cs typeface="+mn-lt"/>
              </a:rPr>
              <a:t> 80 60  -&gt; 20 40 100 80 60</a:t>
            </a:r>
            <a:endParaRPr lang="en-GB" sz="260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40132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/>
              <a:t>j = 3, i = 1: arr[j] &gt; pivot, therefore do nothing</a:t>
            </a:r>
            <a:endParaRPr lang="en-US"/>
          </a:p>
          <a:p>
            <a:r>
              <a:rPr lang="en-GB" sz="2600"/>
              <a:t>Come out of loop because j = high-1</a:t>
            </a:r>
            <a:endParaRPr lang="en-GB" sz="2600" dirty="0"/>
          </a:p>
          <a:p>
            <a:r>
              <a:rPr lang="en-GB" sz="2600"/>
              <a:t>Now swap arr[i+1] with pivot (new i = 2)</a:t>
            </a:r>
            <a:br>
              <a:rPr lang="en-US" dirty="0"/>
            </a:br>
            <a:r>
              <a:rPr lang="en-GB" sz="2600"/>
              <a:t>20 40 </a:t>
            </a:r>
            <a:r>
              <a:rPr lang="en-GB" sz="2600">
                <a:solidFill>
                  <a:srgbClr val="FF0000"/>
                </a:solidFill>
              </a:rPr>
              <a:t>100</a:t>
            </a:r>
            <a:r>
              <a:rPr lang="en-GB" sz="2600"/>
              <a:t> 80 </a:t>
            </a:r>
            <a:r>
              <a:rPr lang="en-GB" sz="2600" dirty="0">
                <a:solidFill>
                  <a:srgbClr val="FF0000"/>
                </a:solidFill>
              </a:rPr>
              <a:t>60</a:t>
            </a:r>
            <a:r>
              <a:rPr lang="en-GB" sz="2600"/>
              <a:t>   -&gt;   20 40 60 80 100</a:t>
            </a:r>
          </a:p>
          <a:p>
            <a:r>
              <a:rPr lang="en-GB" sz="2600"/>
              <a:t>Pivot at its correct place.</a:t>
            </a:r>
            <a:br>
              <a:rPr lang="en-GB" sz="2600" dirty="0"/>
            </a:br>
            <a:r>
              <a:rPr lang="en-GB" sz="2600"/>
              <a:t>All elements &lt; pivot are towards its left.</a:t>
            </a:r>
            <a:br>
              <a:rPr lang="en-GB" sz="2600" dirty="0"/>
            </a:br>
            <a:r>
              <a:rPr lang="en-GB" sz="2600"/>
              <a:t>All elements &gt; pivot are towards its right.</a:t>
            </a:r>
            <a:endParaRPr lang="en-GB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432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latin typeface="Trebuchet MS"/>
                <a:cs typeface="Segoe UI"/>
              </a:rPr>
              <a:t>Searching – </a:t>
            </a:r>
            <a:r>
              <a:rPr lang="en-GB" sz="2600" dirty="0">
                <a:ea typeface="+mn-lt"/>
                <a:cs typeface="+mn-lt"/>
              </a:rPr>
              <a:t>check for an element or retrieve an element from any data structure where it is stored.</a:t>
            </a:r>
          </a:p>
          <a:p>
            <a:r>
              <a:rPr lang="en-GB" sz="2600" dirty="0"/>
              <a:t>Classification of search algorithms based on type of search operation:</a:t>
            </a:r>
          </a:p>
          <a:p>
            <a:pPr lvl="1"/>
            <a:r>
              <a:rPr lang="en-GB" sz="2400" dirty="0"/>
              <a:t>Sequential Search – </a:t>
            </a:r>
            <a:r>
              <a:rPr lang="en-GB" sz="2400" dirty="0">
                <a:ea typeface="+mn-lt"/>
                <a:cs typeface="+mn-lt"/>
              </a:rPr>
              <a:t>the list or array is traversed sequentially and every element is checked.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/>
              <a:t>Example: Linear Search</a:t>
            </a:r>
          </a:p>
          <a:p>
            <a:pPr lvl="1"/>
            <a:r>
              <a:rPr lang="en-GB" sz="2400" dirty="0"/>
              <a:t>Interval Search – the list or array is split into two search spaces and repeatedly checked.</a:t>
            </a:r>
            <a:br>
              <a:rPr lang="en-GB" sz="2400" dirty="0"/>
            </a:br>
            <a:r>
              <a:rPr lang="en-GB" sz="2400" dirty="0"/>
              <a:t>Example: Binary Search</a:t>
            </a:r>
          </a:p>
          <a:p>
            <a:r>
              <a:rPr lang="en-GB" sz="2600" dirty="0"/>
              <a:t>Interval search - more efficient than sequential search for sorted data structures.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8291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/>
              <a:t>Merging and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>
                <a:ea typeface="+mn-lt"/>
                <a:cs typeface="+mn-lt"/>
              </a:rPr>
              <a:t>Divide and Conquer algorithm.</a:t>
            </a:r>
            <a:endParaRPr lang="en-US">
              <a:ea typeface="+mn-lt"/>
              <a:cs typeface="+mn-lt"/>
            </a:endParaRPr>
          </a:p>
          <a:p>
            <a:r>
              <a:rPr lang="en-GB" sz="2600">
                <a:ea typeface="+mn-lt"/>
                <a:cs typeface="+mn-lt"/>
              </a:rPr>
              <a:t>Divides the input array into two halves, calls itself for the two halves, and then merges the two sorted halves.</a:t>
            </a:r>
            <a:endParaRPr lang="en-US">
              <a:ea typeface="+mn-lt"/>
              <a:cs typeface="+mn-lt"/>
            </a:endParaRPr>
          </a:p>
          <a:p>
            <a:r>
              <a:rPr lang="en-GB" sz="2600" b="1">
                <a:ea typeface="+mn-lt"/>
                <a:cs typeface="+mn-lt"/>
              </a:rPr>
              <a:t>merge() function</a:t>
            </a:r>
            <a:r>
              <a:rPr lang="en-GB" sz="2600">
                <a:ea typeface="+mn-lt"/>
                <a:cs typeface="+mn-lt"/>
              </a:rPr>
              <a:t> is used for merging two halves.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>
                <a:ea typeface="+mn-lt"/>
                <a:cs typeface="+mn-lt"/>
              </a:rPr>
              <a:t>The merge(arr, l, m, r) is a key process that assumes that arr[l..m] and arr[m+1..r] are sorted and merges the two sorted sub-arrays into one.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72264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/>
              <a:t>Merging and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>
                <a:ea typeface="+mn-lt"/>
                <a:cs typeface="+mn-lt"/>
              </a:rPr>
              <a:t>Example: Array – 10 2 4 8 6</a:t>
            </a:r>
            <a:endParaRPr lang="en-US">
              <a:ea typeface="+mn-lt"/>
              <a:cs typeface="+mn-lt"/>
            </a:endParaRPr>
          </a:p>
          <a:p>
            <a:r>
              <a:rPr lang="en-GB" sz="2600">
                <a:ea typeface="+mn-lt"/>
                <a:cs typeface="+mn-lt"/>
              </a:rPr>
              <a:t>Middle element = 4</a:t>
            </a:r>
          </a:p>
          <a:p>
            <a:r>
              <a:rPr lang="en-GB" sz="2600">
                <a:ea typeface="+mn-lt"/>
                <a:cs typeface="+mn-lt"/>
              </a:rPr>
              <a:t>Left half subarray: 10 2 4</a:t>
            </a:r>
            <a:endParaRPr lang="en-GB" sz="2600" dirty="0">
              <a:ea typeface="+mn-lt"/>
              <a:cs typeface="+mn-lt"/>
            </a:endParaRPr>
          </a:p>
          <a:p>
            <a:r>
              <a:rPr lang="en-GB" sz="2600">
                <a:ea typeface="+mn-lt"/>
                <a:cs typeface="+mn-lt"/>
              </a:rPr>
              <a:t>Right half subarray: 8 6</a:t>
            </a:r>
            <a:endParaRPr lang="en-GB" sz="2600" dirty="0">
              <a:ea typeface="+mn-lt"/>
              <a:cs typeface="+mn-lt"/>
            </a:endParaRPr>
          </a:p>
          <a:p>
            <a:r>
              <a:rPr lang="en-GB" sz="2600">
                <a:ea typeface="+mn-lt"/>
                <a:cs typeface="+mn-lt"/>
              </a:rPr>
              <a:t>Left half sorting: 2 4 10</a:t>
            </a:r>
            <a:endParaRPr lang="en-GB" sz="2600" dirty="0">
              <a:ea typeface="+mn-lt"/>
              <a:cs typeface="+mn-lt"/>
            </a:endParaRPr>
          </a:p>
          <a:p>
            <a:r>
              <a:rPr lang="en-GB" sz="2600">
                <a:ea typeface="+mn-lt"/>
                <a:cs typeface="+mn-lt"/>
              </a:rPr>
              <a:t>Right half sorting: 6 8</a:t>
            </a:r>
            <a:endParaRPr lang="en-GB" sz="2600" dirty="0">
              <a:ea typeface="+mn-lt"/>
              <a:cs typeface="+mn-lt"/>
            </a:endParaRPr>
          </a:p>
          <a:p>
            <a:r>
              <a:rPr lang="en-GB" sz="2600">
                <a:ea typeface="+mn-lt"/>
                <a:cs typeface="+mn-lt"/>
              </a:rPr>
              <a:t>Merged array: 2 4 6 8 10</a:t>
            </a:r>
            <a:endParaRPr lang="en-GB" sz="260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35248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/>
              <a:t>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>
                <a:ea typeface="+mn-lt"/>
                <a:cs typeface="+mn-lt"/>
              </a:rPr>
              <a:t>Number of times a particular instruction set is executed rather than the total time is taken.</a:t>
            </a:r>
          </a:p>
          <a:p>
            <a:endParaRPr lang="en-GB" sz="260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3D50CC-FA7A-4107-BED4-AD5BD4F6D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09839"/>
              </p:ext>
            </p:extLst>
          </p:nvPr>
        </p:nvGraphicFramePr>
        <p:xfrm>
          <a:off x="782089" y="2064535"/>
          <a:ext cx="816863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35">
                  <a:extLst>
                    <a:ext uri="{9D8B030D-6E8A-4147-A177-3AD203B41FA5}">
                      <a16:colId xmlns:a16="http://schemas.microsoft.com/office/drawing/2014/main" val="2203936312"/>
                    </a:ext>
                  </a:extLst>
                </a:gridCol>
                <a:gridCol w="1954182">
                  <a:extLst>
                    <a:ext uri="{9D8B030D-6E8A-4147-A177-3AD203B41FA5}">
                      <a16:colId xmlns:a16="http://schemas.microsoft.com/office/drawing/2014/main" val="2192320925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687023877"/>
                    </a:ext>
                  </a:extLst>
                </a:gridCol>
                <a:gridCol w="1988819">
                  <a:extLst>
                    <a:ext uri="{9D8B030D-6E8A-4147-A177-3AD203B41FA5}">
                      <a16:colId xmlns:a16="http://schemas.microsoft.com/office/drawing/2014/main" val="390593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/>
                        <a:t>Algorithm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Best Case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Average Case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Worst Case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/>
                        <a:t>Bubble Sort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Ω(n)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latin typeface="Trebuchet MS"/>
                        </a:rPr>
                        <a:t>Θ(n</a:t>
                      </a:r>
                      <a:r>
                        <a:rPr lang="en-GB" sz="2400" b="0" i="0" u="none" strike="noStrike" baseline="30000" noProof="0">
                          <a:latin typeface="Trebuchet MS"/>
                        </a:rPr>
                        <a:t>2</a:t>
                      </a:r>
                      <a:r>
                        <a:rPr lang="en-GB" sz="2400" b="0" i="0" u="none" strike="noStrike" noProof="0">
                          <a:latin typeface="Trebuchet MS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O(n</a:t>
                      </a:r>
                      <a:r>
                        <a:rPr lang="en-GB" sz="2400" baseline="30000"/>
                        <a:t>2</a:t>
                      </a:r>
                      <a:r>
                        <a:rPr lang="en-GB" sz="2400"/>
                        <a:t>)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/>
                        <a:t>Selection Sort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Ω(n</a:t>
                      </a:r>
                      <a:r>
                        <a:rPr lang="en-GB" sz="2400" baseline="30000"/>
                        <a:t>2</a:t>
                      </a:r>
                      <a:r>
                        <a:rPr lang="en-GB" sz="2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latin typeface="Trebuchet MS"/>
                        </a:rPr>
                        <a:t>Θ(n</a:t>
                      </a:r>
                      <a:r>
                        <a:rPr lang="en-GB" sz="2400" b="0" i="0" u="none" strike="noStrike" baseline="30000" noProof="0">
                          <a:latin typeface="Trebuchet MS"/>
                        </a:rPr>
                        <a:t>2</a:t>
                      </a:r>
                      <a:r>
                        <a:rPr lang="en-GB" sz="2400" b="0" i="0" u="none" strike="noStrike" noProof="0">
                          <a:latin typeface="Trebuchet MS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O(n</a:t>
                      </a:r>
                      <a:r>
                        <a:rPr lang="en-GB" sz="2400" baseline="30000"/>
                        <a:t>2</a:t>
                      </a:r>
                      <a:r>
                        <a:rPr lang="en-GB" sz="24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3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/>
                        <a:t>Insertion Sort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Ω(n)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latin typeface="Trebuchet MS"/>
                        </a:rPr>
                        <a:t>Θ(n</a:t>
                      </a:r>
                      <a:r>
                        <a:rPr lang="en-GB" sz="2400" b="0" i="0" u="none" strike="noStrike" baseline="30000" noProof="0">
                          <a:latin typeface="Trebuchet MS"/>
                        </a:rPr>
                        <a:t>2</a:t>
                      </a:r>
                      <a:r>
                        <a:rPr lang="en-GB" sz="2400" b="0" i="0" u="none" strike="noStrike" noProof="0">
                          <a:latin typeface="Trebuchet MS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O(n</a:t>
                      </a:r>
                      <a:r>
                        <a:rPr lang="en-GB" sz="2400" baseline="30000"/>
                        <a:t>2</a:t>
                      </a:r>
                      <a:r>
                        <a:rPr lang="en-GB" sz="24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0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/>
                        <a:t>Quick Sort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Ω(nlogn)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latin typeface="Trebuchet MS"/>
                        </a:rPr>
                        <a:t>Θ(nlogn)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O(n</a:t>
                      </a:r>
                      <a:r>
                        <a:rPr lang="en-GB" sz="2400" baseline="30000"/>
                        <a:t>2</a:t>
                      </a:r>
                      <a:r>
                        <a:rPr lang="en-GB" sz="24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280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Merge Sort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Ω(nlogn)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latin typeface="Trebuchet MS"/>
                        </a:rPr>
                        <a:t>Θ(nlogn)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O(nlogn)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7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78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9908"/>
            <a:ext cx="8596668" cy="979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600">
                <a:ea typeface="+mn-lt"/>
                <a:cs typeface="+mn-lt"/>
              </a:rPr>
              <a:t>Thank you!</a:t>
            </a:r>
            <a:endParaRPr lang="en-GB" sz="260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647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ea typeface="+mn-lt"/>
                <a:cs typeface="+mn-lt"/>
              </a:rPr>
              <a:t>Problem: Given an array </a:t>
            </a:r>
            <a:r>
              <a:rPr lang="en-GB" sz="2600" i="1" dirty="0" err="1">
                <a:ea typeface="+mn-lt"/>
                <a:cs typeface="+mn-lt"/>
              </a:rPr>
              <a:t>arr</a:t>
            </a:r>
            <a:r>
              <a:rPr lang="en-GB" sz="2600" i="1" dirty="0">
                <a:ea typeface="+mn-lt"/>
                <a:cs typeface="+mn-lt"/>
              </a:rPr>
              <a:t>[]</a:t>
            </a:r>
            <a:r>
              <a:rPr lang="en-GB" sz="2600" dirty="0">
                <a:ea typeface="+mn-lt"/>
                <a:cs typeface="+mn-lt"/>
              </a:rPr>
              <a:t> of </a:t>
            </a:r>
            <a:r>
              <a:rPr lang="en-GB" sz="2600" i="1" dirty="0">
                <a:ea typeface="+mn-lt"/>
                <a:cs typeface="+mn-lt"/>
              </a:rPr>
              <a:t>n</a:t>
            </a:r>
            <a:r>
              <a:rPr lang="en-GB" sz="2600" dirty="0">
                <a:ea typeface="+mn-lt"/>
                <a:cs typeface="+mn-lt"/>
              </a:rPr>
              <a:t> elements, write a function to search a given element </a:t>
            </a:r>
            <a:r>
              <a:rPr lang="en-GB" sz="2600" i="1" dirty="0">
                <a:ea typeface="+mn-lt"/>
                <a:cs typeface="+mn-lt"/>
              </a:rPr>
              <a:t>x</a:t>
            </a:r>
            <a:r>
              <a:rPr lang="en-GB" sz="2600" dirty="0">
                <a:ea typeface="+mn-lt"/>
                <a:cs typeface="+mn-lt"/>
              </a:rPr>
              <a:t> in </a:t>
            </a:r>
            <a:r>
              <a:rPr lang="en-GB" sz="2600" i="1" dirty="0" err="1">
                <a:ea typeface="+mn-lt"/>
                <a:cs typeface="+mn-lt"/>
              </a:rPr>
              <a:t>arr</a:t>
            </a:r>
            <a:r>
              <a:rPr lang="en-GB" sz="2600" i="1" dirty="0">
                <a:ea typeface="+mn-lt"/>
                <a:cs typeface="+mn-lt"/>
              </a:rPr>
              <a:t>[]</a:t>
            </a:r>
            <a:r>
              <a:rPr lang="en-GB" sz="2600" dirty="0">
                <a:ea typeface="+mn-lt"/>
                <a:cs typeface="+mn-lt"/>
              </a:rPr>
              <a:t>.</a:t>
            </a:r>
          </a:p>
          <a:p>
            <a:r>
              <a:rPr lang="en-GB" sz="2600" dirty="0"/>
              <a:t>Approach:</a:t>
            </a:r>
          </a:p>
          <a:p>
            <a:pPr lvl="1"/>
            <a:r>
              <a:rPr lang="en-GB" sz="2200" dirty="0">
                <a:ea typeface="+mn-lt"/>
                <a:cs typeface="+mn-lt"/>
              </a:rPr>
              <a:t>Start from the leftmost element of </a:t>
            </a:r>
            <a:r>
              <a:rPr lang="en-GB" sz="2200" i="1" dirty="0" err="1">
                <a:ea typeface="+mn-lt"/>
                <a:cs typeface="+mn-lt"/>
              </a:rPr>
              <a:t>arr</a:t>
            </a:r>
            <a:r>
              <a:rPr lang="en-GB" sz="2200" i="1" dirty="0">
                <a:ea typeface="+mn-lt"/>
                <a:cs typeface="+mn-lt"/>
              </a:rPr>
              <a:t>[]</a:t>
            </a:r>
            <a:r>
              <a:rPr lang="en-GB" sz="2200" dirty="0">
                <a:ea typeface="+mn-lt"/>
                <a:cs typeface="+mn-lt"/>
              </a:rPr>
              <a:t> and one by one compare </a:t>
            </a:r>
            <a:r>
              <a:rPr lang="en-GB" sz="2200" i="1" dirty="0">
                <a:ea typeface="+mn-lt"/>
                <a:cs typeface="+mn-lt"/>
              </a:rPr>
              <a:t>x</a:t>
            </a:r>
            <a:r>
              <a:rPr lang="en-GB" sz="2200" dirty="0">
                <a:ea typeface="+mn-lt"/>
                <a:cs typeface="+mn-lt"/>
              </a:rPr>
              <a:t> with each element of </a:t>
            </a:r>
            <a:r>
              <a:rPr lang="en-GB" sz="2200" i="1" dirty="0" err="1">
                <a:ea typeface="+mn-lt"/>
                <a:cs typeface="+mn-lt"/>
              </a:rPr>
              <a:t>arr</a:t>
            </a:r>
            <a:r>
              <a:rPr lang="en-GB" sz="2200" i="1" dirty="0">
                <a:ea typeface="+mn-lt"/>
                <a:cs typeface="+mn-lt"/>
              </a:rPr>
              <a:t>[]</a:t>
            </a:r>
            <a:endParaRPr lang="en-GB" sz="2200" i="1" dirty="0"/>
          </a:p>
          <a:p>
            <a:pPr lvl="1"/>
            <a:r>
              <a:rPr lang="en-GB" sz="2200" dirty="0">
                <a:ea typeface="+mn-lt"/>
                <a:cs typeface="+mn-lt"/>
              </a:rPr>
              <a:t>If </a:t>
            </a:r>
            <a:r>
              <a:rPr lang="en-GB" sz="2200" i="1" dirty="0">
                <a:ea typeface="+mn-lt"/>
                <a:cs typeface="+mn-lt"/>
              </a:rPr>
              <a:t>x</a:t>
            </a:r>
            <a:r>
              <a:rPr lang="en-GB" sz="2200" dirty="0">
                <a:ea typeface="+mn-lt"/>
                <a:cs typeface="+mn-lt"/>
              </a:rPr>
              <a:t> matches with an element, return the index.</a:t>
            </a:r>
            <a:endParaRPr lang="en-GB" sz="2200" dirty="0"/>
          </a:p>
          <a:p>
            <a:pPr lvl="1"/>
            <a:r>
              <a:rPr lang="en-GB" sz="2200" dirty="0">
                <a:ea typeface="+mn-lt"/>
                <a:cs typeface="+mn-lt"/>
              </a:rPr>
              <a:t>If </a:t>
            </a:r>
            <a:r>
              <a:rPr lang="en-GB" sz="2200" i="1" dirty="0">
                <a:ea typeface="+mn-lt"/>
                <a:cs typeface="+mn-lt"/>
              </a:rPr>
              <a:t>x</a:t>
            </a:r>
            <a:r>
              <a:rPr lang="en-GB" sz="2200" dirty="0">
                <a:ea typeface="+mn-lt"/>
                <a:cs typeface="+mn-lt"/>
              </a:rPr>
              <a:t> doesn’t match with any of elements, return -1.</a:t>
            </a:r>
            <a:endParaRPr lang="en-GB" sz="2200" dirty="0"/>
          </a:p>
          <a:p>
            <a:r>
              <a:rPr lang="en-GB" sz="2600" dirty="0"/>
              <a:t>Example: search for element 10 in the array 2, 4, 6, 8, 10, 12, 14.</a:t>
            </a:r>
          </a:p>
          <a:p>
            <a:r>
              <a:rPr lang="en-GB" sz="2600" dirty="0"/>
              <a:t>Time Complexity: </a:t>
            </a:r>
            <a:r>
              <a:rPr lang="en-GB" sz="2600" i="1" dirty="0"/>
              <a:t>O(n)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5653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600" dirty="0">
                <a:ea typeface="+mn-lt"/>
                <a:cs typeface="+mn-lt"/>
              </a:rPr>
              <a:t>Problem: Given an array </a:t>
            </a:r>
            <a:r>
              <a:rPr lang="en-GB" sz="2600" i="1" dirty="0" err="1">
                <a:ea typeface="+mn-lt"/>
                <a:cs typeface="+mn-lt"/>
              </a:rPr>
              <a:t>arr</a:t>
            </a:r>
            <a:r>
              <a:rPr lang="en-GB" sz="2600" i="1" dirty="0">
                <a:ea typeface="+mn-lt"/>
                <a:cs typeface="+mn-lt"/>
              </a:rPr>
              <a:t>[]</a:t>
            </a:r>
            <a:r>
              <a:rPr lang="en-GB" sz="2600" dirty="0">
                <a:ea typeface="+mn-lt"/>
                <a:cs typeface="+mn-lt"/>
              </a:rPr>
              <a:t> of </a:t>
            </a:r>
            <a:r>
              <a:rPr lang="en-GB" sz="2600" i="1" dirty="0">
                <a:ea typeface="+mn-lt"/>
                <a:cs typeface="+mn-lt"/>
              </a:rPr>
              <a:t>n</a:t>
            </a:r>
            <a:r>
              <a:rPr lang="en-GB" sz="2600" dirty="0">
                <a:ea typeface="+mn-lt"/>
                <a:cs typeface="+mn-lt"/>
              </a:rPr>
              <a:t> elements, write a function to search a given element </a:t>
            </a:r>
            <a:r>
              <a:rPr lang="en-GB" sz="2600" i="1" dirty="0">
                <a:ea typeface="+mn-lt"/>
                <a:cs typeface="+mn-lt"/>
              </a:rPr>
              <a:t>x</a:t>
            </a:r>
            <a:r>
              <a:rPr lang="en-GB" sz="2600" dirty="0">
                <a:ea typeface="+mn-lt"/>
                <a:cs typeface="+mn-lt"/>
              </a:rPr>
              <a:t> in </a:t>
            </a:r>
            <a:r>
              <a:rPr lang="en-GB" sz="2600" i="1" dirty="0" err="1">
                <a:ea typeface="+mn-lt"/>
                <a:cs typeface="+mn-lt"/>
              </a:rPr>
              <a:t>arr</a:t>
            </a:r>
            <a:r>
              <a:rPr lang="en-GB" sz="2600" i="1" dirty="0">
                <a:ea typeface="+mn-lt"/>
                <a:cs typeface="+mn-lt"/>
              </a:rPr>
              <a:t>[]</a:t>
            </a:r>
            <a:r>
              <a:rPr lang="en-GB" sz="2600" dirty="0">
                <a:ea typeface="+mn-lt"/>
                <a:cs typeface="+mn-lt"/>
              </a:rPr>
              <a:t>.</a:t>
            </a:r>
          </a:p>
          <a:p>
            <a:r>
              <a:rPr lang="en-GB" sz="2600" dirty="0"/>
              <a:t>Approach:</a:t>
            </a:r>
          </a:p>
          <a:p>
            <a:pPr lvl="1"/>
            <a:r>
              <a:rPr lang="en-GB" sz="2200" dirty="0">
                <a:ea typeface="+mn-lt"/>
                <a:cs typeface="+mn-lt"/>
              </a:rPr>
              <a:t>Compare </a:t>
            </a:r>
            <a:r>
              <a:rPr lang="en-GB" sz="2200" i="1" dirty="0">
                <a:ea typeface="+mn-lt"/>
                <a:cs typeface="+mn-lt"/>
              </a:rPr>
              <a:t>x</a:t>
            </a:r>
            <a:r>
              <a:rPr lang="en-GB" sz="2200" dirty="0">
                <a:ea typeface="+mn-lt"/>
                <a:cs typeface="+mn-lt"/>
              </a:rPr>
              <a:t> with the middle element.</a:t>
            </a:r>
            <a:endParaRPr lang="en-GB" sz="2200" i="1" dirty="0">
              <a:ea typeface="+mn-lt"/>
              <a:cs typeface="+mn-lt"/>
            </a:endParaRPr>
          </a:p>
          <a:p>
            <a:pPr lvl="1"/>
            <a:r>
              <a:rPr lang="en-GB" sz="2200" dirty="0">
                <a:ea typeface="+mn-lt"/>
                <a:cs typeface="+mn-lt"/>
              </a:rPr>
              <a:t>If </a:t>
            </a:r>
            <a:r>
              <a:rPr lang="en-GB" sz="2200" i="1" dirty="0">
                <a:ea typeface="+mn-lt"/>
                <a:cs typeface="+mn-lt"/>
              </a:rPr>
              <a:t>x</a:t>
            </a:r>
            <a:r>
              <a:rPr lang="en-GB" sz="2200" dirty="0">
                <a:ea typeface="+mn-lt"/>
                <a:cs typeface="+mn-lt"/>
              </a:rPr>
              <a:t> matches with middle element, we return the mid index.</a:t>
            </a:r>
            <a:endParaRPr lang="en-GB" sz="2200" i="1" dirty="0"/>
          </a:p>
          <a:p>
            <a:pPr lvl="1"/>
            <a:r>
              <a:rPr lang="en-GB" sz="2200" dirty="0">
                <a:ea typeface="+mn-lt"/>
                <a:cs typeface="+mn-lt"/>
              </a:rPr>
              <a:t>Else If x is greater than the mid element, then x can only lie in right half subarray after the mid element. So we recur for right half.</a:t>
            </a:r>
          </a:p>
          <a:p>
            <a:pPr lvl="1"/>
            <a:r>
              <a:rPr lang="en-GB" sz="2200" dirty="0">
                <a:ea typeface="+mn-lt"/>
                <a:cs typeface="+mn-lt"/>
              </a:rPr>
              <a:t>Else (x is smaller) recur for the left half.</a:t>
            </a:r>
          </a:p>
          <a:p>
            <a:r>
              <a:rPr lang="en-GB" sz="2600" dirty="0"/>
              <a:t>Example: search for element 10 in the array 2, 4, 6, 8, 10, 12, 14.</a:t>
            </a:r>
          </a:p>
          <a:p>
            <a:r>
              <a:rPr lang="en-GB" sz="2600" dirty="0"/>
              <a:t>Time Complexity: </a:t>
            </a:r>
            <a:r>
              <a:rPr lang="en-GB" sz="2600" i="1" dirty="0"/>
              <a:t>O(log</a:t>
            </a:r>
            <a:r>
              <a:rPr lang="en-GB" sz="2600" i="1" baseline="-25000" dirty="0"/>
              <a:t>2 </a:t>
            </a:r>
            <a:r>
              <a:rPr lang="en-GB" sz="2600" i="1" dirty="0"/>
              <a:t>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56518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Complexity Analysis of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/>
              <a:t>Time Complexity: </a:t>
            </a:r>
            <a:r>
              <a:rPr lang="en-GB" sz="2600" i="1" dirty="0"/>
              <a:t>O(log</a:t>
            </a:r>
            <a:r>
              <a:rPr lang="en-GB" sz="2600" i="1" baseline="-25000" dirty="0"/>
              <a:t>2 </a:t>
            </a:r>
            <a:r>
              <a:rPr lang="en-GB" sz="2600" i="1" dirty="0"/>
              <a:t>n)</a:t>
            </a:r>
          </a:p>
          <a:p>
            <a:r>
              <a:rPr lang="en-GB" sz="2600" dirty="0">
                <a:ea typeface="+mn-lt"/>
                <a:cs typeface="+mn-lt"/>
              </a:rPr>
              <a:t>Example: search for element 10 in the array 2, 4, 6, 8, 10, 12, 14.</a:t>
            </a:r>
          </a:p>
          <a:p>
            <a:r>
              <a:rPr lang="en-GB" sz="2600" dirty="0"/>
              <a:t>Iteration 1: middle element = 8, therefore search towards right sub-array</a:t>
            </a:r>
          </a:p>
          <a:p>
            <a:r>
              <a:rPr lang="en-GB" sz="2600" dirty="0"/>
              <a:t>Iteration 2: middle element = 12, therefore search towards left sub-array</a:t>
            </a:r>
          </a:p>
          <a:p>
            <a:r>
              <a:rPr lang="en-GB" sz="2600" dirty="0"/>
              <a:t>Iteration 3: middle element = 10, search successful</a:t>
            </a:r>
          </a:p>
          <a:p>
            <a:r>
              <a:rPr lang="en-GB" sz="2600" dirty="0">
                <a:ea typeface="+mn-lt"/>
                <a:cs typeface="+mn-lt"/>
              </a:rPr>
              <a:t>Let say the iteration in Binary Search terminates after </a:t>
            </a:r>
            <a:r>
              <a:rPr lang="en-GB" sz="2600" b="1" dirty="0">
                <a:ea typeface="+mn-lt"/>
                <a:cs typeface="+mn-lt"/>
              </a:rPr>
              <a:t>k</a:t>
            </a:r>
            <a:r>
              <a:rPr lang="en-GB" sz="2600" dirty="0">
                <a:ea typeface="+mn-lt"/>
                <a:cs typeface="+mn-lt"/>
              </a:rPr>
              <a:t> iterations. In the above example, it terminates after 3 iterations, so here, </a:t>
            </a:r>
            <a:r>
              <a:rPr lang="en-GB" sz="2600" b="1" dirty="0">
                <a:ea typeface="+mn-lt"/>
                <a:cs typeface="+mn-lt"/>
              </a:rPr>
              <a:t>k = 3</a:t>
            </a:r>
            <a:endParaRPr lang="en-GB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43633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Complexity Analysis of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600" dirty="0">
                <a:ea typeface="+mn-lt"/>
                <a:cs typeface="+mn-lt"/>
              </a:rPr>
              <a:t>At each iteration, the array is divided by half. So let’s say the length of array at any iteration is </a:t>
            </a:r>
            <a:r>
              <a:rPr lang="en-GB" sz="2600" b="1" dirty="0">
                <a:ea typeface="+mn-lt"/>
                <a:cs typeface="+mn-lt"/>
              </a:rPr>
              <a:t>n</a:t>
            </a:r>
            <a:endParaRPr lang="en-US" sz="2600"/>
          </a:p>
          <a:p>
            <a:r>
              <a:rPr lang="en-GB" sz="2600" dirty="0"/>
              <a:t>Iteration 1: </a:t>
            </a:r>
            <a:r>
              <a:rPr lang="en-GB" sz="2600" dirty="0">
                <a:latin typeface="Trebuchet MS"/>
              </a:rPr>
              <a:t>Length of array = n</a:t>
            </a:r>
          </a:p>
          <a:p>
            <a:r>
              <a:rPr lang="en-GB" sz="2600" dirty="0"/>
              <a:t>Iteration 2: </a:t>
            </a:r>
            <a:r>
              <a:rPr lang="en-GB" sz="2600" dirty="0">
                <a:latin typeface="Trebuchet MS"/>
              </a:rPr>
              <a:t>Length of array = n/2</a:t>
            </a:r>
            <a:endParaRPr lang="en-GB" sz="2600" b="1" baseline="-25000">
              <a:latin typeface="Trebuchet MS"/>
            </a:endParaRPr>
          </a:p>
          <a:p>
            <a:r>
              <a:rPr lang="en-GB" sz="2600" dirty="0"/>
              <a:t>Iteration 3: </a:t>
            </a:r>
            <a:r>
              <a:rPr lang="en-GB" sz="2600" dirty="0">
                <a:latin typeface="Trebuchet MS"/>
              </a:rPr>
              <a:t>Length of array = (n/2)/2 = (n/2</a:t>
            </a:r>
            <a:r>
              <a:rPr lang="en-GB" sz="2600" baseline="30000" dirty="0">
                <a:latin typeface="Trebuchet MS"/>
              </a:rPr>
              <a:t>2</a:t>
            </a:r>
            <a:r>
              <a:rPr lang="en-GB" sz="2600" dirty="0">
                <a:latin typeface="Trebuchet MS"/>
              </a:rPr>
              <a:t>)</a:t>
            </a:r>
          </a:p>
          <a:p>
            <a:r>
              <a:rPr lang="en-GB" sz="2600" dirty="0">
                <a:latin typeface="Trebuchet MS"/>
              </a:rPr>
              <a:t>Therefore, after Iteration k: Length of array = (n/2</a:t>
            </a:r>
            <a:r>
              <a:rPr lang="en-GB" sz="2600" baseline="30000" dirty="0">
                <a:latin typeface="Trebuchet MS"/>
              </a:rPr>
              <a:t>k</a:t>
            </a:r>
            <a:r>
              <a:rPr lang="en-GB" sz="2600" dirty="0">
                <a:latin typeface="Trebuchet MS"/>
              </a:rPr>
              <a:t>)</a:t>
            </a:r>
            <a:endParaRPr lang="en-GB" sz="2600" dirty="0">
              <a:ea typeface="+mn-lt"/>
              <a:cs typeface="+mn-lt"/>
            </a:endParaRPr>
          </a:p>
          <a:p>
            <a:r>
              <a:rPr lang="en-GB" sz="2600" dirty="0">
                <a:latin typeface="Trebuchet MS"/>
              </a:rPr>
              <a:t>Also, after k iterations, length of array becomes 1.</a:t>
            </a:r>
          </a:p>
          <a:p>
            <a:r>
              <a:rPr lang="en-GB" sz="2600" dirty="0">
                <a:latin typeface="Trebuchet MS"/>
              </a:rPr>
              <a:t>Thus, (n/2</a:t>
            </a:r>
            <a:r>
              <a:rPr lang="en-GB" sz="2600" baseline="30000" dirty="0">
                <a:latin typeface="Trebuchet MS"/>
              </a:rPr>
              <a:t>k</a:t>
            </a:r>
            <a:r>
              <a:rPr lang="en-GB" sz="2600" dirty="0">
                <a:latin typeface="Trebuchet MS"/>
              </a:rPr>
              <a:t>) = 1   =&gt; n = 2</a:t>
            </a:r>
            <a:r>
              <a:rPr lang="en-GB" sz="2600" baseline="30000" dirty="0">
                <a:latin typeface="Trebuchet MS"/>
              </a:rPr>
              <a:t>k</a:t>
            </a:r>
          </a:p>
          <a:p>
            <a:r>
              <a:rPr lang="en-GB" sz="2600" dirty="0">
                <a:latin typeface="Trebuchet MS"/>
              </a:rPr>
              <a:t>Applying log</a:t>
            </a:r>
            <a:r>
              <a:rPr lang="en-GB" sz="2600" baseline="-25000" dirty="0">
                <a:latin typeface="Trebuchet MS"/>
              </a:rPr>
              <a:t>2</a:t>
            </a:r>
            <a:r>
              <a:rPr lang="en-GB" sz="2600" dirty="0">
                <a:latin typeface="Trebuchet MS"/>
              </a:rPr>
              <a:t> on both sides, log</a:t>
            </a:r>
            <a:r>
              <a:rPr lang="en-GB" sz="2600" baseline="-25000" dirty="0">
                <a:latin typeface="Trebuchet MS"/>
              </a:rPr>
              <a:t>2</a:t>
            </a:r>
            <a:r>
              <a:rPr lang="en-GB" sz="2600" dirty="0">
                <a:latin typeface="Trebuchet MS"/>
              </a:rPr>
              <a:t>(n) = log</a:t>
            </a:r>
            <a:r>
              <a:rPr lang="en-GB" sz="2600" baseline="-25000" dirty="0">
                <a:latin typeface="Trebuchet MS"/>
              </a:rPr>
              <a:t>2</a:t>
            </a:r>
            <a:r>
              <a:rPr lang="en-GB" sz="2600" dirty="0">
                <a:latin typeface="Trebuchet MS"/>
              </a:rPr>
              <a:t>(2</a:t>
            </a:r>
            <a:r>
              <a:rPr lang="en-GB" sz="2600" baseline="30000" dirty="0">
                <a:latin typeface="Trebuchet MS"/>
              </a:rPr>
              <a:t>k</a:t>
            </a:r>
            <a:r>
              <a:rPr lang="en-GB" sz="2600" dirty="0">
                <a:latin typeface="Trebuchet MS"/>
              </a:rPr>
              <a:t>)</a:t>
            </a:r>
            <a:br>
              <a:rPr lang="en-GB" sz="2600" dirty="0">
                <a:latin typeface="Trebuchet MS"/>
              </a:rPr>
            </a:br>
            <a:r>
              <a:rPr lang="en-GB" sz="2600" dirty="0">
                <a:latin typeface="Trebuchet MS"/>
              </a:rPr>
              <a:t>=&gt; log</a:t>
            </a:r>
            <a:r>
              <a:rPr lang="en-GB" sz="2600" baseline="-25000" dirty="0">
                <a:latin typeface="Trebuchet MS"/>
              </a:rPr>
              <a:t>2</a:t>
            </a:r>
            <a:r>
              <a:rPr lang="en-GB" sz="2600" dirty="0">
                <a:latin typeface="Trebuchet MS"/>
              </a:rPr>
              <a:t>(n) = k log</a:t>
            </a:r>
            <a:r>
              <a:rPr lang="en-GB" sz="2600" baseline="-25000" dirty="0">
                <a:latin typeface="Trebuchet MS"/>
              </a:rPr>
              <a:t>2</a:t>
            </a:r>
            <a:r>
              <a:rPr lang="en-GB" sz="2600" dirty="0">
                <a:latin typeface="Trebuchet MS"/>
              </a:rPr>
              <a:t>(2)   =&gt; </a:t>
            </a:r>
            <a:r>
              <a:rPr lang="en-GB" sz="2600" b="1" dirty="0">
                <a:latin typeface="Trebuchet MS"/>
              </a:rPr>
              <a:t>k = log</a:t>
            </a:r>
            <a:r>
              <a:rPr lang="en-GB" sz="2600" b="1" baseline="-25000" dirty="0">
                <a:latin typeface="Trebuchet MS"/>
              </a:rPr>
              <a:t>2</a:t>
            </a:r>
            <a:r>
              <a:rPr lang="en-GB" sz="2600" b="1" dirty="0">
                <a:latin typeface="Trebuchet MS"/>
              </a:rPr>
              <a:t>(n)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29363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Linear Search vs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600" dirty="0">
                <a:ea typeface="+mn-lt"/>
                <a:cs typeface="+mn-lt"/>
              </a:rPr>
              <a:t>Input data needs to be sorted in Binary Search and not in Linear Search.</a:t>
            </a:r>
            <a:endParaRPr lang="en-GB" sz="2600" b="1" dirty="0">
              <a:latin typeface="Trebuchet MS"/>
            </a:endParaRPr>
          </a:p>
          <a:p>
            <a:r>
              <a:rPr lang="en-GB" sz="2600" dirty="0">
                <a:ea typeface="+mn-lt"/>
                <a:cs typeface="+mn-lt"/>
              </a:rPr>
              <a:t>Linear search does the sequential access whereas Binary search access data randomly.</a:t>
            </a:r>
            <a:endParaRPr lang="en-GB" dirty="0"/>
          </a:p>
          <a:p>
            <a:r>
              <a:rPr lang="en-GB" sz="2600" dirty="0">
                <a:ea typeface="+mn-lt"/>
                <a:cs typeface="+mn-lt"/>
              </a:rPr>
              <a:t>Time complexity of linear search is </a:t>
            </a:r>
            <a:r>
              <a:rPr lang="en-GB" sz="2600" i="1" dirty="0">
                <a:ea typeface="+mn-lt"/>
                <a:cs typeface="+mn-lt"/>
              </a:rPr>
              <a:t>O(n)</a:t>
            </a:r>
            <a:r>
              <a:rPr lang="en-GB" sz="2600" dirty="0">
                <a:ea typeface="+mn-lt"/>
                <a:cs typeface="+mn-lt"/>
              </a:rPr>
              <a:t> , Binary search has time complexity </a:t>
            </a:r>
            <a:r>
              <a:rPr lang="en-GB" sz="2600" i="1" dirty="0">
                <a:ea typeface="+mn-lt"/>
                <a:cs typeface="+mn-lt"/>
              </a:rPr>
              <a:t>O(log</a:t>
            </a:r>
            <a:r>
              <a:rPr lang="en-GB" sz="2600" i="1" baseline="-25000" dirty="0">
                <a:ea typeface="+mn-lt"/>
                <a:cs typeface="+mn-lt"/>
              </a:rPr>
              <a:t>2</a:t>
            </a:r>
            <a:r>
              <a:rPr lang="en-GB" sz="2600" i="1" dirty="0">
                <a:ea typeface="+mn-lt"/>
                <a:cs typeface="+mn-lt"/>
              </a:rPr>
              <a:t> n)</a:t>
            </a:r>
            <a:r>
              <a:rPr lang="en-GB" sz="2600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sz="2600" dirty="0">
                <a:ea typeface="+mn-lt"/>
                <a:cs typeface="+mn-lt"/>
              </a:rPr>
              <a:t>Linear search performs equality comparisons and Binary search performs ordering comparisons.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87095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>
                <a:latin typeface="Trebuchet MS"/>
                <a:cs typeface="Segoe UI"/>
              </a:rPr>
              <a:t>Sorting – </a:t>
            </a:r>
            <a:r>
              <a:rPr lang="en-GB" sz="2600" dirty="0">
                <a:ea typeface="+mn-lt"/>
                <a:cs typeface="+mn-lt"/>
              </a:rPr>
              <a:t>used to rearrange a given array or list elements according to a comparison operator on the elements.</a:t>
            </a:r>
          </a:p>
          <a:p>
            <a:r>
              <a:rPr lang="en-GB" sz="2600" dirty="0">
                <a:ea typeface="+mn-lt"/>
                <a:cs typeface="+mn-lt"/>
              </a:rPr>
              <a:t>The comparison operator is used to decide the new order of element in the respective data structure.</a:t>
            </a:r>
          </a:p>
          <a:p>
            <a:r>
              <a:rPr lang="en-GB" sz="2600" dirty="0"/>
              <a:t>Example:</a:t>
            </a:r>
            <a:br>
              <a:rPr lang="en-GB" sz="2600" dirty="0"/>
            </a:br>
            <a:r>
              <a:rPr lang="en-GB" sz="2600" dirty="0"/>
              <a:t>Input -&gt; </a:t>
            </a:r>
            <a:r>
              <a:rPr lang="en-GB" sz="2600" b="1" dirty="0"/>
              <a:t>v </a:t>
            </a:r>
            <a:r>
              <a:rPr lang="en-GB" sz="2600" b="1" dirty="0" err="1"/>
              <a:t>i</a:t>
            </a:r>
            <a:r>
              <a:rPr lang="en-GB" sz="2600" b="1" dirty="0"/>
              <a:t> v e k a n a n d a</a:t>
            </a:r>
            <a:br>
              <a:rPr lang="en-US" sz="2600" b="1" dirty="0"/>
            </a:br>
            <a:r>
              <a:rPr lang="en-GB" sz="2600" i="1" dirty="0"/>
              <a:t>...sorting according to their ASCII values...</a:t>
            </a:r>
            <a:br>
              <a:rPr lang="en-US" sz="2600" dirty="0"/>
            </a:br>
            <a:r>
              <a:rPr lang="en-GB" sz="2600" dirty="0"/>
              <a:t>Output -&gt; </a:t>
            </a:r>
            <a:r>
              <a:rPr lang="en-GB" sz="2600" b="1" dirty="0"/>
              <a:t>a </a:t>
            </a:r>
            <a:r>
              <a:rPr lang="en-GB" sz="2600" b="1" dirty="0" err="1"/>
              <a:t>a</a:t>
            </a:r>
            <a:r>
              <a:rPr lang="en-GB" sz="2600" b="1" dirty="0"/>
              <a:t> </a:t>
            </a:r>
            <a:r>
              <a:rPr lang="en-GB" sz="2600" b="1" dirty="0" err="1"/>
              <a:t>a</a:t>
            </a:r>
            <a:r>
              <a:rPr lang="en-GB" sz="2600" b="1" dirty="0"/>
              <a:t> d e </a:t>
            </a:r>
            <a:r>
              <a:rPr lang="en-GB" sz="2600" b="1" dirty="0" err="1"/>
              <a:t>i</a:t>
            </a:r>
            <a:r>
              <a:rPr lang="en-GB" sz="2600" b="1" dirty="0"/>
              <a:t> k n </a:t>
            </a:r>
            <a:r>
              <a:rPr lang="en-GB" sz="2600" b="1" dirty="0" err="1"/>
              <a:t>n</a:t>
            </a:r>
            <a:r>
              <a:rPr lang="en-GB" sz="2600" b="1" dirty="0"/>
              <a:t> v </a:t>
            </a:r>
            <a:r>
              <a:rPr lang="en-GB" sz="2600" b="1" dirty="0" err="1"/>
              <a:t>v</a:t>
            </a:r>
            <a:endParaRPr lang="en-GB" sz="2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81377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/>
              <a:t>Bubble Sort</a:t>
            </a:r>
          </a:p>
          <a:p>
            <a:r>
              <a:rPr lang="en-GB" sz="2600" dirty="0"/>
              <a:t>Selection Sort</a:t>
            </a:r>
          </a:p>
          <a:p>
            <a:r>
              <a:rPr lang="en-GB" sz="2600" dirty="0"/>
              <a:t>Insertion Sort</a:t>
            </a:r>
          </a:p>
          <a:p>
            <a:r>
              <a:rPr lang="en-GB" sz="2600" dirty="0"/>
              <a:t>Quick Sort</a:t>
            </a:r>
          </a:p>
          <a:p>
            <a:r>
              <a:rPr lang="en-GB" sz="2600" dirty="0"/>
              <a:t>Merge Sort</a:t>
            </a:r>
          </a:p>
          <a:p>
            <a:r>
              <a:rPr lang="en-GB" sz="2600" dirty="0"/>
              <a:t>Heap Sort</a:t>
            </a:r>
          </a:p>
          <a:p>
            <a:r>
              <a:rPr lang="en-GB" sz="2600" dirty="0"/>
              <a:t>Radix Sort</a:t>
            </a:r>
          </a:p>
          <a:p>
            <a:r>
              <a:rPr lang="en-GB" sz="2600" dirty="0"/>
              <a:t>Bucket Sort</a:t>
            </a:r>
          </a:p>
          <a:p>
            <a:r>
              <a:rPr lang="en-GB" sz="2600" dirty="0"/>
              <a:t>Shell Sort</a:t>
            </a:r>
          </a:p>
          <a:p>
            <a:r>
              <a:rPr lang="en-GB" sz="2600" dirty="0"/>
              <a:t>Tree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249172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Sorting, Searching and Merging</vt:lpstr>
      <vt:lpstr>Introduction to Searching</vt:lpstr>
      <vt:lpstr>Linear Search</vt:lpstr>
      <vt:lpstr>Binary Search</vt:lpstr>
      <vt:lpstr>Complexity Analysis of Binary Search</vt:lpstr>
      <vt:lpstr>Complexity Analysis of Binary Search</vt:lpstr>
      <vt:lpstr>Linear Search vs Binary Search</vt:lpstr>
      <vt:lpstr>Introduction to Sorting</vt:lpstr>
      <vt:lpstr>Sorting Algorithms</vt:lpstr>
      <vt:lpstr>Sorting Terminology</vt:lpstr>
      <vt:lpstr>Bubble Sort</vt:lpstr>
      <vt:lpstr>Bubble Sort</vt:lpstr>
      <vt:lpstr>Selection Sort</vt:lpstr>
      <vt:lpstr>Selection Sort</vt:lpstr>
      <vt:lpstr>Insertion Sort</vt:lpstr>
      <vt:lpstr>Insertion Sort</vt:lpstr>
      <vt:lpstr>Quick Sort</vt:lpstr>
      <vt:lpstr>Quick Sort</vt:lpstr>
      <vt:lpstr>Quick Sort</vt:lpstr>
      <vt:lpstr>Merging and Merge Sort</vt:lpstr>
      <vt:lpstr>Merging and Merge Sort</vt:lpstr>
      <vt:lpstr>Time Complexities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602</cp:revision>
  <dcterms:created xsi:type="dcterms:W3CDTF">2021-03-23T16:21:34Z</dcterms:created>
  <dcterms:modified xsi:type="dcterms:W3CDTF">2021-03-24T08:01:38Z</dcterms:modified>
</cp:coreProperties>
</file>