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5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63BC-9FB9-4194-AA9C-9CE80075FA24}" v="413" dt="2021-03-24T16:26:18.472"/>
    <p1510:client id="{22594B00-1530-4A26-8F29-DD9156161E93}" v="771" dt="2021-03-24T15:56:57.317"/>
    <p1510:client id="{32E9225A-D7B3-4BAF-A897-4010EEEB87E9}" v="327" dt="2021-03-24T13:23:59.619"/>
    <p1510:client id="{4A0C21C3-EB3B-4B49-9885-8E63980446DE}" v="773" dt="2021-03-24T14:11:03.007"/>
    <p1510:client id="{4EF28B71-BD83-42BE-AF3E-97C2B7FDCCA3}" v="1238" dt="2021-03-23T17:11:28.591"/>
    <p1510:client id="{892643E0-D744-4D0B-A6FE-3B8026EF027A}" v="3702" dt="2021-03-24T08:00:46.344"/>
    <p1510:client id="{BD509FF0-2A1E-44B8-B4A3-97E9B06C6F36}" v="1221" dt="2021-03-24T12:54:25.661"/>
    <p1510:client id="{DE6DAD4B-74F2-4943-8CFF-875D507A77A5}" v="1643" dt="2021-03-24T17:45:49.007"/>
    <p1510:client id="{E89D2B01-2D99-4CE9-9087-135B47D787CF}" v="446" dt="2021-03-24T16:48:39.422"/>
    <p1510:client id="{F293A471-D8E1-4EB6-B01F-385EA4B71E89}" v="503" dt="2021-03-24T17:58:14.586"/>
    <p1510:client id="{F9925C21-D045-4BFA-8438-A9DD6D471C93}" v="1" dt="2021-03-23T16:21:4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2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9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531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88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3697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0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556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36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31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7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11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06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1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05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628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Basics of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70378"/>
            <a:ext cx="7766936" cy="1893534"/>
          </a:xfrm>
        </p:spPr>
        <p:txBody>
          <a:bodyPr>
            <a:normAutofit/>
          </a:bodyPr>
          <a:lstStyle/>
          <a:p>
            <a:pPr algn="ctr"/>
            <a:r>
              <a:rPr lang="en-US"/>
              <a:t>Akash Hegde</a:t>
            </a:r>
          </a:p>
          <a:p>
            <a:pPr algn="ctr"/>
            <a:r>
              <a:rPr lang="en-US"/>
              <a:t>Seventh Sense Talent Solutions</a:t>
            </a:r>
          </a:p>
          <a:p>
            <a:pPr algn="ctr"/>
            <a:r>
              <a:rPr lang="en-US"/>
              <a:t>Vivekananda Institute of Technology</a:t>
            </a:r>
          </a:p>
          <a:p>
            <a:pPr algn="ctr"/>
            <a:r>
              <a:rPr lang="en-US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b="1" dirty="0"/>
              <a:t>Tokens in C:</a:t>
            </a:r>
            <a:endParaRPr lang="en-US" sz="2200" b="1" dirty="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A C program consists of various tokens and a token is either a keyword, an identifier, a constant, a string literal, or a symbol.</a:t>
            </a:r>
          </a:p>
          <a:p>
            <a:r>
              <a:rPr lang="en-GB" sz="2200" dirty="0">
                <a:ea typeface="+mn-lt"/>
                <a:cs typeface="+mn-lt"/>
              </a:rPr>
              <a:t>For example, the following C statement has five tokens −</a:t>
            </a:r>
            <a:br>
              <a:rPr lang="en-GB" sz="2200" dirty="0">
                <a:latin typeface="Trebuchet MS"/>
                <a:ea typeface="+mn-lt"/>
                <a:cs typeface="+mn-lt"/>
              </a:rPr>
            </a:br>
            <a:r>
              <a:rPr lang="en-GB" sz="2200" dirty="0" err="1">
                <a:latin typeface="Consolas"/>
                <a:ea typeface="+mn-lt"/>
                <a:cs typeface="+mn-lt"/>
              </a:rPr>
              <a:t>printf</a:t>
            </a:r>
            <a:r>
              <a:rPr lang="en-GB" sz="2200" dirty="0">
                <a:latin typeface="Consolas"/>
                <a:ea typeface="+mn-lt"/>
                <a:cs typeface="+mn-lt"/>
              </a:rPr>
              <a:t>("Hello, World! \n");</a:t>
            </a:r>
            <a:endParaRPr lang="en-GB" sz="2200" dirty="0"/>
          </a:p>
          <a:p>
            <a:r>
              <a:rPr lang="en-GB" sz="2200" dirty="0">
                <a:ea typeface="+mn-lt"/>
                <a:cs typeface="+mn-lt"/>
              </a:rPr>
              <a:t>The individual tokens are −</a:t>
            </a:r>
            <a:br>
              <a:rPr lang="en-GB" sz="2200" dirty="0">
                <a:latin typeface="Trebuchet MS"/>
                <a:ea typeface="+mn-lt"/>
                <a:cs typeface="+mn-lt"/>
              </a:rPr>
            </a:br>
            <a:r>
              <a:rPr lang="en-GB" sz="2200" dirty="0" err="1">
                <a:latin typeface="Consolas"/>
                <a:ea typeface="+mn-lt"/>
                <a:cs typeface="+mn-lt"/>
              </a:rPr>
              <a:t>printf</a:t>
            </a:r>
            <a:r>
              <a:rPr lang="en-GB" sz="2200" dirty="0">
                <a:latin typeface="Consolas"/>
                <a:ea typeface="+mn-lt"/>
                <a:cs typeface="+mn-lt"/>
              </a:rPr>
              <a:t>
(
   "Hello, World! \n"
)
;</a:t>
            </a:r>
            <a:endParaRPr lang="en-GB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90249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 dirty="0"/>
              <a:t>Semicolons: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In a C program, the semicolon is a statement terminator. That is, each individual statement must be ended with a semicolon. It indicates the end of one logical entity.</a:t>
            </a:r>
          </a:p>
          <a:p>
            <a:r>
              <a:rPr lang="en-GB" sz="2000" dirty="0">
                <a:ea typeface="+mn-lt"/>
                <a:cs typeface="+mn-lt"/>
              </a:rPr>
              <a:t>Given below are two different statements −</a:t>
            </a:r>
            <a:br>
              <a:rPr lang="en-GB" sz="2000" dirty="0">
                <a:latin typeface="Trebuchet MS"/>
                <a:ea typeface="+mn-lt"/>
                <a:cs typeface="+mn-lt"/>
              </a:rPr>
            </a:br>
            <a:r>
              <a:rPr lang="en-GB" sz="2000" dirty="0" err="1">
                <a:latin typeface="Consolas"/>
                <a:ea typeface="+mn-lt"/>
                <a:cs typeface="+mn-lt"/>
              </a:rPr>
              <a:t>printf</a:t>
            </a:r>
            <a:r>
              <a:rPr lang="en-GB" sz="2000" dirty="0">
                <a:latin typeface="Consolas"/>
                <a:ea typeface="+mn-lt"/>
                <a:cs typeface="+mn-lt"/>
              </a:rPr>
              <a:t>("Hello, World! \n");
return 0;</a:t>
            </a:r>
            <a:endParaRPr lang="en-GB" sz="2000"/>
          </a:p>
          <a:p>
            <a:r>
              <a:rPr lang="en-GB" sz="2000" b="1" dirty="0"/>
              <a:t>Comments:</a:t>
            </a:r>
          </a:p>
          <a:p>
            <a:r>
              <a:rPr lang="en-GB" sz="2000" dirty="0">
                <a:ea typeface="+mn-lt"/>
                <a:cs typeface="+mn-lt"/>
              </a:rPr>
              <a:t>Comments are like helping text in your C program and they are ignored by the compiler. They start with /* and terminate with the characters */ as shown below −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latin typeface="Consolas"/>
                <a:ea typeface="+mn-lt"/>
                <a:cs typeface="+mn-lt"/>
              </a:rPr>
              <a:t>/* my first program in C */</a:t>
            </a:r>
            <a:endParaRPr lang="en-GB" sz="2000">
              <a:latin typeface="Consolas"/>
            </a:endParaRPr>
          </a:p>
          <a:p>
            <a:r>
              <a:rPr lang="en-GB" sz="2000" dirty="0">
                <a:ea typeface="+mn-lt"/>
                <a:cs typeface="+mn-lt"/>
              </a:rPr>
              <a:t>You cannot have comments within comments and they do not occur within a string or character literals.</a:t>
            </a: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82456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b="1" dirty="0"/>
              <a:t>Identifiers:</a:t>
            </a:r>
            <a:endParaRPr lang="en-US" sz="2200" b="1" dirty="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A C identifier is a name used to identify a variable, function, or any other user-defined item. An identifier starts with a letter A to Z, a to z, or an underscore '_' followed by zero or more letters, underscores, and digits (0 to 9).</a:t>
            </a:r>
            <a:endParaRPr lang="en-GB" sz="2200"/>
          </a:p>
          <a:p>
            <a:r>
              <a:rPr lang="en-GB" sz="2200" dirty="0">
                <a:ea typeface="+mn-lt"/>
                <a:cs typeface="+mn-lt"/>
              </a:rPr>
              <a:t>C does not allow punctuation characters such as @, $, and % within identifiers.</a:t>
            </a:r>
          </a:p>
          <a:p>
            <a:r>
              <a:rPr lang="en-GB" sz="2200" dirty="0">
                <a:ea typeface="+mn-lt"/>
                <a:cs typeface="+mn-lt"/>
              </a:rPr>
              <a:t>C is a </a:t>
            </a:r>
            <a:r>
              <a:rPr lang="en-GB" sz="2200" b="1" dirty="0">
                <a:ea typeface="+mn-lt"/>
                <a:cs typeface="+mn-lt"/>
              </a:rPr>
              <a:t>case-sensitive</a:t>
            </a:r>
            <a:r>
              <a:rPr lang="en-GB" sz="2200" dirty="0">
                <a:ea typeface="+mn-lt"/>
                <a:cs typeface="+mn-lt"/>
              </a:rPr>
              <a:t> programming language. Thus, </a:t>
            </a:r>
            <a:r>
              <a:rPr lang="en-GB" sz="2200" i="1" dirty="0">
                <a:ea typeface="+mn-lt"/>
                <a:cs typeface="+mn-lt"/>
              </a:rPr>
              <a:t>Manpower</a:t>
            </a:r>
            <a:r>
              <a:rPr lang="en-GB" sz="2200" dirty="0">
                <a:ea typeface="+mn-lt"/>
                <a:cs typeface="+mn-lt"/>
              </a:rPr>
              <a:t> and </a:t>
            </a:r>
            <a:r>
              <a:rPr lang="en-GB" sz="2200" i="1" dirty="0">
                <a:ea typeface="+mn-lt"/>
                <a:cs typeface="+mn-lt"/>
              </a:rPr>
              <a:t>manpower</a:t>
            </a:r>
            <a:r>
              <a:rPr lang="en-GB" sz="2200" dirty="0">
                <a:ea typeface="+mn-lt"/>
                <a:cs typeface="+mn-lt"/>
              </a:rPr>
              <a:t> are two different identifiers in C.</a:t>
            </a:r>
            <a:endParaRPr lang="en-GB" dirty="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Here are some examples of acceptable identifiers −</a:t>
            </a:r>
            <a:br>
              <a:rPr lang="en-GB" sz="2200" dirty="0">
                <a:latin typeface="Trebuchet MS"/>
                <a:ea typeface="+mn-lt"/>
                <a:cs typeface="+mn-lt"/>
              </a:rPr>
            </a:br>
            <a:r>
              <a:rPr lang="en-GB" sz="2200" dirty="0" err="1">
                <a:latin typeface="Consolas"/>
                <a:ea typeface="+mn-lt"/>
                <a:cs typeface="+mn-lt"/>
              </a:rPr>
              <a:t>mohd</a:t>
            </a:r>
            <a:r>
              <a:rPr lang="en-GB" sz="2200" dirty="0">
                <a:latin typeface="Consolas"/>
                <a:ea typeface="+mn-lt"/>
                <a:cs typeface="+mn-lt"/>
              </a:rPr>
              <a:t>       </a:t>
            </a:r>
            <a:r>
              <a:rPr lang="en-GB" sz="2200" dirty="0" err="1">
                <a:latin typeface="Consolas"/>
                <a:ea typeface="+mn-lt"/>
                <a:cs typeface="+mn-lt"/>
              </a:rPr>
              <a:t>zara</a:t>
            </a:r>
            <a:r>
              <a:rPr lang="en-GB" sz="2200" dirty="0">
                <a:latin typeface="Consolas"/>
                <a:ea typeface="+mn-lt"/>
                <a:cs typeface="+mn-lt"/>
              </a:rPr>
              <a:t>    </a:t>
            </a:r>
            <a:r>
              <a:rPr lang="en-GB" sz="2200" dirty="0" err="1">
                <a:latin typeface="Consolas"/>
                <a:ea typeface="+mn-lt"/>
                <a:cs typeface="+mn-lt"/>
              </a:rPr>
              <a:t>abc</a:t>
            </a:r>
            <a:r>
              <a:rPr lang="en-GB" sz="2200" dirty="0">
                <a:latin typeface="Consolas"/>
                <a:ea typeface="+mn-lt"/>
                <a:cs typeface="+mn-lt"/>
              </a:rPr>
              <a:t>   </a:t>
            </a:r>
            <a:r>
              <a:rPr lang="en-GB" sz="2200" dirty="0" err="1">
                <a:latin typeface="Consolas"/>
                <a:ea typeface="+mn-lt"/>
                <a:cs typeface="+mn-lt"/>
              </a:rPr>
              <a:t>move_name</a:t>
            </a:r>
            <a:r>
              <a:rPr lang="en-GB" sz="2200" dirty="0">
                <a:latin typeface="Consolas"/>
                <a:ea typeface="+mn-lt"/>
                <a:cs typeface="+mn-lt"/>
              </a:rPr>
              <a:t>  a_123
myname50   _temp   j     a23b9      </a:t>
            </a:r>
            <a:r>
              <a:rPr lang="en-GB" sz="2200" dirty="0" err="1">
                <a:latin typeface="Consolas"/>
                <a:ea typeface="+mn-lt"/>
                <a:cs typeface="+mn-lt"/>
              </a:rPr>
              <a:t>retVal</a:t>
            </a:r>
            <a:endParaRPr lang="en-GB" sz="2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7484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b="1" dirty="0"/>
              <a:t>Keywords:</a:t>
            </a:r>
          </a:p>
          <a:p>
            <a:r>
              <a:rPr lang="en-GB" sz="2200" dirty="0">
                <a:ea typeface="+mn-lt"/>
                <a:cs typeface="+mn-lt"/>
              </a:rPr>
              <a:t>These reserved words may not be used as constants or variables or any other identifier names.</a:t>
            </a:r>
          </a:p>
          <a:p>
            <a:endParaRPr lang="en-GB" sz="22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66022C-92FE-4F4B-807F-BE4626DC0D85}"/>
              </a:ext>
            </a:extLst>
          </p:cNvPr>
          <p:cNvGraphicFramePr>
            <a:graphicFrameLocks noGrp="1"/>
          </p:cNvGraphicFramePr>
          <p:nvPr/>
        </p:nvGraphicFramePr>
        <p:xfrm>
          <a:off x="1595005" y="2321675"/>
          <a:ext cx="6819899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7610">
                  <a:extLst>
                    <a:ext uri="{9D8B030D-6E8A-4147-A177-3AD203B41FA5}">
                      <a16:colId xmlns:a16="http://schemas.microsoft.com/office/drawing/2014/main" val="127837552"/>
                    </a:ext>
                  </a:extLst>
                </a:gridCol>
                <a:gridCol w="1707610">
                  <a:extLst>
                    <a:ext uri="{9D8B030D-6E8A-4147-A177-3AD203B41FA5}">
                      <a16:colId xmlns:a16="http://schemas.microsoft.com/office/drawing/2014/main" val="2103682336"/>
                    </a:ext>
                  </a:extLst>
                </a:gridCol>
                <a:gridCol w="1707610">
                  <a:extLst>
                    <a:ext uri="{9D8B030D-6E8A-4147-A177-3AD203B41FA5}">
                      <a16:colId xmlns:a16="http://schemas.microsoft.com/office/drawing/2014/main" val="2443482187"/>
                    </a:ext>
                  </a:extLst>
                </a:gridCol>
                <a:gridCol w="1697069">
                  <a:extLst>
                    <a:ext uri="{9D8B030D-6E8A-4147-A177-3AD203B41FA5}">
                      <a16:colId xmlns:a16="http://schemas.microsoft.com/office/drawing/2014/main" val="3071003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auto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else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9250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break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 err="1">
                          <a:effectLst/>
                        </a:rPr>
                        <a:t>enum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register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typedef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40275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extern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3748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unsigned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80760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 err="1">
                          <a:effectLst/>
                        </a:rPr>
                        <a:t>const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for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signed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93802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 err="1">
                          <a:effectLst/>
                        </a:rPr>
                        <a:t>goto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 err="1">
                          <a:effectLst/>
                        </a:rPr>
                        <a:t>sizeof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volatile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7277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if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4988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struct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_Packed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952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GB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n-GB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4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9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 dirty="0"/>
              <a:t>Whitespace in C:</a:t>
            </a:r>
            <a:endParaRPr lang="en-GB" sz="2000" b="1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A line containing only whitespace, possibly with a comment, is known as a blank line, and a C compiler totally ignores it.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Whitespace is the term used in C to describe blanks, tabs, newline characters and comments.</a:t>
            </a:r>
          </a:p>
          <a:p>
            <a:r>
              <a:rPr lang="en-GB" sz="2000" dirty="0">
                <a:ea typeface="+mn-lt"/>
                <a:cs typeface="+mn-lt"/>
              </a:rPr>
              <a:t>Whitespace separates one part of a statement from another and enables the compiler to identify where one element in a statement, such as int, ends and the next element begins.</a:t>
            </a:r>
          </a:p>
          <a:p>
            <a:r>
              <a:rPr lang="en-GB" sz="2000" dirty="0">
                <a:ea typeface="+mn-lt"/>
                <a:cs typeface="+mn-lt"/>
              </a:rPr>
              <a:t>Therefore, in the following statement −</a:t>
            </a:r>
            <a:br>
              <a:rPr lang="en-GB" sz="2000" dirty="0">
                <a:latin typeface="Trebuchet MS"/>
                <a:ea typeface="+mn-lt"/>
                <a:cs typeface="+mn-lt"/>
              </a:rPr>
            </a:br>
            <a:r>
              <a:rPr lang="en-GB" sz="2000" dirty="0">
                <a:latin typeface="Consolas"/>
                <a:ea typeface="+mn-lt"/>
                <a:cs typeface="+mn-lt"/>
              </a:rPr>
              <a:t>int age;</a:t>
            </a:r>
          </a:p>
          <a:p>
            <a:r>
              <a:rPr lang="en-GB" sz="2000" dirty="0">
                <a:ea typeface="+mn-lt"/>
                <a:cs typeface="+mn-lt"/>
              </a:rPr>
              <a:t>There must be at least one whitespace character (usually a space) between int and age for the compiler to be able to distinguish them.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2014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Data types in C refer to an extensive system used for declaring variables or functions of different types.</a:t>
            </a:r>
          </a:p>
          <a:p>
            <a:r>
              <a:rPr lang="en-GB" sz="2000" dirty="0">
                <a:ea typeface="+mn-lt"/>
                <a:cs typeface="+mn-lt"/>
              </a:rPr>
              <a:t>The type of a variable determines how much space it occupies in storage and how the bit pattern stored is interpreted.</a:t>
            </a:r>
          </a:p>
          <a:p>
            <a:r>
              <a:rPr lang="en-GB" sz="2000" dirty="0">
                <a:ea typeface="+mn-lt"/>
                <a:cs typeface="+mn-lt"/>
              </a:rPr>
              <a:t>The types in C can be classified as follows −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sz="2000" dirty="0"/>
              <a:t>Basic types - </a:t>
            </a:r>
            <a:r>
              <a:rPr lang="en-GB" sz="2000" dirty="0">
                <a:ea typeface="+mn-lt"/>
                <a:cs typeface="+mn-lt"/>
              </a:rPr>
              <a:t>they are arithmetic types and are further classified into: (a) integer types and (b) floating-point types.</a:t>
            </a:r>
          </a:p>
          <a:p>
            <a:pPr lvl="1"/>
            <a:r>
              <a:rPr lang="en-GB" sz="2000" dirty="0"/>
              <a:t>Enumerated types - t</a:t>
            </a:r>
            <a:r>
              <a:rPr lang="en-GB" sz="2000" dirty="0">
                <a:ea typeface="+mn-lt"/>
                <a:cs typeface="+mn-lt"/>
              </a:rPr>
              <a:t>hey are again arithmetic types and they are used to define variables that can only assign certain discrete integer values throughout the program.</a:t>
            </a:r>
            <a:endParaRPr lang="en-GB" sz="2000" dirty="0"/>
          </a:p>
          <a:p>
            <a:pPr lvl="1"/>
            <a:r>
              <a:rPr lang="en-GB" sz="2000" dirty="0"/>
              <a:t>The type void - t</a:t>
            </a:r>
            <a:r>
              <a:rPr lang="en-GB" sz="2000" dirty="0">
                <a:ea typeface="+mn-lt"/>
                <a:cs typeface="+mn-lt"/>
              </a:rPr>
              <a:t>he type specifier </a:t>
            </a:r>
            <a:r>
              <a:rPr lang="en-GB" sz="2000" i="1" dirty="0">
                <a:ea typeface="+mn-lt"/>
                <a:cs typeface="+mn-lt"/>
              </a:rPr>
              <a:t>void</a:t>
            </a:r>
            <a:r>
              <a:rPr lang="en-GB" sz="2000" dirty="0">
                <a:ea typeface="+mn-lt"/>
                <a:cs typeface="+mn-lt"/>
              </a:rPr>
              <a:t> indicates that no value is available.</a:t>
            </a:r>
            <a:endParaRPr lang="en-GB" sz="2000" dirty="0"/>
          </a:p>
          <a:p>
            <a:pPr lvl="1"/>
            <a:r>
              <a:rPr lang="en-GB" sz="2000" dirty="0"/>
              <a:t>Derived types - t</a:t>
            </a:r>
            <a:r>
              <a:rPr lang="en-GB" sz="2000" dirty="0">
                <a:ea typeface="+mn-lt"/>
                <a:cs typeface="+mn-lt"/>
              </a:rPr>
              <a:t>hey include (a) Pointer types, (b) Array types, (c) Structure types, (d) Union types and (e) Function types.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87099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Data Types – Integer Types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BF5AAD2-6595-4CEF-B191-B9D5DDC3E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96147"/>
              </p:ext>
            </p:extLst>
          </p:nvPr>
        </p:nvGraphicFramePr>
        <p:xfrm>
          <a:off x="591272" y="1147474"/>
          <a:ext cx="859631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885">
                  <a:extLst>
                    <a:ext uri="{9D8B030D-6E8A-4147-A177-3AD203B41FA5}">
                      <a16:colId xmlns:a16="http://schemas.microsoft.com/office/drawing/2014/main" val="3225984175"/>
                    </a:ext>
                  </a:extLst>
                </a:gridCol>
                <a:gridCol w="1512758">
                  <a:extLst>
                    <a:ext uri="{9D8B030D-6E8A-4147-A177-3AD203B41FA5}">
                      <a16:colId xmlns:a16="http://schemas.microsoft.com/office/drawing/2014/main" val="1897277873"/>
                    </a:ext>
                  </a:extLst>
                </a:gridCol>
                <a:gridCol w="5318667">
                  <a:extLst>
                    <a:ext uri="{9D8B030D-6E8A-4147-A177-3AD203B41FA5}">
                      <a16:colId xmlns:a16="http://schemas.microsoft.com/office/drawing/2014/main" val="4291304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Storage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Value 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341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-128 to 127 or 0 to 255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22492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unsigned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85095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4464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GB">
                          <a:effectLst/>
                        </a:rPr>
                        <a:t>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75818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unsigned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0 to 65,535 or 0 to 4,294,967,295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1907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1818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unsigned 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6586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 bytes or (4bytes for 32 bit OS)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-9223372036854775808 to 9223372036854775807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9432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unsigned 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0 to 18446744073709551615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532921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06842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Data Types – Floating-point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0B40106-9171-4353-B315-21CE8E340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67161"/>
              </p:ext>
            </p:extLst>
          </p:nvPr>
        </p:nvGraphicFramePr>
        <p:xfrm>
          <a:off x="712500" y="1519815"/>
          <a:ext cx="859631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65169255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50039534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87421228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61529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Storage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Value range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Precision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2289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1.2E-38 to 3.4E+38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6 decimal places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148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2.3E-308 to 1.7E+308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15 decimal places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481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10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3.4E-4932 to 1.1E+4932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19 decimal places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358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Data Types – Void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F9B5C2-300B-48F8-ADFD-D6B327AB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47049"/>
              </p:ext>
            </p:extLst>
          </p:nvPr>
        </p:nvGraphicFramePr>
        <p:xfrm>
          <a:off x="636919" y="1143000"/>
          <a:ext cx="8488266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812">
                  <a:extLst>
                    <a:ext uri="{9D8B030D-6E8A-4147-A177-3AD203B41FA5}">
                      <a16:colId xmlns:a16="http://schemas.microsoft.com/office/drawing/2014/main" val="815245880"/>
                    </a:ext>
                  </a:extLst>
                </a:gridCol>
                <a:gridCol w="5195454">
                  <a:extLst>
                    <a:ext uri="{9D8B030D-6E8A-4147-A177-3AD203B41FA5}">
                      <a16:colId xmlns:a16="http://schemas.microsoft.com/office/drawing/2014/main" val="2633040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Description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74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Function returns as </a:t>
                      </a:r>
                      <a:r>
                        <a:rPr lang="en-GB" b="1" dirty="0">
                          <a:effectLst/>
                        </a:rPr>
                        <a:t>void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There are various functions in C which do not return any value or you can say they return 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void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. A function with no return value has the return type as 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void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. For example,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void exit (int status);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6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Function arguments as </a:t>
                      </a:r>
                      <a:r>
                        <a:rPr lang="en-GB" b="1" dirty="0">
                          <a:effectLst/>
                        </a:rPr>
                        <a:t>void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There are various functions in C which do not accept any parameter. A function with no parameter can accept a 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void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. For example,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int rand(void);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3293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Pointers to </a:t>
                      </a:r>
                      <a:r>
                        <a:rPr lang="en-GB" b="1" dirty="0">
                          <a:effectLst/>
                        </a:rPr>
                        <a:t>void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A pointer of type 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void *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represents the address of an object, but not its type. For example, a memory allocation function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void *malloc( </a:t>
                      </a:r>
                      <a:r>
                        <a:rPr lang="en-GB" sz="1800" b="1" i="0" u="none" strike="noStrike" noProof="0" dirty="0" err="1">
                          <a:effectLst/>
                          <a:latin typeface="Trebuchet MS"/>
                        </a:rPr>
                        <a:t>size_t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 size );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returns a pointer to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void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 which can be casted to any data type.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566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9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A variable is nothing but a name given to a storage area that our programs can manipulate.</a:t>
            </a:r>
            <a:endParaRPr lang="en-US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Each variable in C has a specific type, which determines the size and layout of the variable's memory; the range of values that can be stored within that memory; and the set of operations that can be applied to the variable.</a:t>
            </a:r>
            <a:endParaRPr lang="en-US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name of a variable can be composed of letters, digits, and the underscore character.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It must begin with either a letter or an underscore.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Upper and lowercase letters are distinct because C is case-sensitive.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94976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C </a:t>
            </a:r>
            <a:r>
              <a:rPr lang="en-GB" sz="2400" dirty="0">
                <a:ea typeface="+mn-lt"/>
                <a:cs typeface="+mn-lt"/>
              </a:rPr>
              <a:t>is a general-purpose, procedural, imperative computer programming language developed in 1972 by Dennis M. Ritchie at the Bell Telephone Laboratories to develop the UNIX operating system.</a:t>
            </a:r>
            <a:endParaRPr lang="en-US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C is the most widely used computer language.</a:t>
            </a:r>
            <a:endParaRPr lang="en-US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It keeps fluctuating at number one scale of popularity along with Java programming language, which is also equally popular and most widely used among modern software programmers.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8291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23976"/>
            <a:ext cx="8596668" cy="2685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A variable definition specifies a data type and contains a list of one or more variables of that type as follows −</a:t>
            </a:r>
            <a:br>
              <a:rPr lang="en-GB" sz="2000" dirty="0">
                <a:latin typeface="Trebuchet MS"/>
                <a:ea typeface="+mn-lt"/>
                <a:cs typeface="+mn-lt"/>
              </a:rPr>
            </a:br>
            <a:r>
              <a:rPr lang="en-GB" sz="2000" b="1" dirty="0">
                <a:latin typeface="Consolas"/>
                <a:ea typeface="+mn-lt"/>
                <a:cs typeface="+mn-lt"/>
              </a:rPr>
              <a:t>type </a:t>
            </a:r>
            <a:r>
              <a:rPr lang="en-GB" sz="2000" b="1" dirty="0" err="1">
                <a:latin typeface="Consolas"/>
                <a:ea typeface="+mn-lt"/>
                <a:cs typeface="+mn-lt"/>
              </a:rPr>
              <a:t>variable_list</a:t>
            </a:r>
            <a:r>
              <a:rPr lang="en-GB" sz="2000" b="1" dirty="0">
                <a:latin typeface="Consolas"/>
                <a:ea typeface="+mn-lt"/>
                <a:cs typeface="+mn-lt"/>
              </a:rPr>
              <a:t>;</a:t>
            </a:r>
            <a:endParaRPr lang="en-GB" sz="2000" b="1" dirty="0">
              <a:latin typeface="Consolas"/>
            </a:endParaRPr>
          </a:p>
          <a:p>
            <a:r>
              <a:rPr lang="en-GB" sz="2000" dirty="0">
                <a:ea typeface="+mn-lt"/>
                <a:cs typeface="+mn-lt"/>
              </a:rPr>
              <a:t>Here, </a:t>
            </a:r>
            <a:r>
              <a:rPr lang="en-GB" sz="2000" b="1" dirty="0">
                <a:ea typeface="+mn-lt"/>
                <a:cs typeface="+mn-lt"/>
              </a:rPr>
              <a:t>type</a:t>
            </a:r>
            <a:r>
              <a:rPr lang="en-GB" sz="2000" dirty="0">
                <a:ea typeface="+mn-lt"/>
                <a:cs typeface="+mn-lt"/>
              </a:rPr>
              <a:t> must be a valid C data type including char, </a:t>
            </a:r>
            <a:r>
              <a:rPr lang="en-GB" sz="2000" err="1">
                <a:ea typeface="+mn-lt"/>
                <a:cs typeface="+mn-lt"/>
              </a:rPr>
              <a:t>w_char</a:t>
            </a:r>
            <a:r>
              <a:rPr lang="en-GB" sz="2000" dirty="0">
                <a:ea typeface="+mn-lt"/>
                <a:cs typeface="+mn-lt"/>
              </a:rPr>
              <a:t>, int, float, double, bool, or any user-defined object; and </a:t>
            </a:r>
            <a:r>
              <a:rPr lang="en-GB" sz="2000" b="1" err="1">
                <a:ea typeface="+mn-lt"/>
                <a:cs typeface="+mn-lt"/>
              </a:rPr>
              <a:t>variable_list</a:t>
            </a:r>
            <a:r>
              <a:rPr lang="en-GB" sz="2000" dirty="0">
                <a:ea typeface="+mn-lt"/>
                <a:cs typeface="+mn-lt"/>
              </a:rPr>
              <a:t> may consist of one or more identifier names separated by commas.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85A992-772C-4997-9496-1AE14E333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68611"/>
              </p:ext>
            </p:extLst>
          </p:nvPr>
        </p:nvGraphicFramePr>
        <p:xfrm>
          <a:off x="688873" y="952500"/>
          <a:ext cx="848826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86">
                  <a:extLst>
                    <a:ext uri="{9D8B030D-6E8A-4147-A177-3AD203B41FA5}">
                      <a16:colId xmlns:a16="http://schemas.microsoft.com/office/drawing/2014/main" val="815245880"/>
                    </a:ext>
                  </a:extLst>
                </a:gridCol>
                <a:gridCol w="7024879">
                  <a:extLst>
                    <a:ext uri="{9D8B030D-6E8A-4147-A177-3AD203B41FA5}">
                      <a16:colId xmlns:a16="http://schemas.microsoft.com/office/drawing/2014/main" val="2633040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Description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74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effectLst/>
                        </a:rPr>
                        <a:t>char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</a:rPr>
                        <a:t>Typically a single octet(one byte). It is a character type.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6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effectLst/>
                        </a:rPr>
                        <a:t>int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</a:rPr>
                        <a:t>The most natural size of integer for the machine.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3293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effectLst/>
                        </a:rPr>
                        <a:t>float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</a:rPr>
                        <a:t>A single-precision floating point value.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566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b="1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</a:rPr>
                        <a:t>A double-precision floating point value.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1102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b="1" dirty="0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</a:rPr>
                        <a:t>Represents the absence of type.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772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7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000" dirty="0">
                <a:ea typeface="+mn-lt"/>
                <a:cs typeface="+mn-lt"/>
              </a:rPr>
              <a:t>Constants refer to fixed values that the program may not alter during its execution. These fixed values are also called </a:t>
            </a:r>
            <a:r>
              <a:rPr lang="en-GB" sz="2000" b="1" dirty="0">
                <a:ea typeface="+mn-lt"/>
                <a:cs typeface="+mn-lt"/>
              </a:rPr>
              <a:t>literals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GB" sz="2000" dirty="0">
                <a:ea typeface="+mn-lt"/>
                <a:cs typeface="+mn-lt"/>
              </a:rPr>
              <a:t>Constants can be of any of the basic data types like </a:t>
            </a:r>
            <a:r>
              <a:rPr lang="en-GB" sz="2000" i="1" dirty="0">
                <a:ea typeface="+mn-lt"/>
                <a:cs typeface="+mn-lt"/>
              </a:rPr>
              <a:t>an integer constant, a floating constant, a character constant, or a string literal</a:t>
            </a:r>
            <a:r>
              <a:rPr lang="en-GB" sz="2000" dirty="0">
                <a:ea typeface="+mn-lt"/>
                <a:cs typeface="+mn-lt"/>
              </a:rPr>
              <a:t>. There are enumeration constants as well.</a:t>
            </a:r>
            <a:endParaRPr lang="en-GB" dirty="0">
              <a:ea typeface="+mn-lt"/>
              <a:cs typeface="+mn-lt"/>
            </a:endParaRPr>
          </a:p>
          <a:p>
            <a:pPr algn="just"/>
            <a:r>
              <a:rPr lang="en-GB" sz="2000" dirty="0">
                <a:ea typeface="+mn-lt"/>
                <a:cs typeface="+mn-lt"/>
              </a:rPr>
              <a:t>Constants are treated just like regular variables except that their values cannot be modified after their definition.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An </a:t>
            </a:r>
            <a:r>
              <a:rPr lang="en-GB" sz="2000" b="1" dirty="0">
                <a:ea typeface="+mn-lt"/>
                <a:cs typeface="+mn-lt"/>
              </a:rPr>
              <a:t>integer literal</a:t>
            </a:r>
            <a:r>
              <a:rPr lang="en-GB" sz="2000" dirty="0">
                <a:ea typeface="+mn-lt"/>
                <a:cs typeface="+mn-lt"/>
              </a:rPr>
              <a:t> can be a decimal, octal, or hexadecimal constant. A prefix specifies the base or radix: 0x or 0X for hexadecimal, 0 for octal, and nothing for decimal.</a:t>
            </a:r>
          </a:p>
          <a:p>
            <a:r>
              <a:rPr lang="en-GB" sz="2000" dirty="0">
                <a:ea typeface="+mn-lt"/>
                <a:cs typeface="+mn-lt"/>
              </a:rPr>
              <a:t>A </a:t>
            </a:r>
            <a:r>
              <a:rPr lang="en-GB" sz="2000" b="1" dirty="0">
                <a:ea typeface="+mn-lt"/>
                <a:cs typeface="+mn-lt"/>
              </a:rPr>
              <a:t>floating-point literal</a:t>
            </a:r>
            <a:r>
              <a:rPr lang="en-GB" sz="2000" dirty="0">
                <a:ea typeface="+mn-lt"/>
                <a:cs typeface="+mn-lt"/>
              </a:rPr>
              <a:t> has an integer part, a decimal point, a fractional part, and an exponent part. You can represent floating point literals either in decimal form or exponential form.</a:t>
            </a:r>
            <a:endParaRPr lang="en-GB" sz="2000" dirty="0">
              <a:latin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201322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 dirty="0">
                <a:ea typeface="+mn-lt"/>
                <a:cs typeface="+mn-lt"/>
              </a:rPr>
              <a:t>Character literals</a:t>
            </a:r>
            <a:r>
              <a:rPr lang="en-GB" sz="2000" dirty="0">
                <a:ea typeface="+mn-lt"/>
                <a:cs typeface="+mn-lt"/>
              </a:rPr>
              <a:t> are enclosed in single quotes, e.g., 'x' can be stored in a simple variable of </a:t>
            </a:r>
            <a:r>
              <a:rPr lang="en-GB" sz="2000" b="1" dirty="0">
                <a:ea typeface="+mn-lt"/>
                <a:cs typeface="+mn-lt"/>
              </a:rPr>
              <a:t>char</a:t>
            </a:r>
            <a:r>
              <a:rPr lang="en-GB" sz="2000" dirty="0">
                <a:ea typeface="+mn-lt"/>
                <a:cs typeface="+mn-lt"/>
              </a:rPr>
              <a:t> type.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A character literal can be a plain character (e.g., 'x'), an escape sequence (e.g., '\t'), or a universal character (e.g., '\u02C0').</a:t>
            </a:r>
            <a:endParaRPr lang="en-US" dirty="0"/>
          </a:p>
          <a:p>
            <a:r>
              <a:rPr lang="en-GB" sz="2000" b="1" dirty="0">
                <a:ea typeface="+mn-lt"/>
                <a:cs typeface="+mn-lt"/>
              </a:rPr>
              <a:t>String literals</a:t>
            </a:r>
            <a:r>
              <a:rPr lang="en-GB" sz="2000" dirty="0">
                <a:ea typeface="+mn-lt"/>
                <a:cs typeface="+mn-lt"/>
              </a:rPr>
              <a:t> are enclosed in double quotes "".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A string contains characters that are similar to character literals: plain characters, escape sequences, and universal characters.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You can break a long line into multiple lines using string literals and separating them using white spaces.</a:t>
            </a:r>
            <a:endParaRPr lang="en-GB" dirty="0"/>
          </a:p>
          <a:p>
            <a:r>
              <a:rPr lang="en-GB" sz="2000" b="1" dirty="0">
                <a:ea typeface="+mn-lt"/>
                <a:cs typeface="+mn-lt"/>
              </a:rPr>
              <a:t>Defining constants –</a:t>
            </a:r>
          </a:p>
          <a:p>
            <a:pPr lvl="1"/>
            <a:r>
              <a:rPr lang="en-GB" sz="1800" dirty="0">
                <a:latin typeface="Trebuchet MS"/>
                <a:ea typeface="+mn-lt"/>
                <a:cs typeface="+mn-lt"/>
              </a:rPr>
              <a:t>Using #define </a:t>
            </a:r>
            <a:r>
              <a:rPr lang="en-GB" sz="1800" dirty="0" err="1">
                <a:latin typeface="Trebuchet MS"/>
                <a:ea typeface="+mn-lt"/>
                <a:cs typeface="+mn-lt"/>
              </a:rPr>
              <a:t>preprocessor</a:t>
            </a:r>
            <a:r>
              <a:rPr lang="en-GB" sz="1800" dirty="0">
                <a:latin typeface="Trebuchet MS"/>
                <a:ea typeface="+mn-lt"/>
                <a:cs typeface="+mn-lt"/>
              </a:rPr>
              <a:t> –</a:t>
            </a:r>
            <a:br>
              <a:rPr lang="en-GB" sz="1800" dirty="0">
                <a:latin typeface="Trebuchet MS"/>
                <a:ea typeface="+mn-lt"/>
                <a:cs typeface="+mn-lt"/>
              </a:rPr>
            </a:br>
            <a:r>
              <a:rPr lang="en-GB" sz="1800" dirty="0">
                <a:latin typeface="Consolas"/>
                <a:ea typeface="+mn-lt"/>
                <a:cs typeface="+mn-lt"/>
              </a:rPr>
              <a:t>#define identifier value</a:t>
            </a:r>
          </a:p>
          <a:p>
            <a:pPr lvl="1"/>
            <a:r>
              <a:rPr lang="en-GB" sz="1800" dirty="0">
                <a:latin typeface="Trebuchet MS"/>
                <a:ea typeface="+mn-lt"/>
                <a:cs typeface="+mn-lt"/>
              </a:rPr>
              <a:t>Using </a:t>
            </a:r>
            <a:r>
              <a:rPr lang="en-GB" sz="1800" dirty="0" err="1">
                <a:latin typeface="Trebuchet MS"/>
                <a:ea typeface="+mn-lt"/>
                <a:cs typeface="+mn-lt"/>
              </a:rPr>
              <a:t>const</a:t>
            </a:r>
            <a:r>
              <a:rPr lang="en-GB" sz="1800" dirty="0">
                <a:latin typeface="Trebuchet MS"/>
                <a:ea typeface="+mn-lt"/>
                <a:cs typeface="+mn-lt"/>
              </a:rPr>
              <a:t> keyword –</a:t>
            </a:r>
            <a:br>
              <a:rPr lang="en-GB" sz="1800" dirty="0">
                <a:latin typeface="Trebuchet MS"/>
                <a:ea typeface="+mn-lt"/>
                <a:cs typeface="+mn-lt"/>
              </a:rPr>
            </a:br>
            <a:r>
              <a:rPr lang="en-GB" sz="1800" dirty="0" err="1">
                <a:latin typeface="Consolas"/>
                <a:ea typeface="+mn-lt"/>
                <a:cs typeface="+mn-lt"/>
              </a:rPr>
              <a:t>const</a:t>
            </a:r>
            <a:r>
              <a:rPr lang="en-GB" sz="1800" dirty="0">
                <a:latin typeface="Consolas"/>
                <a:ea typeface="+mn-lt"/>
                <a:cs typeface="+mn-lt"/>
              </a:rPr>
              <a:t> type variable = value;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10067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>
                <a:ea typeface="+mn-lt"/>
                <a:cs typeface="+mn-lt"/>
              </a:rPr>
              <a:t>A storage class defines the scope (visibility) and life-time of variables and/or functions within a C Program.</a:t>
            </a:r>
            <a:endParaRPr lang="en-US" sz="220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They precede the type that they modify.</a:t>
            </a:r>
            <a:endParaRPr lang="en-US" sz="220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We have four different storage classes in a C program −</a:t>
            </a:r>
          </a:p>
          <a:p>
            <a:pPr lvl="1"/>
            <a:r>
              <a:rPr lang="en-GB" sz="2200" b="1" dirty="0">
                <a:ea typeface="+mn-lt"/>
                <a:cs typeface="+mn-lt"/>
              </a:rPr>
              <a:t>auto</a:t>
            </a:r>
            <a:r>
              <a:rPr lang="en-GB" sz="2200" dirty="0">
                <a:ea typeface="+mn-lt"/>
                <a:cs typeface="+mn-lt"/>
              </a:rPr>
              <a:t> - default storage class for all local variables.</a:t>
            </a:r>
            <a:endParaRPr lang="en-GB" sz="2200" dirty="0"/>
          </a:p>
          <a:p>
            <a:pPr lvl="1"/>
            <a:r>
              <a:rPr lang="en-GB" sz="2200" b="1" dirty="0">
                <a:ea typeface="+mn-lt"/>
                <a:cs typeface="+mn-lt"/>
              </a:rPr>
              <a:t>register</a:t>
            </a:r>
            <a:r>
              <a:rPr lang="en-GB" sz="2200" dirty="0">
                <a:ea typeface="+mn-lt"/>
                <a:cs typeface="+mn-lt"/>
              </a:rPr>
              <a:t> - used to define local variables that should be stored in a register instead of RAM.</a:t>
            </a:r>
            <a:endParaRPr lang="en-GB" sz="2200" dirty="0"/>
          </a:p>
          <a:p>
            <a:pPr lvl="1"/>
            <a:r>
              <a:rPr lang="en-GB" sz="2200" b="1" dirty="0">
                <a:ea typeface="+mn-lt"/>
                <a:cs typeface="+mn-lt"/>
              </a:rPr>
              <a:t>static</a:t>
            </a:r>
            <a:r>
              <a:rPr lang="en-GB" sz="2200" dirty="0">
                <a:ea typeface="+mn-lt"/>
                <a:cs typeface="+mn-lt"/>
              </a:rPr>
              <a:t> - instructs the compiler to keep a local variable in existence during the life-time of the program instead of creating and destroying it each time it comes into and goes out of scope.</a:t>
            </a:r>
          </a:p>
          <a:p>
            <a:pPr lvl="1"/>
            <a:r>
              <a:rPr lang="en-GB" sz="2200" b="1" dirty="0">
                <a:ea typeface="+mn-lt"/>
                <a:cs typeface="+mn-lt"/>
              </a:rPr>
              <a:t>extern</a:t>
            </a:r>
            <a:r>
              <a:rPr lang="en-GB" sz="2200" dirty="0">
                <a:ea typeface="+mn-lt"/>
                <a:cs typeface="+mn-lt"/>
              </a:rPr>
              <a:t> - used to give a reference of a global variable that is visible to all the program files.</a:t>
            </a:r>
            <a:endParaRPr lang="en-GB" sz="2200" dirty="0"/>
          </a:p>
          <a:p>
            <a:endParaRPr lang="en-GB" sz="2200" dirty="0">
              <a:latin typeface="Trebuchet MS"/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59753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200" dirty="0">
                <a:ea typeface="+mn-lt"/>
                <a:cs typeface="+mn-lt"/>
              </a:rPr>
              <a:t>An operator is a symbol that tells the compiler to perform specific mathematical or logical functions.</a:t>
            </a:r>
            <a:endParaRPr lang="en-US" sz="2200" dirty="0">
              <a:ea typeface="+mn-lt"/>
              <a:cs typeface="+mn-lt"/>
            </a:endParaRPr>
          </a:p>
          <a:p>
            <a:pPr algn="just"/>
            <a:r>
              <a:rPr lang="en-GB" sz="2200" dirty="0">
                <a:ea typeface="+mn-lt"/>
                <a:cs typeface="+mn-lt"/>
              </a:rPr>
              <a:t>C language is rich in built-in operators and provides the following types of operators −</a:t>
            </a:r>
            <a:endParaRPr lang="en-US" sz="2200">
              <a:ea typeface="+mn-lt"/>
              <a:cs typeface="+mn-lt"/>
            </a:endParaRPr>
          </a:p>
          <a:p>
            <a:pPr lvl="1"/>
            <a:r>
              <a:rPr lang="en-GB" sz="2200" dirty="0">
                <a:ea typeface="+mn-lt"/>
                <a:cs typeface="+mn-lt"/>
              </a:rPr>
              <a:t>Arithmetic Operators</a:t>
            </a:r>
            <a:endParaRPr lang="en-GB" sz="2200"/>
          </a:p>
          <a:p>
            <a:pPr lvl="1"/>
            <a:r>
              <a:rPr lang="en-GB" sz="2200" dirty="0">
                <a:ea typeface="+mn-lt"/>
                <a:cs typeface="+mn-lt"/>
              </a:rPr>
              <a:t>Relational Operators</a:t>
            </a:r>
            <a:endParaRPr lang="en-GB" sz="2200"/>
          </a:p>
          <a:p>
            <a:pPr lvl="1"/>
            <a:r>
              <a:rPr lang="en-GB" sz="2200" dirty="0">
                <a:ea typeface="+mn-lt"/>
                <a:cs typeface="+mn-lt"/>
              </a:rPr>
              <a:t>Logical Operators</a:t>
            </a:r>
            <a:endParaRPr lang="en-GB" sz="2200"/>
          </a:p>
          <a:p>
            <a:pPr lvl="1"/>
            <a:r>
              <a:rPr lang="en-GB" sz="2200" dirty="0">
                <a:ea typeface="+mn-lt"/>
                <a:cs typeface="+mn-lt"/>
              </a:rPr>
              <a:t>Bitwise Operators</a:t>
            </a:r>
            <a:endParaRPr lang="en-GB" sz="2200"/>
          </a:p>
          <a:p>
            <a:pPr lvl="1"/>
            <a:r>
              <a:rPr lang="en-GB" sz="2200" dirty="0">
                <a:ea typeface="+mn-lt"/>
                <a:cs typeface="+mn-lt"/>
              </a:rPr>
              <a:t>Assignment Operators</a:t>
            </a:r>
            <a:endParaRPr lang="en-GB" sz="2200"/>
          </a:p>
          <a:p>
            <a:pPr lvl="1"/>
            <a:r>
              <a:rPr lang="en-GB" sz="2200" dirty="0">
                <a:ea typeface="+mn-lt"/>
                <a:cs typeface="+mn-lt"/>
              </a:rPr>
              <a:t>Miscellaneous Operators</a:t>
            </a:r>
            <a:endParaRPr lang="en-GB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61903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 - Arithmetic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CA2C01-54C8-49FB-9FE3-C06ED2430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03438"/>
              </p:ext>
            </p:extLst>
          </p:nvPr>
        </p:nvGraphicFramePr>
        <p:xfrm>
          <a:off x="686522" y="1355293"/>
          <a:ext cx="8596307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58">
                  <a:extLst>
                    <a:ext uri="{9D8B030D-6E8A-4147-A177-3AD203B41FA5}">
                      <a16:colId xmlns:a16="http://schemas.microsoft.com/office/drawing/2014/main" val="2036264339"/>
                    </a:ext>
                  </a:extLst>
                </a:gridCol>
                <a:gridCol w="4623954">
                  <a:extLst>
                    <a:ext uri="{9D8B030D-6E8A-4147-A177-3AD203B41FA5}">
                      <a16:colId xmlns:a16="http://schemas.microsoft.com/office/drawing/2014/main" val="3754488402"/>
                    </a:ext>
                  </a:extLst>
                </a:gridCol>
                <a:gridCol w="2630195">
                  <a:extLst>
                    <a:ext uri="{9D8B030D-6E8A-4147-A177-3AD203B41FA5}">
                      <a16:colId xmlns:a16="http://schemas.microsoft.com/office/drawing/2014/main" val="970152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253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Adds two operands.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A + B = 30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2292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Subtracts second operand from the first.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A − B = -10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81847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Multiplies both operands.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A * B = 200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103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Divides numerator by de-numerator.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B / A =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5966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B % A = 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0984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Increment operator increases the integer value by one.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A++ = 11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272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Decrement operator decreases the integer value by one.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A-- = 9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2305862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19119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 - Relational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5200A4-7F0D-4C87-81DE-42C9875D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980"/>
              </p:ext>
            </p:extLst>
          </p:nvPr>
        </p:nvGraphicFramePr>
        <p:xfrm>
          <a:off x="372340" y="1142999"/>
          <a:ext cx="9133259" cy="497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54">
                  <a:extLst>
                    <a:ext uri="{9D8B030D-6E8A-4147-A177-3AD203B41FA5}">
                      <a16:colId xmlns:a16="http://schemas.microsoft.com/office/drawing/2014/main" val="4041043529"/>
                    </a:ext>
                  </a:extLst>
                </a:gridCol>
                <a:gridCol w="6227145">
                  <a:extLst>
                    <a:ext uri="{9D8B030D-6E8A-4147-A177-3AD203B41FA5}">
                      <a16:colId xmlns:a16="http://schemas.microsoft.com/office/drawing/2014/main" val="78115174"/>
                    </a:ext>
                  </a:extLst>
                </a:gridCol>
                <a:gridCol w="1901660">
                  <a:extLst>
                    <a:ext uri="{9D8B030D-6E8A-4147-A177-3AD203B41FA5}">
                      <a16:colId xmlns:a16="http://schemas.microsoft.com/office/drawing/2014/main" val="1953887014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72057074"/>
                  </a:ext>
                </a:extLst>
              </a:tr>
              <a:tr h="73279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== B) is not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9039068"/>
                  </a:ext>
                </a:extLst>
              </a:tr>
              <a:tr h="73279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!= B) is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19287245"/>
                  </a:ext>
                </a:extLst>
              </a:tr>
              <a:tr h="73279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&gt; B) is not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0910620"/>
                  </a:ext>
                </a:extLst>
              </a:tr>
              <a:tr h="73279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&lt; B) is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3864877"/>
                  </a:ext>
                </a:extLst>
              </a:tr>
              <a:tr h="94018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&gt;= B) is not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43098246"/>
                  </a:ext>
                </a:extLst>
              </a:tr>
              <a:tr h="73279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&lt;= B) is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7462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2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 - Logical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A85A0B-0DDD-4427-8099-84B6A0259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09142"/>
              </p:ext>
            </p:extLst>
          </p:nvPr>
        </p:nvGraphicFramePr>
        <p:xfrm>
          <a:off x="486641" y="1310640"/>
          <a:ext cx="888495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931">
                  <a:extLst>
                    <a:ext uri="{9D8B030D-6E8A-4147-A177-3AD203B41FA5}">
                      <a16:colId xmlns:a16="http://schemas.microsoft.com/office/drawing/2014/main" val="1698529353"/>
                    </a:ext>
                  </a:extLst>
                </a:gridCol>
                <a:gridCol w="4649932">
                  <a:extLst>
                    <a:ext uri="{9D8B030D-6E8A-4147-A177-3AD203B41FA5}">
                      <a16:colId xmlns:a16="http://schemas.microsoft.com/office/drawing/2014/main" val="4161521646"/>
                    </a:ext>
                  </a:extLst>
                </a:gridCol>
                <a:gridCol w="3014093">
                  <a:extLst>
                    <a:ext uri="{9D8B030D-6E8A-4147-A177-3AD203B41FA5}">
                      <a16:colId xmlns:a16="http://schemas.microsoft.com/office/drawing/2014/main" val="3502575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7035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(A &amp;&amp; B) is false.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39329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(A || B) is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5444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!(A &amp;&amp; B) is true.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6790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485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 - Bitwise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ADC6A2-8D99-4CDD-A6DC-AB82542EE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87338"/>
              </p:ext>
            </p:extLst>
          </p:nvPr>
        </p:nvGraphicFramePr>
        <p:xfrm>
          <a:off x="406040" y="1250288"/>
          <a:ext cx="9362175" cy="503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836757889"/>
                    </a:ext>
                  </a:extLst>
                </a:gridCol>
                <a:gridCol w="5108863">
                  <a:extLst>
                    <a:ext uri="{9D8B030D-6E8A-4147-A177-3AD203B41FA5}">
                      <a16:colId xmlns:a16="http://schemas.microsoft.com/office/drawing/2014/main" val="2956599028"/>
                    </a:ext>
                  </a:extLst>
                </a:gridCol>
                <a:gridCol w="3110312">
                  <a:extLst>
                    <a:ext uri="{9D8B030D-6E8A-4147-A177-3AD203B41FA5}">
                      <a16:colId xmlns:a16="http://schemas.microsoft.com/office/drawing/2014/main" val="4266490537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39989705"/>
                  </a:ext>
                </a:extLst>
              </a:tr>
              <a:tr h="67888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&amp; B) = 12, i.e., 0000 1100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76233967"/>
                  </a:ext>
                </a:extLst>
              </a:tr>
              <a:tr h="67888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| B) = 61, i.e., 0011 1101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3816705"/>
                  </a:ext>
                </a:extLst>
              </a:tr>
              <a:tr h="67888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^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(A ^ B) = 49, i.e., 0011 0001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50478766"/>
                  </a:ext>
                </a:extLst>
              </a:tr>
              <a:tr h="67888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~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600" dirty="0">
                          <a:effectLst/>
                        </a:rPr>
                        <a:t>Binary One's Complement Operator is unary and has the effect of 'flipping' bits.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(~A ) = ~(60), </a:t>
                      </a:r>
                      <a:r>
                        <a:rPr lang="en-GB" sz="1600" dirty="0" err="1">
                          <a:effectLst/>
                        </a:rPr>
                        <a:t>i.e</a:t>
                      </a:r>
                      <a:r>
                        <a:rPr lang="en-GB" sz="1600" dirty="0">
                          <a:effectLst/>
                        </a:rPr>
                        <a:t>,. -0111101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41060159"/>
                  </a:ext>
                </a:extLst>
              </a:tr>
              <a:tr h="943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&lt;&lt;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A &lt;&lt; 2 = 240 i.e., 1111 0000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45921046"/>
                  </a:ext>
                </a:extLst>
              </a:tr>
              <a:tr h="94381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&gt;&gt;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A &gt;&gt; 2 = 15 i.e., 0000 1111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9138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1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 - Assignment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8FD5E-5BC2-4F45-A250-1415EE26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31181"/>
              </p:ext>
            </p:extLst>
          </p:nvPr>
        </p:nvGraphicFramePr>
        <p:xfrm>
          <a:off x="314080" y="935183"/>
          <a:ext cx="935349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48">
                  <a:extLst>
                    <a:ext uri="{9D8B030D-6E8A-4147-A177-3AD203B41FA5}">
                      <a16:colId xmlns:a16="http://schemas.microsoft.com/office/drawing/2014/main" val="4216021185"/>
                    </a:ext>
                  </a:extLst>
                </a:gridCol>
                <a:gridCol w="4658590">
                  <a:extLst>
                    <a:ext uri="{9D8B030D-6E8A-4147-A177-3AD203B41FA5}">
                      <a16:colId xmlns:a16="http://schemas.microsoft.com/office/drawing/2014/main" val="4193388757"/>
                    </a:ext>
                  </a:extLst>
                </a:gridCol>
                <a:gridCol w="3456658">
                  <a:extLst>
                    <a:ext uri="{9D8B030D-6E8A-4147-A177-3AD203B41FA5}">
                      <a16:colId xmlns:a16="http://schemas.microsoft.com/office/drawing/2014/main" val="852967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44786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</a:rPr>
                        <a:t>Simple assignment operator. Assigns values from right side operands to left side operand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dirty="0">
                          <a:effectLst/>
                        </a:rPr>
                        <a:t>C = A + B will assign the value of A + B to C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5381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dirty="0">
                          <a:effectLst/>
                        </a:rPr>
                        <a:t>C += A is equivalent to C = C +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21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dirty="0">
                          <a:effectLst/>
                        </a:rPr>
                        <a:t>C -= A is equivalent to C = C -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4643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dirty="0">
                          <a:effectLst/>
                        </a:rPr>
                        <a:t>C *= A is equivalent to C = C *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94225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700" dirty="0">
                          <a:effectLst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dirty="0">
                          <a:effectLst/>
                        </a:rPr>
                        <a:t>C /= A is equivalent to C = C /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1267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0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C programming</a:t>
            </a:r>
            <a:r>
              <a:rPr lang="en-GB" sz="2400" dirty="0">
                <a:ea typeface="+mn-lt"/>
                <a:cs typeface="+mn-lt"/>
              </a:rPr>
              <a:t> language is necessary for students and working professionals to become proficient Software Engineers when they are working in Software Development Domain.</a:t>
            </a:r>
            <a:endParaRPr lang="en-US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Some of the key advantages of learning C Programming:</a:t>
            </a:r>
            <a:endParaRPr lang="en-US" sz="240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Easy to learn</a:t>
            </a:r>
            <a:endParaRPr lang="en-US" sz="2400"/>
          </a:p>
          <a:p>
            <a:pPr lvl="1"/>
            <a:r>
              <a:rPr lang="en-GB" sz="2400" dirty="0">
                <a:ea typeface="+mn-lt"/>
                <a:cs typeface="+mn-lt"/>
              </a:rPr>
              <a:t>Structured language</a:t>
            </a:r>
            <a:endParaRPr lang="en-US" sz="240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It produces efficient programs</a:t>
            </a:r>
            <a:endParaRPr lang="en-GB" sz="2400"/>
          </a:p>
          <a:p>
            <a:pPr lvl="1"/>
            <a:r>
              <a:rPr lang="en-GB" sz="2400" dirty="0">
                <a:ea typeface="+mn-lt"/>
                <a:cs typeface="+mn-lt"/>
              </a:rPr>
              <a:t>It can handle low-level activities</a:t>
            </a:r>
            <a:endParaRPr lang="en-GB" sz="2400"/>
          </a:p>
          <a:p>
            <a:pPr lvl="1"/>
            <a:r>
              <a:rPr lang="en-GB" sz="2400" dirty="0">
                <a:ea typeface="+mn-lt"/>
                <a:cs typeface="+mn-lt"/>
              </a:rPr>
              <a:t>It can be compiled on a variety of computer platforms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4077708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 - Assignment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F2EB65-D8A9-402C-8FB5-28427A270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3472"/>
              </p:ext>
            </p:extLst>
          </p:nvPr>
        </p:nvGraphicFramePr>
        <p:xfrm>
          <a:off x="498673" y="1428750"/>
          <a:ext cx="91626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77">
                  <a:extLst>
                    <a:ext uri="{9D8B030D-6E8A-4147-A177-3AD203B41FA5}">
                      <a16:colId xmlns:a16="http://schemas.microsoft.com/office/drawing/2014/main" val="3903482050"/>
                    </a:ext>
                  </a:extLst>
                </a:gridCol>
                <a:gridCol w="4131865">
                  <a:extLst>
                    <a:ext uri="{9D8B030D-6E8A-4147-A177-3AD203B41FA5}">
                      <a16:colId xmlns:a16="http://schemas.microsoft.com/office/drawing/2014/main" val="1336173977"/>
                    </a:ext>
                  </a:extLst>
                </a:gridCol>
                <a:gridCol w="3480769">
                  <a:extLst>
                    <a:ext uri="{9D8B030D-6E8A-4147-A177-3AD203B41FA5}">
                      <a16:colId xmlns:a16="http://schemas.microsoft.com/office/drawing/2014/main" val="273094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7655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dirty="0">
                          <a:effectLst/>
                        </a:rPr>
                        <a:t>%=</a:t>
                      </a:r>
                      <a:endParaRPr lang="en-US" sz="18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Modulus AND assignment operator. It takes modulus using two operands and assigns the result to the left operand.</a:t>
                      </a:r>
                      <a:endParaRPr lang="en-US" sz="18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dirty="0">
                          <a:effectLst/>
                        </a:rPr>
                        <a:t>C %= A is equivalent to C = C % A</a:t>
                      </a:r>
                      <a:endParaRPr lang="en-US" sz="180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89062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&lt;&lt;=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Left shift AND assignment operator.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C &lt;&lt;= 2 is same as C = C &lt;&lt;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749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&gt;&gt;=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Right shift AND assignment operator.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C &gt;&gt;= 2 is same as C = C &gt;&gt;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9743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&amp;=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Bitwise AND assignment operator.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C &amp;= 2 is same as C = C &amp;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789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^=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Bitwise exclusive OR and assignment operator.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C ^= 2 is same as C = C ^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54531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|=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Bitwise inclusive OR and assignment operator.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C |= 2 is same as C = C |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811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74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Operators - Miscellaneous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528D7E-A2B0-46B3-B323-C573F53A0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81151"/>
              </p:ext>
            </p:extLst>
          </p:nvPr>
        </p:nvGraphicFramePr>
        <p:xfrm>
          <a:off x="521277" y="1381991"/>
          <a:ext cx="907584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681">
                  <a:extLst>
                    <a:ext uri="{9D8B030D-6E8A-4147-A177-3AD203B41FA5}">
                      <a16:colId xmlns:a16="http://schemas.microsoft.com/office/drawing/2014/main" val="3533506953"/>
                    </a:ext>
                  </a:extLst>
                </a:gridCol>
                <a:gridCol w="3290454">
                  <a:extLst>
                    <a:ext uri="{9D8B030D-6E8A-4147-A177-3AD203B41FA5}">
                      <a16:colId xmlns:a16="http://schemas.microsoft.com/office/drawing/2014/main" val="2704634518"/>
                    </a:ext>
                  </a:extLst>
                </a:gridCol>
                <a:gridCol w="4278705">
                  <a:extLst>
                    <a:ext uri="{9D8B030D-6E8A-4147-A177-3AD203B41FA5}">
                      <a16:colId xmlns:a16="http://schemas.microsoft.com/office/drawing/2014/main" val="310531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25650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err="1">
                          <a:effectLst/>
                        </a:rPr>
                        <a:t>sizeof</a:t>
                      </a:r>
                      <a:r>
                        <a:rPr lang="en-GB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effectLst/>
                        </a:rPr>
                        <a:t>Returns the size of a variable.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err="1">
                          <a:effectLst/>
                        </a:rPr>
                        <a:t>sizeof</a:t>
                      </a:r>
                      <a:r>
                        <a:rPr lang="en-GB" dirty="0">
                          <a:effectLst/>
                        </a:rPr>
                        <a:t>(a), where a is integer, will return 4.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9969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effectLst/>
                        </a:rPr>
                        <a:t>Returns the address of a variable.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&amp;a; returns the actual address of the variable.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519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Pointer to a variable.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*a;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8118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? :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dirty="0">
                          <a:effectLst/>
                        </a:rPr>
                        <a:t>Conditional Expression (Ternary operator)</a:t>
                      </a:r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2765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29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Decision Making Statements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6B2D-0A28-4925-91A2-0A7C87B6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>
                <a:ea typeface="+mn-lt"/>
                <a:cs typeface="+mn-lt"/>
              </a:rPr>
              <a:t>One or more conditions to be evaluated by the program, along with a statement or statements to be executed if the condition is determined to be true, and optionally, other statements to be executed if the condition is determined to be false.</a:t>
            </a:r>
            <a:endParaRPr lang="en-US" sz="2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9A7F4-6E36-4FF4-8C1B-870291E13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31558"/>
              </p:ext>
            </p:extLst>
          </p:nvPr>
        </p:nvGraphicFramePr>
        <p:xfrm>
          <a:off x="278517" y="2633208"/>
          <a:ext cx="969344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159">
                  <a:extLst>
                    <a:ext uri="{9D8B030D-6E8A-4147-A177-3AD203B41FA5}">
                      <a16:colId xmlns:a16="http://schemas.microsoft.com/office/drawing/2014/main" val="815245880"/>
                    </a:ext>
                  </a:extLst>
                </a:gridCol>
                <a:gridCol w="8022283">
                  <a:extLst>
                    <a:ext uri="{9D8B030D-6E8A-4147-A177-3AD203B41FA5}">
                      <a16:colId xmlns:a16="http://schemas.microsoft.com/office/drawing/2014/main" val="2633040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Description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74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if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Consists of a Boolean expression followed by one or more statements.</a:t>
                      </a:r>
                      <a:endParaRPr lang="en-US" dirty="0">
                        <a:latin typeface="Trebuchet M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6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if...else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An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if statement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can be followed by an optional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else statement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, which executes when the Boolean expression is false.</a:t>
                      </a:r>
                      <a:endParaRPr lang="en-US" dirty="0">
                        <a:latin typeface="Trebuchet M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3293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nested if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You can use one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if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or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else if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statement inside another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if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or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else if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statement(s).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566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1" dirty="0">
                          <a:effectLst/>
                        </a:rPr>
                        <a:t>switch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A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switch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statement allows a variable to be tested for equality against a list of values.</a:t>
                      </a:r>
                      <a:endParaRPr lang="en-US" dirty="0">
                        <a:latin typeface="Trebuchet M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1102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1" dirty="0">
                          <a:effectLst/>
                        </a:rPr>
                        <a:t>nested switch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You can use one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switch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statement inside another </a:t>
                      </a:r>
                      <a:r>
                        <a:rPr lang="en-GB" sz="1800" b="1" i="0" u="none" strike="noStrike" noProof="0" dirty="0">
                          <a:effectLst/>
                          <a:latin typeface="Trebuchet MS"/>
                        </a:rPr>
                        <a:t>switch</a:t>
                      </a:r>
                      <a:r>
                        <a:rPr lang="en-GB" sz="1800" b="0" i="0" u="none" strike="noStrike" noProof="0" dirty="0">
                          <a:effectLst/>
                          <a:latin typeface="Trebuchet MS"/>
                        </a:rPr>
                        <a:t> statement(s).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772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597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9908"/>
            <a:ext cx="8596668" cy="9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600">
                <a:ea typeface="+mn-lt"/>
                <a:cs typeface="+mn-lt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647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 dirty="0">
                <a:ea typeface="+mn-lt"/>
                <a:cs typeface="+mn-lt"/>
              </a:rPr>
              <a:t>Some examples of the use of </a:t>
            </a:r>
            <a:r>
              <a:rPr lang="en-GB" sz="2400" dirty="0" err="1">
                <a:ea typeface="+mn-lt"/>
                <a:cs typeface="+mn-lt"/>
              </a:rPr>
              <a:t>C are</a:t>
            </a:r>
            <a:r>
              <a:rPr lang="en-GB" sz="2400" dirty="0">
                <a:ea typeface="+mn-lt"/>
                <a:cs typeface="+mn-lt"/>
              </a:rPr>
              <a:t> -</a:t>
            </a:r>
            <a:endParaRPr lang="en-GB" dirty="0">
              <a:ea typeface="+mn-lt"/>
              <a:cs typeface="+mn-lt"/>
            </a:endParaRPr>
          </a:p>
          <a:p>
            <a:pPr lvl="1" algn="just"/>
            <a:r>
              <a:rPr lang="en-GB" sz="2200" dirty="0">
                <a:ea typeface="+mn-lt"/>
                <a:cs typeface="+mn-lt"/>
              </a:rPr>
              <a:t>Operating Systems</a:t>
            </a:r>
            <a:endParaRPr lang="en-GB" dirty="0"/>
          </a:p>
          <a:p>
            <a:pPr lvl="1" algn="just"/>
            <a:r>
              <a:rPr lang="en-GB" sz="2200" dirty="0">
                <a:ea typeface="+mn-lt"/>
                <a:cs typeface="+mn-lt"/>
              </a:rPr>
              <a:t>Language Compilers</a:t>
            </a:r>
            <a:endParaRPr lang="en-GB" sz="2200" dirty="0"/>
          </a:p>
          <a:p>
            <a:pPr lvl="1" algn="just"/>
            <a:r>
              <a:rPr lang="en-GB" sz="2200" dirty="0">
                <a:ea typeface="+mn-lt"/>
                <a:cs typeface="+mn-lt"/>
              </a:rPr>
              <a:t>Assemblers</a:t>
            </a:r>
            <a:endParaRPr lang="en-GB"/>
          </a:p>
          <a:p>
            <a:pPr lvl="1" algn="just"/>
            <a:r>
              <a:rPr lang="en-GB" sz="2200" dirty="0">
                <a:ea typeface="+mn-lt"/>
                <a:cs typeface="+mn-lt"/>
              </a:rPr>
              <a:t>Text Editors</a:t>
            </a:r>
            <a:endParaRPr lang="en-GB"/>
          </a:p>
          <a:p>
            <a:pPr lvl="1" algn="just"/>
            <a:r>
              <a:rPr lang="en-GB" sz="2200" dirty="0">
                <a:ea typeface="+mn-lt"/>
                <a:cs typeface="+mn-lt"/>
              </a:rPr>
              <a:t>Print Spoolers</a:t>
            </a:r>
            <a:endParaRPr lang="en-GB"/>
          </a:p>
          <a:p>
            <a:pPr lvl="1" algn="just"/>
            <a:r>
              <a:rPr lang="en-GB" sz="2200" dirty="0">
                <a:ea typeface="+mn-lt"/>
                <a:cs typeface="+mn-lt"/>
              </a:rPr>
              <a:t>Network Drivers</a:t>
            </a:r>
            <a:endParaRPr lang="en-US"/>
          </a:p>
          <a:p>
            <a:pPr lvl="1" algn="just"/>
            <a:r>
              <a:rPr lang="en-GB" sz="2200" dirty="0">
                <a:ea typeface="+mn-lt"/>
                <a:cs typeface="+mn-lt"/>
              </a:rPr>
              <a:t>Modern Programs</a:t>
            </a:r>
            <a:endParaRPr lang="en-US"/>
          </a:p>
          <a:p>
            <a:pPr lvl="1" algn="just"/>
            <a:r>
              <a:rPr lang="en-GB" sz="2200" dirty="0">
                <a:ea typeface="+mn-lt"/>
                <a:cs typeface="+mn-lt"/>
              </a:rPr>
              <a:t>Databases</a:t>
            </a:r>
            <a:endParaRPr lang="en-US"/>
          </a:p>
          <a:p>
            <a:pPr lvl="1" algn="just"/>
            <a:r>
              <a:rPr lang="en-GB" sz="2200" dirty="0">
                <a:ea typeface="+mn-lt"/>
                <a:cs typeface="+mn-lt"/>
              </a:rPr>
              <a:t>Language Interpreters</a:t>
            </a:r>
            <a:endParaRPr lang="en-GB"/>
          </a:p>
          <a:p>
            <a:pPr lvl="1" algn="just"/>
            <a:r>
              <a:rPr lang="en-GB" sz="2200" dirty="0">
                <a:ea typeface="+mn-lt"/>
                <a:cs typeface="+mn-lt"/>
              </a:rPr>
              <a:t>Utilities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5017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Environment Setup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Text Editor -</a:t>
            </a:r>
          </a:p>
          <a:p>
            <a:pPr lvl="1"/>
            <a:r>
              <a:rPr lang="en-GB" sz="2400" dirty="0">
                <a:ea typeface="+mn-lt"/>
                <a:cs typeface="+mn-lt"/>
              </a:rPr>
              <a:t>Used to type your C program.</a:t>
            </a:r>
          </a:p>
          <a:p>
            <a:pPr lvl="1"/>
            <a:r>
              <a:rPr lang="en-GB" sz="2400" dirty="0">
                <a:ea typeface="+mn-lt"/>
                <a:cs typeface="+mn-lt"/>
              </a:rPr>
              <a:t>Examples of few editors - Windows Notepad, OS Edit command, Brief, Epsilon, EMACS, and vim or vi.</a:t>
            </a:r>
          </a:p>
          <a:p>
            <a:pPr lvl="1"/>
            <a:r>
              <a:rPr lang="en-GB" sz="2400" dirty="0">
                <a:ea typeface="+mn-lt"/>
                <a:cs typeface="+mn-lt"/>
              </a:rPr>
              <a:t>The files you create with your editor are called the source files and they contain the program source codes.</a:t>
            </a:r>
          </a:p>
          <a:p>
            <a:pPr lvl="1"/>
            <a:r>
              <a:rPr lang="en-GB" sz="2400" dirty="0">
                <a:ea typeface="+mn-lt"/>
                <a:cs typeface="+mn-lt"/>
              </a:rPr>
              <a:t>The source files for C programs are typically named with the extension "</a:t>
            </a:r>
            <a:r>
              <a:rPr lang="en-GB" sz="2400" b="1" dirty="0">
                <a:ea typeface="+mn-lt"/>
                <a:cs typeface="+mn-lt"/>
              </a:rPr>
              <a:t>.c</a:t>
            </a:r>
            <a:r>
              <a:rPr lang="en-GB" sz="2400" dirty="0">
                <a:ea typeface="+mn-lt"/>
                <a:cs typeface="+mn-lt"/>
              </a:rPr>
              <a:t>".</a:t>
            </a:r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76611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Environment Setup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C Compiler - </a:t>
            </a:r>
            <a:endParaRPr lang="en-GB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The source code written in source file is the human readable source for your program.</a:t>
            </a:r>
          </a:p>
          <a:p>
            <a:pPr lvl="1"/>
            <a:r>
              <a:rPr lang="en-GB" sz="2400" dirty="0">
                <a:ea typeface="+mn-lt"/>
                <a:cs typeface="+mn-lt"/>
              </a:rPr>
              <a:t>It needs to be "compiled", into machine language so that your CPU can actually execute the program as per the instructions given.</a:t>
            </a:r>
          </a:p>
          <a:p>
            <a:pPr lvl="1"/>
            <a:r>
              <a:rPr lang="en-GB" sz="2400" dirty="0">
                <a:ea typeface="+mn-lt"/>
                <a:cs typeface="+mn-lt"/>
              </a:rPr>
              <a:t>The compiler compiles the source codes into final executable programs.</a:t>
            </a:r>
          </a:p>
          <a:p>
            <a:pPr lvl="1"/>
            <a:r>
              <a:rPr lang="en-GB" sz="2400" dirty="0">
                <a:ea typeface="+mn-lt"/>
                <a:cs typeface="+mn-lt"/>
              </a:rPr>
              <a:t>The most frequently used and free available compiler is the GNU C/C++ compiler.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02686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300" dirty="0">
                <a:ea typeface="+mn-lt"/>
                <a:cs typeface="+mn-lt"/>
              </a:rPr>
              <a:t>A C program basically consists of the following parts −</a:t>
            </a:r>
            <a:endParaRPr lang="en-GB" sz="2300" dirty="0"/>
          </a:p>
          <a:p>
            <a:pPr lvl="1"/>
            <a:r>
              <a:rPr lang="en-GB" sz="2300" dirty="0" err="1">
                <a:ea typeface="+mn-lt"/>
                <a:cs typeface="+mn-lt"/>
              </a:rPr>
              <a:t>Preprocessor</a:t>
            </a:r>
            <a:r>
              <a:rPr lang="en-GB" sz="2300" dirty="0">
                <a:ea typeface="+mn-lt"/>
                <a:cs typeface="+mn-lt"/>
              </a:rPr>
              <a:t> Commands</a:t>
            </a:r>
            <a:endParaRPr lang="en-GB" sz="2300" dirty="0"/>
          </a:p>
          <a:p>
            <a:pPr lvl="1"/>
            <a:r>
              <a:rPr lang="en-GB" sz="2300" dirty="0">
                <a:ea typeface="+mn-lt"/>
                <a:cs typeface="+mn-lt"/>
              </a:rPr>
              <a:t>Functions</a:t>
            </a:r>
            <a:endParaRPr lang="en-GB" sz="2300" dirty="0"/>
          </a:p>
          <a:p>
            <a:pPr lvl="1"/>
            <a:r>
              <a:rPr lang="en-GB" sz="2300" dirty="0">
                <a:ea typeface="+mn-lt"/>
                <a:cs typeface="+mn-lt"/>
              </a:rPr>
              <a:t>Variables</a:t>
            </a:r>
            <a:endParaRPr lang="en-GB" sz="2300" dirty="0"/>
          </a:p>
          <a:p>
            <a:pPr lvl="1"/>
            <a:r>
              <a:rPr lang="en-GB" sz="2300" dirty="0">
                <a:ea typeface="+mn-lt"/>
                <a:cs typeface="+mn-lt"/>
              </a:rPr>
              <a:t>Statements &amp; Expressions</a:t>
            </a:r>
            <a:endParaRPr lang="en-GB" sz="2300" dirty="0"/>
          </a:p>
          <a:p>
            <a:pPr lvl="1"/>
            <a:r>
              <a:rPr lang="en-GB" sz="2300" dirty="0">
                <a:ea typeface="+mn-lt"/>
                <a:cs typeface="+mn-lt"/>
              </a:rPr>
              <a:t>Comments</a:t>
            </a:r>
            <a:endParaRPr lang="en-GB" sz="2300" dirty="0"/>
          </a:p>
          <a:p>
            <a:r>
              <a:rPr lang="en-GB" sz="2300" dirty="0"/>
              <a:t>Hello World example:</a:t>
            </a:r>
            <a:br>
              <a:rPr lang="en-GB" sz="2300" dirty="0"/>
            </a:br>
            <a:r>
              <a:rPr lang="en-GB" sz="2300" b="1" dirty="0">
                <a:latin typeface="Consolas"/>
              </a:rPr>
              <a:t>#include &lt;</a:t>
            </a:r>
            <a:r>
              <a:rPr lang="en-GB" sz="2300" b="1" dirty="0" err="1">
                <a:latin typeface="Consolas"/>
              </a:rPr>
              <a:t>stdio.h</a:t>
            </a:r>
            <a:r>
              <a:rPr lang="en-GB" sz="2300" b="1" dirty="0">
                <a:latin typeface="Consolas"/>
              </a:rPr>
              <a:t>&gt;
int main() {
   /* my first program in C */
   </a:t>
            </a:r>
            <a:r>
              <a:rPr lang="en-GB" sz="2300" b="1" dirty="0" err="1">
                <a:latin typeface="Consolas"/>
              </a:rPr>
              <a:t>printf</a:t>
            </a:r>
            <a:r>
              <a:rPr lang="en-GB" sz="2300" b="1" dirty="0">
                <a:latin typeface="Consolas"/>
              </a:rPr>
              <a:t>("Hello, World! \n");
   return 0;
}</a:t>
            </a:r>
            <a:endParaRPr lang="en-GB" sz="23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06212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300" dirty="0">
                <a:ea typeface="+mn-lt"/>
                <a:cs typeface="+mn-lt"/>
              </a:rPr>
              <a:t>The first line of the program </a:t>
            </a:r>
            <a:r>
              <a:rPr lang="en-GB" sz="2300" i="1" dirty="0">
                <a:ea typeface="+mn-lt"/>
                <a:cs typeface="+mn-lt"/>
              </a:rPr>
              <a:t>#include &lt;</a:t>
            </a:r>
            <a:r>
              <a:rPr lang="en-GB" sz="2300" i="1" dirty="0" err="1">
                <a:ea typeface="+mn-lt"/>
                <a:cs typeface="+mn-lt"/>
              </a:rPr>
              <a:t>stdio.h</a:t>
            </a:r>
            <a:r>
              <a:rPr lang="en-GB" sz="2300" i="1" dirty="0">
                <a:ea typeface="+mn-lt"/>
                <a:cs typeface="+mn-lt"/>
              </a:rPr>
              <a:t>&gt;</a:t>
            </a:r>
            <a:r>
              <a:rPr lang="en-GB" sz="2300" dirty="0">
                <a:ea typeface="+mn-lt"/>
                <a:cs typeface="+mn-lt"/>
              </a:rPr>
              <a:t> is a </a:t>
            </a:r>
            <a:r>
              <a:rPr lang="en-GB" sz="2300" dirty="0" err="1">
                <a:ea typeface="+mn-lt"/>
                <a:cs typeface="+mn-lt"/>
              </a:rPr>
              <a:t>preprocessor</a:t>
            </a:r>
            <a:r>
              <a:rPr lang="en-GB" sz="2300" dirty="0">
                <a:ea typeface="+mn-lt"/>
                <a:cs typeface="+mn-lt"/>
              </a:rPr>
              <a:t> command, which tells a C compiler to include </a:t>
            </a:r>
            <a:r>
              <a:rPr lang="en-GB" sz="2300" dirty="0" err="1">
                <a:ea typeface="+mn-lt"/>
                <a:cs typeface="+mn-lt"/>
              </a:rPr>
              <a:t>stdio.h</a:t>
            </a:r>
            <a:r>
              <a:rPr lang="en-GB" sz="2300" dirty="0">
                <a:ea typeface="+mn-lt"/>
                <a:cs typeface="+mn-lt"/>
              </a:rPr>
              <a:t> file before going to actual compilation.</a:t>
            </a:r>
            <a:endParaRPr lang="en-GB" sz="2300">
              <a:latin typeface="Trebuchet MS"/>
            </a:endParaRPr>
          </a:p>
          <a:p>
            <a:pPr algn="just"/>
            <a:r>
              <a:rPr lang="en-GB" sz="2300" dirty="0">
                <a:ea typeface="+mn-lt"/>
                <a:cs typeface="+mn-lt"/>
              </a:rPr>
              <a:t>The next line </a:t>
            </a:r>
            <a:r>
              <a:rPr lang="en-GB" sz="2300" i="1" dirty="0">
                <a:ea typeface="+mn-lt"/>
                <a:cs typeface="+mn-lt"/>
              </a:rPr>
              <a:t>int main()</a:t>
            </a:r>
            <a:r>
              <a:rPr lang="en-GB" sz="2300" dirty="0">
                <a:ea typeface="+mn-lt"/>
                <a:cs typeface="+mn-lt"/>
              </a:rPr>
              <a:t> is the main function where the program execution begins.</a:t>
            </a:r>
            <a:endParaRPr lang="en-GB"/>
          </a:p>
          <a:p>
            <a:pPr algn="just"/>
            <a:r>
              <a:rPr lang="en-GB" sz="2300" dirty="0">
                <a:ea typeface="+mn-lt"/>
                <a:cs typeface="+mn-lt"/>
              </a:rPr>
              <a:t>The next line /*...*/ will be ignored by the compiler and it has been put to add additional comments in the program. So such lines are called comments in the program.</a:t>
            </a:r>
            <a:endParaRPr lang="en-GB"/>
          </a:p>
          <a:p>
            <a:pPr algn="just"/>
            <a:r>
              <a:rPr lang="en-GB" sz="2300" dirty="0">
                <a:ea typeface="+mn-lt"/>
                <a:cs typeface="+mn-lt"/>
              </a:rPr>
              <a:t>The next line </a:t>
            </a:r>
            <a:r>
              <a:rPr lang="en-GB" sz="2300" i="1" dirty="0" err="1">
                <a:ea typeface="+mn-lt"/>
                <a:cs typeface="+mn-lt"/>
              </a:rPr>
              <a:t>printf</a:t>
            </a:r>
            <a:r>
              <a:rPr lang="en-GB" sz="2300" i="1" dirty="0">
                <a:ea typeface="+mn-lt"/>
                <a:cs typeface="+mn-lt"/>
              </a:rPr>
              <a:t>(...)</a:t>
            </a:r>
            <a:r>
              <a:rPr lang="en-GB" sz="2300" dirty="0">
                <a:ea typeface="+mn-lt"/>
                <a:cs typeface="+mn-lt"/>
              </a:rPr>
              <a:t> is another function available in C which causes the message "Hello, World!" to be displayed on the screen.</a:t>
            </a:r>
            <a:endParaRPr lang="en-GB"/>
          </a:p>
          <a:p>
            <a:pPr algn="just"/>
            <a:r>
              <a:rPr lang="en-GB" sz="2300" dirty="0">
                <a:ea typeface="+mn-lt"/>
                <a:cs typeface="+mn-lt"/>
              </a:rPr>
              <a:t>The next line </a:t>
            </a:r>
            <a:r>
              <a:rPr lang="en-GB" sz="2300" b="1" dirty="0">
                <a:ea typeface="+mn-lt"/>
                <a:cs typeface="+mn-lt"/>
              </a:rPr>
              <a:t>return 0;</a:t>
            </a:r>
            <a:r>
              <a:rPr lang="en-GB" sz="2300" dirty="0">
                <a:ea typeface="+mn-lt"/>
                <a:cs typeface="+mn-lt"/>
              </a:rPr>
              <a:t> terminates the main() function and returns the value 0.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110485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Compile and Execute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Open a text editor and add the Hello World example code.</a:t>
            </a:r>
            <a:endParaRPr lang="en-US" sz="2400" dirty="0"/>
          </a:p>
          <a:p>
            <a:r>
              <a:rPr lang="en-GB" sz="2400" dirty="0">
                <a:ea typeface="+mn-lt"/>
                <a:cs typeface="+mn-lt"/>
              </a:rPr>
              <a:t>Save the file as </a:t>
            </a:r>
            <a:r>
              <a:rPr lang="en-GB" sz="2400" i="1" dirty="0" err="1">
                <a:ea typeface="+mn-lt"/>
                <a:cs typeface="+mn-lt"/>
              </a:rPr>
              <a:t>hello.c</a:t>
            </a:r>
            <a:endParaRPr lang="en-GB" sz="2400" dirty="0" err="1"/>
          </a:p>
          <a:p>
            <a:r>
              <a:rPr lang="en-GB" sz="2400" dirty="0">
                <a:ea typeface="+mn-lt"/>
                <a:cs typeface="+mn-lt"/>
              </a:rPr>
              <a:t>Open a command prompt and go to the directory where you have saved the file.</a:t>
            </a:r>
          </a:p>
          <a:p>
            <a:r>
              <a:rPr lang="en-GB" sz="2400" dirty="0">
                <a:ea typeface="+mn-lt"/>
                <a:cs typeface="+mn-lt"/>
              </a:rPr>
              <a:t>Type </a:t>
            </a:r>
            <a:r>
              <a:rPr lang="en-GB" sz="2400" i="1" dirty="0" err="1">
                <a:ea typeface="+mn-lt"/>
                <a:cs typeface="+mn-lt"/>
              </a:rPr>
              <a:t>gcc</a:t>
            </a:r>
            <a:r>
              <a:rPr lang="en-GB" sz="2400" i="1" dirty="0">
                <a:ea typeface="+mn-lt"/>
                <a:cs typeface="+mn-lt"/>
              </a:rPr>
              <a:t> </a:t>
            </a:r>
            <a:r>
              <a:rPr lang="en-GB" sz="2400" i="1" dirty="0" err="1">
                <a:ea typeface="+mn-lt"/>
                <a:cs typeface="+mn-lt"/>
              </a:rPr>
              <a:t>hello.c</a:t>
            </a:r>
            <a:r>
              <a:rPr lang="en-GB" sz="2400" dirty="0">
                <a:ea typeface="+mn-lt"/>
                <a:cs typeface="+mn-lt"/>
              </a:rPr>
              <a:t> and press enter to compile your code.</a:t>
            </a:r>
          </a:p>
          <a:p>
            <a:r>
              <a:rPr lang="en-GB" sz="2400" dirty="0">
                <a:ea typeface="+mn-lt"/>
                <a:cs typeface="+mn-lt"/>
              </a:rPr>
              <a:t>If there are no errors in your code, the command prompt will take you to the next line and would generate </a:t>
            </a:r>
            <a:r>
              <a:rPr lang="en-GB" sz="2400" i="1" dirty="0" err="1">
                <a:ea typeface="+mn-lt"/>
                <a:cs typeface="+mn-lt"/>
              </a:rPr>
              <a:t>a.out</a:t>
            </a:r>
            <a:r>
              <a:rPr lang="en-GB" sz="2400" i="1" dirty="0">
                <a:ea typeface="+mn-lt"/>
                <a:cs typeface="+mn-lt"/>
              </a:rPr>
              <a:t> </a:t>
            </a:r>
            <a:r>
              <a:rPr lang="en-GB" sz="2400" dirty="0">
                <a:ea typeface="+mn-lt"/>
                <a:cs typeface="+mn-lt"/>
              </a:rPr>
              <a:t>executable file.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Now, type </a:t>
            </a:r>
            <a:r>
              <a:rPr lang="en-GB" sz="2400" i="1" dirty="0" err="1">
                <a:ea typeface="+mn-lt"/>
                <a:cs typeface="+mn-lt"/>
              </a:rPr>
              <a:t>a.out</a:t>
            </a:r>
            <a:r>
              <a:rPr lang="en-GB" sz="2400" i="1" dirty="0">
                <a:ea typeface="+mn-lt"/>
                <a:cs typeface="+mn-lt"/>
              </a:rPr>
              <a:t> </a:t>
            </a:r>
            <a:r>
              <a:rPr lang="en-GB" sz="2400" dirty="0">
                <a:ea typeface="+mn-lt"/>
                <a:cs typeface="+mn-lt"/>
              </a:rPr>
              <a:t>or </a:t>
            </a:r>
            <a:r>
              <a:rPr lang="en-GB" sz="2400" i="1" dirty="0">
                <a:ea typeface="+mn-lt"/>
                <a:cs typeface="+mn-lt"/>
              </a:rPr>
              <a:t>./</a:t>
            </a:r>
            <a:r>
              <a:rPr lang="en-GB" sz="2400" i="1" dirty="0" err="1">
                <a:ea typeface="+mn-lt"/>
                <a:cs typeface="+mn-lt"/>
              </a:rPr>
              <a:t>a.out</a:t>
            </a:r>
            <a:r>
              <a:rPr lang="en-GB" sz="2400" dirty="0">
                <a:ea typeface="+mn-lt"/>
                <a:cs typeface="+mn-lt"/>
              </a:rPr>
              <a:t> to execute your program.</a:t>
            </a:r>
          </a:p>
          <a:p>
            <a:r>
              <a:rPr lang="en-GB" sz="2400" dirty="0">
                <a:ea typeface="+mn-lt"/>
                <a:cs typeface="+mn-lt"/>
              </a:rPr>
              <a:t>You will see the output </a:t>
            </a:r>
            <a:r>
              <a:rPr lang="en-GB" sz="2400" i="1" dirty="0">
                <a:ea typeface="+mn-lt"/>
                <a:cs typeface="+mn-lt"/>
              </a:rPr>
              <a:t>"Hello, World!"</a:t>
            </a:r>
            <a:r>
              <a:rPr lang="en-GB" sz="2400" dirty="0">
                <a:ea typeface="+mn-lt"/>
                <a:cs typeface="+mn-lt"/>
              </a:rPr>
              <a:t> printed on the screen.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/>
              <a:t>25 March 2021</a:t>
            </a:r>
          </a:p>
        </p:txBody>
      </p:sp>
    </p:spTree>
    <p:extLst>
      <p:ext uri="{BB962C8B-B14F-4D97-AF65-F5344CB8AC3E}">
        <p14:creationId xmlns:p14="http://schemas.microsoft.com/office/powerpoint/2010/main" val="3983733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Basics of C</vt:lpstr>
      <vt:lpstr>Introduction to C</vt:lpstr>
      <vt:lpstr>Introduction to C</vt:lpstr>
      <vt:lpstr>Introduction to C</vt:lpstr>
      <vt:lpstr>Environment Setup for C</vt:lpstr>
      <vt:lpstr>Environment Setup for C</vt:lpstr>
      <vt:lpstr>Program Structure</vt:lpstr>
      <vt:lpstr>Program Structure</vt:lpstr>
      <vt:lpstr>Compile and Execute a C Program</vt:lpstr>
      <vt:lpstr>Basic Syntax</vt:lpstr>
      <vt:lpstr>Basic Syntax</vt:lpstr>
      <vt:lpstr>Basic Syntax</vt:lpstr>
      <vt:lpstr>Basic Syntax</vt:lpstr>
      <vt:lpstr>Basic Syntax</vt:lpstr>
      <vt:lpstr>Data Types</vt:lpstr>
      <vt:lpstr>Data Types – Integer Types</vt:lpstr>
      <vt:lpstr>Data Types – Floating-point Types</vt:lpstr>
      <vt:lpstr>Data Types – Void Types</vt:lpstr>
      <vt:lpstr>Variables</vt:lpstr>
      <vt:lpstr>Variables</vt:lpstr>
      <vt:lpstr>Constants</vt:lpstr>
      <vt:lpstr>Constants</vt:lpstr>
      <vt:lpstr>Storage Classes</vt:lpstr>
      <vt:lpstr>Operators</vt:lpstr>
      <vt:lpstr>Operators - Arithmetic</vt:lpstr>
      <vt:lpstr>Operators - Relational</vt:lpstr>
      <vt:lpstr>Operators - Logical</vt:lpstr>
      <vt:lpstr>Operators - Bitwise</vt:lpstr>
      <vt:lpstr>Operators - Assignment</vt:lpstr>
      <vt:lpstr>Operators - Assignment</vt:lpstr>
      <vt:lpstr>Operators - Miscellaneous</vt:lpstr>
      <vt:lpstr>Decision Making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467</cp:revision>
  <dcterms:created xsi:type="dcterms:W3CDTF">2021-03-23T16:21:34Z</dcterms:created>
  <dcterms:modified xsi:type="dcterms:W3CDTF">2021-03-24T17:58:42Z</dcterms:modified>
</cp:coreProperties>
</file>