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5" r:id="rId1"/>
  </p:sldMasterIdLst>
  <p:sldIdLst>
    <p:sldId id="256"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1"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763BC-9FB9-4194-AA9C-9CE80075FA24}" v="413" dt="2021-03-24T16:26:18.472"/>
    <p1510:client id="{22594B00-1530-4A26-8F29-DD9156161E93}" v="771" dt="2021-03-24T15:56:57.317"/>
    <p1510:client id="{32E9225A-D7B3-4BAF-A897-4010EEEB87E9}" v="327" dt="2021-03-24T13:23:59.619"/>
    <p1510:client id="{4A0C21C3-EB3B-4B49-9885-8E63980446DE}" v="773" dt="2021-03-24T14:11:03.007"/>
    <p1510:client id="{4EF28B71-BD83-42BE-AF3E-97C2B7FDCCA3}" v="1238" dt="2021-03-23T17:11:28.591"/>
    <p1510:client id="{892643E0-D744-4D0B-A6FE-3B8026EF027A}" v="3702" dt="2021-03-24T08:00:46.344"/>
    <p1510:client id="{BD509FF0-2A1E-44B8-B4A3-97E9B06C6F36}" v="1221" dt="2021-03-24T12:54:25.661"/>
    <p1510:client id="{DE6DAD4B-74F2-4943-8CFF-875D507A77A5}" v="1643" dt="2021-03-24T17:45:49.007"/>
    <p1510:client id="{E89D2B01-2D99-4CE9-9087-135B47D787CF}" v="446" dt="2021-03-24T16:48:39.422"/>
    <p1510:client id="{F293A471-D8E1-4EB6-B01F-385EA4B71E89}" v="503" dt="2021-03-24T17:58:14.586"/>
    <p1510:client id="{F9925C21-D045-4BFA-8438-A9DD6D471C93}" v="1" dt="2021-03-23T16:21:43.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711821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6261972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38215310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39488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3697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028110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03488556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9797360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660828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3/25/2021</a:t>
            </a:fld>
            <a:endParaRPr lang="en-US"/>
          </a:p>
        </p:txBody>
      </p:sp>
      <p:sp>
        <p:nvSpPr>
          <p:cNvPr id="5" name="Footer Placeholder 4"/>
          <p:cNvSpPr>
            <a:spLocks noGrp="1"/>
          </p:cNvSpPr>
          <p:nvPr>
            <p:ph type="ftr" sz="quarter" idx="11"/>
          </p:nvPr>
        </p:nvSpPr>
        <p:spPr/>
        <p:txBody>
          <a:bodyPr/>
          <a:lstStyle/>
          <a:p>
            <a:r>
              <a:rPr lang="en-US"/>
              <a:t>25 March 2021</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170314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3/25/2021</a:t>
            </a:fld>
            <a:endParaRPr lang="en-US"/>
          </a:p>
        </p:txBody>
      </p:sp>
      <p:sp>
        <p:nvSpPr>
          <p:cNvPr id="6" name="Footer Placeholder 5"/>
          <p:cNvSpPr>
            <a:spLocks noGrp="1"/>
          </p:cNvSpPr>
          <p:nvPr>
            <p:ph type="ftr" sz="quarter" idx="11"/>
          </p:nvPr>
        </p:nvSpPr>
        <p:spPr/>
        <p:txBody>
          <a:bodyPr/>
          <a:lstStyle/>
          <a:p>
            <a:r>
              <a:rPr lang="en-US"/>
              <a:t>25 March 2021</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374994147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3/25/2021</a:t>
            </a:fld>
            <a:endParaRPr lang="en-US"/>
          </a:p>
        </p:txBody>
      </p:sp>
      <p:sp>
        <p:nvSpPr>
          <p:cNvPr id="8" name="Footer Placeholder 7"/>
          <p:cNvSpPr>
            <a:spLocks noGrp="1"/>
          </p:cNvSpPr>
          <p:nvPr>
            <p:ph type="ftr" sz="quarter" idx="11"/>
          </p:nvPr>
        </p:nvSpPr>
        <p:spPr/>
        <p:txBody>
          <a:bodyPr/>
          <a:lstStyle/>
          <a:p>
            <a:r>
              <a:rPr lang="en-US"/>
              <a:t>25 March 2021</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0773714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3/25/2021</a:t>
            </a:fld>
            <a:endParaRPr lang="en-US"/>
          </a:p>
        </p:txBody>
      </p:sp>
      <p:sp>
        <p:nvSpPr>
          <p:cNvPr id="4" name="Footer Placeholder 3"/>
          <p:cNvSpPr>
            <a:spLocks noGrp="1"/>
          </p:cNvSpPr>
          <p:nvPr>
            <p:ph type="ftr" sz="quarter" idx="11"/>
          </p:nvPr>
        </p:nvSpPr>
        <p:spPr/>
        <p:txBody>
          <a:bodyPr/>
          <a:lstStyle/>
          <a:p>
            <a:r>
              <a:rPr lang="en-US"/>
              <a:t>25 March 2021</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965119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3/25/2021</a:t>
            </a:fld>
            <a:endParaRPr lang="en-US"/>
          </a:p>
        </p:txBody>
      </p:sp>
      <p:sp>
        <p:nvSpPr>
          <p:cNvPr id="3" name="Footer Placeholder 2"/>
          <p:cNvSpPr>
            <a:spLocks noGrp="1"/>
          </p:cNvSpPr>
          <p:nvPr>
            <p:ph type="ftr" sz="quarter" idx="11"/>
          </p:nvPr>
        </p:nvSpPr>
        <p:spPr/>
        <p:txBody>
          <a:bodyPr/>
          <a:lstStyle/>
          <a:p>
            <a:r>
              <a:rPr lang="en-US"/>
              <a:t>25 March 2021</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8486068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3/25/2021</a:t>
            </a:fld>
            <a:endParaRPr lang="en-US"/>
          </a:p>
        </p:txBody>
      </p:sp>
      <p:sp>
        <p:nvSpPr>
          <p:cNvPr id="6" name="Footer Placeholder 5"/>
          <p:cNvSpPr>
            <a:spLocks noGrp="1"/>
          </p:cNvSpPr>
          <p:nvPr>
            <p:ph type="ftr" sz="quarter" idx="11"/>
          </p:nvPr>
        </p:nvSpPr>
        <p:spPr/>
        <p:txBody>
          <a:bodyPr/>
          <a:lstStyle/>
          <a:p>
            <a:r>
              <a:rPr lang="en-US"/>
              <a:t>25 March 2021</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412159127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3/25/2021</a:t>
            </a:fld>
            <a:endParaRPr lang="en-US"/>
          </a:p>
        </p:txBody>
      </p:sp>
      <p:sp>
        <p:nvSpPr>
          <p:cNvPr id="6" name="Footer Placeholder 5"/>
          <p:cNvSpPr>
            <a:spLocks noGrp="1"/>
          </p:cNvSpPr>
          <p:nvPr>
            <p:ph type="ftr" sz="quarter" idx="11"/>
          </p:nvPr>
        </p:nvSpPr>
        <p:spPr/>
        <p:txBody>
          <a:bodyPr/>
          <a:lstStyle/>
          <a:p>
            <a:r>
              <a:rPr lang="en-US"/>
              <a:t>25 March 2021</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1329054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25 March 2021</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440957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66284"/>
            <a:ext cx="7766936" cy="1646302"/>
          </a:xfrm>
        </p:spPr>
        <p:txBody>
          <a:bodyPr/>
          <a:lstStyle/>
          <a:p>
            <a:pPr algn="ctr"/>
            <a:r>
              <a:rPr lang="en-US" dirty="0" smtClean="0"/>
              <a:t>Classes and Objects</a:t>
            </a:r>
            <a:endParaRPr lang="en-US" dirty="0"/>
          </a:p>
        </p:txBody>
      </p:sp>
      <p:sp>
        <p:nvSpPr>
          <p:cNvPr id="3" name="Subtitle 2"/>
          <p:cNvSpPr>
            <a:spLocks noGrp="1"/>
          </p:cNvSpPr>
          <p:nvPr>
            <p:ph type="subTitle" idx="1"/>
          </p:nvPr>
        </p:nvSpPr>
        <p:spPr>
          <a:xfrm>
            <a:off x="1507067" y="4570378"/>
            <a:ext cx="7766936" cy="1893534"/>
          </a:xfrm>
        </p:spPr>
        <p:txBody>
          <a:bodyPr>
            <a:normAutofit/>
          </a:bodyPr>
          <a:lstStyle/>
          <a:p>
            <a:pPr algn="ctr"/>
            <a:r>
              <a:rPr lang="en-US" dirty="0"/>
              <a:t>Akash Hegde</a:t>
            </a:r>
          </a:p>
          <a:p>
            <a:pPr algn="ctr"/>
            <a:r>
              <a:rPr lang="en-US" dirty="0"/>
              <a:t>Seventh Sense Talent Solutions</a:t>
            </a:r>
          </a:p>
          <a:p>
            <a:pPr algn="ctr"/>
            <a:r>
              <a:rPr lang="en-US" dirty="0"/>
              <a:t>Vivekananda Institute of Technology</a:t>
            </a:r>
          </a:p>
          <a:p>
            <a:pPr algn="ctr"/>
            <a:r>
              <a:rPr lang="en-US" dirty="0" smtClean="0"/>
              <a:t>26 </a:t>
            </a:r>
            <a:r>
              <a:rPr lang="en-US" dirty="0"/>
              <a:t>March 2021</a:t>
            </a:r>
          </a:p>
        </p:txBody>
      </p:sp>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92500"/>
          </a:bodyPr>
          <a:lstStyle/>
          <a:p>
            <a:r>
              <a:rPr lang="en-IN" sz="2400" dirty="0" smtClean="0"/>
              <a:t>Defining member function outside class definition:</a:t>
            </a:r>
            <a:br>
              <a:rPr lang="en-IN" sz="2400" dirty="0" smtClean="0"/>
            </a:br>
            <a:r>
              <a:rPr lang="en-IN" sz="2400" b="1" dirty="0"/>
              <a:t>class Box {</a:t>
            </a:r>
            <a:br>
              <a:rPr lang="en-IN" sz="2400" b="1" dirty="0"/>
            </a:br>
            <a:r>
              <a:rPr lang="en-IN" sz="2400" b="1" dirty="0"/>
              <a:t>		public:</a:t>
            </a:r>
            <a:br>
              <a:rPr lang="en-IN" sz="2400" b="1" dirty="0"/>
            </a:br>
            <a:r>
              <a:rPr lang="en-IN" sz="2400" b="1" dirty="0"/>
              <a:t>		double length; // Length of a box</a:t>
            </a:r>
            <a:br>
              <a:rPr lang="en-IN" sz="2400" b="1" dirty="0"/>
            </a:br>
            <a:r>
              <a:rPr lang="en-IN" sz="2400" b="1" dirty="0"/>
              <a:t>		double breadth; // Breadth of a box</a:t>
            </a:r>
            <a:br>
              <a:rPr lang="en-IN" sz="2400" b="1" dirty="0"/>
            </a:br>
            <a:r>
              <a:rPr lang="en-IN" sz="2400" b="1" dirty="0"/>
              <a:t>		double height; // Height of a </a:t>
            </a:r>
            <a:r>
              <a:rPr lang="en-IN" sz="2400" b="1" dirty="0" smtClean="0"/>
              <a:t>box</a:t>
            </a:r>
            <a:r>
              <a:rPr lang="en-IN" sz="2400" b="1" dirty="0"/>
              <a:t/>
            </a:r>
            <a:br>
              <a:rPr lang="en-IN" sz="2400" b="1" dirty="0"/>
            </a:br>
            <a:r>
              <a:rPr lang="en-IN" sz="2400" b="1" dirty="0" smtClean="0"/>
              <a:t>};</a:t>
            </a:r>
            <a:br>
              <a:rPr lang="en-IN" sz="2400" b="1" dirty="0" smtClean="0"/>
            </a:br>
            <a:r>
              <a:rPr lang="en-IN" sz="2400" b="1" dirty="0" smtClean="0"/>
              <a:t>double Box::</a:t>
            </a:r>
            <a:r>
              <a:rPr lang="en-IN" sz="2400" b="1" dirty="0" err="1" smtClean="0"/>
              <a:t>getVolume</a:t>
            </a:r>
            <a:r>
              <a:rPr lang="en-IN" sz="2400" b="1" dirty="0" smtClean="0"/>
              <a:t>(void</a:t>
            </a:r>
            <a:r>
              <a:rPr lang="en-IN" sz="2400" b="1" dirty="0"/>
              <a:t>) {</a:t>
            </a:r>
            <a:br>
              <a:rPr lang="en-IN" sz="2400" b="1" dirty="0"/>
            </a:br>
            <a:r>
              <a:rPr lang="en-IN" sz="2400" b="1" dirty="0"/>
              <a:t>		</a:t>
            </a:r>
            <a:r>
              <a:rPr lang="en-IN" sz="2400" b="1" dirty="0" smtClean="0"/>
              <a:t>return </a:t>
            </a:r>
            <a:r>
              <a:rPr lang="en-IN" sz="2400" b="1" dirty="0"/>
              <a:t>length * breadth * height;</a:t>
            </a:r>
            <a:br>
              <a:rPr lang="en-IN" sz="2400" b="1" dirty="0"/>
            </a:br>
            <a:r>
              <a:rPr lang="en-IN" sz="2400" b="1" dirty="0"/>
              <a:t>	</a:t>
            </a:r>
            <a:r>
              <a:rPr lang="en-IN" sz="2400" b="1" dirty="0" smtClean="0"/>
              <a:t>}</a:t>
            </a:r>
          </a:p>
          <a:p>
            <a:r>
              <a:rPr lang="en-IN" sz="2400" dirty="0"/>
              <a:t>A member function will be called using a dot operator (</a:t>
            </a:r>
            <a:r>
              <a:rPr lang="en-IN" sz="2400" b="1" dirty="0"/>
              <a:t>.</a:t>
            </a:r>
            <a:r>
              <a:rPr lang="en-IN" sz="2400" dirty="0"/>
              <a:t>) on </a:t>
            </a:r>
            <a:r>
              <a:rPr lang="en-IN" sz="2400" dirty="0" smtClean="0"/>
              <a:t>an </a:t>
            </a:r>
            <a:r>
              <a:rPr lang="en-IN" sz="2400" dirty="0"/>
              <a:t>object where it will manipulate data related to that object only as follows </a:t>
            </a:r>
            <a:r>
              <a:rPr lang="en-IN" sz="2400" dirty="0" smtClean="0"/>
              <a:t>−</a:t>
            </a:r>
            <a:br>
              <a:rPr lang="en-IN" sz="2400" dirty="0" smtClean="0"/>
            </a:br>
            <a:r>
              <a:rPr lang="en-IN" sz="2400" b="1" dirty="0" smtClean="0"/>
              <a:t>Box </a:t>
            </a:r>
            <a:r>
              <a:rPr lang="en-IN" sz="2400" b="1" dirty="0" err="1"/>
              <a:t>myBox</a:t>
            </a:r>
            <a:r>
              <a:rPr lang="en-IN" sz="2400" b="1" dirty="0"/>
              <a:t>; // Create an </a:t>
            </a:r>
            <a:r>
              <a:rPr lang="en-IN" sz="2400" b="1" dirty="0" smtClean="0"/>
              <a:t>object</a:t>
            </a:r>
            <a:br>
              <a:rPr lang="en-IN" sz="2400" b="1" dirty="0" smtClean="0"/>
            </a:br>
            <a:r>
              <a:rPr lang="en-IN" sz="2400" b="1" dirty="0" err="1" smtClean="0"/>
              <a:t>myBox.getVolume</a:t>
            </a:r>
            <a:r>
              <a:rPr lang="en-IN" sz="2400" b="1" dirty="0"/>
              <a:t>(); // Call member function for the object</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10</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362562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a:t>
            </a:r>
            <a:br>
              <a:rPr lang="en-IN" sz="2400" dirty="0" smtClean="0"/>
            </a:br>
            <a:r>
              <a:rPr lang="en-IN" sz="2400" b="1" dirty="0"/>
              <a:t>#include &lt;</a:t>
            </a:r>
            <a:r>
              <a:rPr lang="en-IN" sz="2400" b="1" dirty="0" err="1" smtClean="0"/>
              <a:t>iostream</a:t>
            </a:r>
            <a:r>
              <a:rPr lang="en-IN" sz="2400" b="1" dirty="0" smtClean="0"/>
              <a:t>&gt;</a:t>
            </a:r>
            <a:br>
              <a:rPr lang="en-IN" sz="2400" b="1" dirty="0" smtClean="0"/>
            </a:br>
            <a:r>
              <a:rPr lang="en-IN" sz="2400" b="1" dirty="0" smtClean="0"/>
              <a:t>using </a:t>
            </a:r>
            <a:r>
              <a:rPr lang="en-IN" sz="2400" b="1" dirty="0"/>
              <a:t>namespace </a:t>
            </a:r>
            <a:r>
              <a:rPr lang="en-IN" sz="2400" b="1" dirty="0" err="1" smtClean="0"/>
              <a:t>std</a:t>
            </a:r>
            <a:r>
              <a:rPr lang="en-IN" sz="2400" b="1" dirty="0" smtClean="0"/>
              <a:t>;</a:t>
            </a:r>
            <a:br>
              <a:rPr lang="en-IN" sz="2400" b="1" dirty="0" smtClean="0"/>
            </a:br>
            <a:r>
              <a:rPr lang="en-IN" sz="2400" b="1" dirty="0" smtClean="0"/>
              <a:t>class </a:t>
            </a:r>
            <a:r>
              <a:rPr lang="en-IN" sz="2400" b="1" dirty="0"/>
              <a:t>Box </a:t>
            </a:r>
            <a:r>
              <a:rPr lang="en-IN" sz="2400" b="1" dirty="0" smtClean="0"/>
              <a:t>{</a:t>
            </a:r>
            <a:br>
              <a:rPr lang="en-IN" sz="2400" b="1" dirty="0" smtClean="0"/>
            </a:br>
            <a:r>
              <a:rPr lang="en-IN" sz="2400" b="1" dirty="0" smtClean="0"/>
              <a:t>		public:</a:t>
            </a:r>
            <a:br>
              <a:rPr lang="en-IN" sz="2400" b="1" dirty="0" smtClean="0"/>
            </a:br>
            <a:r>
              <a:rPr lang="en-IN" sz="2400" b="1" dirty="0" smtClean="0"/>
              <a:t>			double </a:t>
            </a:r>
            <a:r>
              <a:rPr lang="en-IN" sz="2400" b="1" dirty="0"/>
              <a:t>length; // Length of a </a:t>
            </a:r>
            <a:r>
              <a:rPr lang="en-IN" sz="2400" b="1" dirty="0" smtClean="0"/>
              <a:t>box</a:t>
            </a:r>
            <a:br>
              <a:rPr lang="en-IN" sz="2400" b="1" dirty="0" smtClean="0"/>
            </a:br>
            <a:r>
              <a:rPr lang="en-IN" sz="2400" b="1" dirty="0" smtClean="0"/>
              <a:t>			double </a:t>
            </a:r>
            <a:r>
              <a:rPr lang="en-IN" sz="2400" b="1" dirty="0"/>
              <a:t>breadth; // Breadth of a </a:t>
            </a:r>
            <a:r>
              <a:rPr lang="en-IN" sz="2400" b="1" dirty="0" smtClean="0"/>
              <a:t>box</a:t>
            </a:r>
            <a:br>
              <a:rPr lang="en-IN" sz="2400" b="1" dirty="0" smtClean="0"/>
            </a:br>
            <a:r>
              <a:rPr lang="en-IN" sz="2400" b="1" dirty="0" smtClean="0"/>
              <a:t>			double </a:t>
            </a:r>
            <a:r>
              <a:rPr lang="en-IN" sz="2400" b="1" dirty="0"/>
              <a:t>height; // Height of a </a:t>
            </a:r>
            <a:r>
              <a:rPr lang="en-IN" sz="2400" b="1" dirty="0" smtClean="0"/>
              <a:t>box</a:t>
            </a:r>
            <a:br>
              <a:rPr lang="en-IN" sz="2400" b="1" dirty="0" smtClean="0"/>
            </a:br>
            <a:r>
              <a:rPr lang="en-IN" sz="2400" b="1" dirty="0" smtClean="0"/>
              <a:t>			// </a:t>
            </a:r>
            <a:r>
              <a:rPr lang="en-IN" sz="2400" b="1" dirty="0"/>
              <a:t>Member functions </a:t>
            </a:r>
            <a:r>
              <a:rPr lang="en-IN" sz="2400" b="1" dirty="0" smtClean="0"/>
              <a:t>declaration</a:t>
            </a:r>
            <a:br>
              <a:rPr lang="en-IN" sz="2400" b="1" dirty="0" smtClean="0"/>
            </a:br>
            <a:r>
              <a:rPr lang="en-IN" sz="2400" b="1" dirty="0" smtClean="0"/>
              <a:t>			double </a:t>
            </a:r>
            <a:r>
              <a:rPr lang="en-IN" sz="2400" b="1" dirty="0" err="1"/>
              <a:t>getVolume</a:t>
            </a:r>
            <a:r>
              <a:rPr lang="en-IN" sz="2400" b="1" dirty="0"/>
              <a:t>(void</a:t>
            </a:r>
            <a:r>
              <a:rPr lang="en-IN" sz="2400" b="1" dirty="0" smtClean="0"/>
              <a:t>);</a:t>
            </a:r>
            <a:br>
              <a:rPr lang="en-IN" sz="2400" b="1" dirty="0" smtClean="0"/>
            </a:br>
            <a:r>
              <a:rPr lang="en-IN" sz="2400" b="1" dirty="0" smtClean="0"/>
              <a:t>			void </a:t>
            </a:r>
            <a:r>
              <a:rPr lang="en-IN" sz="2400" b="1" dirty="0" err="1"/>
              <a:t>setLength</a:t>
            </a:r>
            <a:r>
              <a:rPr lang="en-IN" sz="2400" b="1" dirty="0"/>
              <a:t>( double </a:t>
            </a:r>
            <a:r>
              <a:rPr lang="en-IN" sz="2400" b="1" dirty="0" err="1"/>
              <a:t>len</a:t>
            </a:r>
            <a:r>
              <a:rPr lang="en-IN" sz="2400" b="1" dirty="0"/>
              <a:t> </a:t>
            </a:r>
            <a:r>
              <a:rPr lang="en-IN" sz="2400" b="1" dirty="0" smtClean="0"/>
              <a:t>);</a:t>
            </a:r>
            <a:br>
              <a:rPr lang="en-IN" sz="2400" b="1" dirty="0" smtClean="0"/>
            </a:br>
            <a:r>
              <a:rPr lang="en-IN" sz="2400" b="1" dirty="0" smtClean="0"/>
              <a:t>			void </a:t>
            </a:r>
            <a:r>
              <a:rPr lang="en-IN" sz="2400" b="1" dirty="0" err="1"/>
              <a:t>setBreadth</a:t>
            </a:r>
            <a:r>
              <a:rPr lang="en-IN" sz="2400" b="1" dirty="0"/>
              <a:t>( double </a:t>
            </a:r>
            <a:r>
              <a:rPr lang="en-IN" sz="2400" b="1" dirty="0" err="1"/>
              <a:t>bre</a:t>
            </a:r>
            <a:r>
              <a:rPr lang="en-IN" sz="2400" b="1" dirty="0"/>
              <a:t> </a:t>
            </a:r>
            <a:r>
              <a:rPr lang="en-IN" sz="2400" b="1" dirty="0" smtClean="0"/>
              <a:t>);</a:t>
            </a:r>
            <a:br>
              <a:rPr lang="en-IN" sz="2400" b="1" dirty="0" smtClean="0"/>
            </a:br>
            <a:r>
              <a:rPr lang="en-IN" sz="2400" b="1" dirty="0" smtClean="0"/>
              <a:t>			void </a:t>
            </a:r>
            <a:r>
              <a:rPr lang="en-IN" sz="2400" b="1" dirty="0" err="1"/>
              <a:t>setHeight</a:t>
            </a:r>
            <a:r>
              <a:rPr lang="en-IN" sz="2400" b="1" dirty="0"/>
              <a:t>( double </a:t>
            </a:r>
            <a:r>
              <a:rPr lang="en-IN" sz="2400" b="1" dirty="0" err="1"/>
              <a:t>hei</a:t>
            </a:r>
            <a:r>
              <a:rPr lang="en-IN" sz="2400" b="1" dirty="0"/>
              <a:t> </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11</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382510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Example(continued):</a:t>
            </a:r>
            <a:br>
              <a:rPr lang="en-IN" sz="2400" dirty="0" smtClean="0"/>
            </a:br>
            <a:r>
              <a:rPr lang="en-IN" sz="2400" b="1" dirty="0"/>
              <a:t>// Member functions </a:t>
            </a:r>
            <a:r>
              <a:rPr lang="en-IN" sz="2400" b="1" dirty="0" smtClean="0"/>
              <a:t>definitions</a:t>
            </a:r>
            <a:br>
              <a:rPr lang="en-IN" sz="2400" b="1" dirty="0" smtClean="0"/>
            </a:br>
            <a:r>
              <a:rPr lang="en-IN" sz="2400" b="1" dirty="0" smtClean="0"/>
              <a:t>double </a:t>
            </a:r>
            <a:r>
              <a:rPr lang="en-IN" sz="2400" b="1" dirty="0"/>
              <a:t>Box::</a:t>
            </a:r>
            <a:r>
              <a:rPr lang="en-IN" sz="2400" b="1" dirty="0" err="1"/>
              <a:t>getVolume</a:t>
            </a:r>
            <a:r>
              <a:rPr lang="en-IN" sz="2400" b="1" dirty="0"/>
              <a:t>(void) </a:t>
            </a:r>
            <a:r>
              <a:rPr lang="en-IN" sz="2400" b="1" dirty="0" smtClean="0"/>
              <a:t>{</a:t>
            </a:r>
            <a:br>
              <a:rPr lang="en-IN" sz="2400" b="1" dirty="0" smtClean="0"/>
            </a:br>
            <a:r>
              <a:rPr lang="en-IN" sz="2400" b="1" dirty="0" smtClean="0"/>
              <a:t>		return </a:t>
            </a:r>
            <a:r>
              <a:rPr lang="en-IN" sz="2400" b="1" dirty="0"/>
              <a:t>length * breadth * height</a:t>
            </a:r>
            <a:r>
              <a:rPr lang="en-IN" sz="2400" b="1" dirty="0" smtClean="0"/>
              <a:t>;</a:t>
            </a:r>
            <a:br>
              <a:rPr lang="en-IN" sz="2400" b="1" dirty="0" smtClean="0"/>
            </a:br>
            <a:r>
              <a:rPr lang="en-IN" sz="2400" b="1" dirty="0" smtClean="0"/>
              <a:t>}</a:t>
            </a:r>
            <a:br>
              <a:rPr lang="en-IN" sz="2400" b="1" dirty="0" smtClean="0"/>
            </a:br>
            <a:r>
              <a:rPr lang="en-IN" sz="2400" b="1" dirty="0" smtClean="0"/>
              <a:t>void </a:t>
            </a:r>
            <a:r>
              <a:rPr lang="en-IN" sz="2400" b="1" dirty="0"/>
              <a:t>Box::</a:t>
            </a:r>
            <a:r>
              <a:rPr lang="en-IN" sz="2400" b="1" dirty="0" err="1"/>
              <a:t>setLength</a:t>
            </a:r>
            <a:r>
              <a:rPr lang="en-IN" sz="2400" b="1" dirty="0"/>
              <a:t>( double </a:t>
            </a:r>
            <a:r>
              <a:rPr lang="en-IN" sz="2400" b="1" dirty="0" err="1"/>
              <a:t>len</a:t>
            </a:r>
            <a:r>
              <a:rPr lang="en-IN" sz="2400" b="1" dirty="0"/>
              <a:t> ) </a:t>
            </a:r>
            <a:r>
              <a:rPr lang="en-IN" sz="2400" b="1" dirty="0" smtClean="0"/>
              <a:t>{</a:t>
            </a:r>
            <a:br>
              <a:rPr lang="en-IN" sz="2400" b="1" dirty="0" smtClean="0"/>
            </a:br>
            <a:r>
              <a:rPr lang="en-IN" sz="2400" b="1" dirty="0" smtClean="0"/>
              <a:t>		length </a:t>
            </a:r>
            <a:r>
              <a:rPr lang="en-IN" sz="2400" b="1" dirty="0"/>
              <a:t>= </a:t>
            </a:r>
            <a:r>
              <a:rPr lang="en-IN" sz="2400" b="1" dirty="0" err="1"/>
              <a:t>len</a:t>
            </a:r>
            <a:r>
              <a:rPr lang="en-IN" sz="2400" b="1" dirty="0" smtClean="0"/>
              <a:t>;</a:t>
            </a:r>
            <a:br>
              <a:rPr lang="en-IN" sz="2400" b="1" dirty="0" smtClean="0"/>
            </a:br>
            <a:r>
              <a:rPr lang="en-IN" sz="2400" b="1" dirty="0" smtClean="0"/>
              <a:t>}</a:t>
            </a:r>
            <a:br>
              <a:rPr lang="en-IN" sz="2400" b="1" dirty="0" smtClean="0"/>
            </a:br>
            <a:r>
              <a:rPr lang="en-IN" sz="2400" b="1" dirty="0" smtClean="0"/>
              <a:t>void </a:t>
            </a:r>
            <a:r>
              <a:rPr lang="en-IN" sz="2400" b="1" dirty="0"/>
              <a:t>Box::</a:t>
            </a:r>
            <a:r>
              <a:rPr lang="en-IN" sz="2400" b="1" dirty="0" err="1"/>
              <a:t>setBreadth</a:t>
            </a:r>
            <a:r>
              <a:rPr lang="en-IN" sz="2400" b="1" dirty="0"/>
              <a:t>( double </a:t>
            </a:r>
            <a:r>
              <a:rPr lang="en-IN" sz="2400" b="1" dirty="0" err="1"/>
              <a:t>bre</a:t>
            </a:r>
            <a:r>
              <a:rPr lang="en-IN" sz="2400" b="1" dirty="0"/>
              <a:t> </a:t>
            </a:r>
            <a:r>
              <a:rPr lang="en-IN" sz="2400" b="1" dirty="0" smtClean="0"/>
              <a:t>) {</a:t>
            </a:r>
            <a:br>
              <a:rPr lang="en-IN" sz="2400" b="1" dirty="0" smtClean="0"/>
            </a:br>
            <a:r>
              <a:rPr lang="en-IN" sz="2400" b="1" dirty="0" smtClean="0"/>
              <a:t>		breadth </a:t>
            </a:r>
            <a:r>
              <a:rPr lang="en-IN" sz="2400" b="1" dirty="0"/>
              <a:t>= </a:t>
            </a:r>
            <a:r>
              <a:rPr lang="en-IN" sz="2400" b="1" dirty="0" err="1"/>
              <a:t>bre</a:t>
            </a:r>
            <a:r>
              <a:rPr lang="en-IN" sz="2400" b="1" dirty="0" smtClean="0"/>
              <a:t>;</a:t>
            </a:r>
            <a:br>
              <a:rPr lang="en-IN" sz="2400" b="1" dirty="0" smtClean="0"/>
            </a:br>
            <a:r>
              <a:rPr lang="en-IN" sz="2400" b="1" dirty="0" smtClean="0"/>
              <a:t>}</a:t>
            </a:r>
            <a:br>
              <a:rPr lang="en-IN" sz="2400" b="1" dirty="0" smtClean="0"/>
            </a:br>
            <a:r>
              <a:rPr lang="en-IN" sz="2400" b="1" dirty="0" smtClean="0"/>
              <a:t>void </a:t>
            </a:r>
            <a:r>
              <a:rPr lang="en-IN" sz="2400" b="1" dirty="0"/>
              <a:t>Box::</a:t>
            </a:r>
            <a:r>
              <a:rPr lang="en-IN" sz="2400" b="1" dirty="0" err="1"/>
              <a:t>setHeight</a:t>
            </a:r>
            <a:r>
              <a:rPr lang="en-IN" sz="2400" b="1" dirty="0"/>
              <a:t>( double </a:t>
            </a:r>
            <a:r>
              <a:rPr lang="en-IN" sz="2400" b="1" dirty="0" err="1"/>
              <a:t>hei</a:t>
            </a:r>
            <a:r>
              <a:rPr lang="en-IN" sz="2400" b="1" dirty="0"/>
              <a:t> ) </a:t>
            </a:r>
            <a:r>
              <a:rPr lang="en-IN" sz="2400" b="1" dirty="0" smtClean="0"/>
              <a:t>{</a:t>
            </a:r>
            <a:br>
              <a:rPr lang="en-IN" sz="2400" b="1" dirty="0" smtClean="0"/>
            </a:br>
            <a:r>
              <a:rPr lang="en-IN" sz="2400" b="1" dirty="0" smtClean="0"/>
              <a:t>		height </a:t>
            </a:r>
            <a:r>
              <a:rPr lang="en-IN" sz="2400" b="1" dirty="0"/>
              <a:t>= </a:t>
            </a:r>
            <a:r>
              <a:rPr lang="en-IN" sz="2400" b="1" dirty="0" err="1"/>
              <a:t>hei</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12</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39142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Example(continued):</a:t>
            </a:r>
            <a:br>
              <a:rPr lang="en-IN" sz="2400" dirty="0" smtClean="0"/>
            </a:br>
            <a:r>
              <a:rPr lang="en-IN" sz="2400" b="1" dirty="0"/>
              <a:t>// Main function for the </a:t>
            </a:r>
            <a:r>
              <a:rPr lang="en-IN" sz="2400" b="1" dirty="0" smtClean="0"/>
              <a:t>program</a:t>
            </a:r>
            <a:br>
              <a:rPr lang="en-IN" sz="2400" b="1" dirty="0" smtClean="0"/>
            </a:br>
            <a:r>
              <a:rPr lang="en-IN" sz="2400" b="1" dirty="0" err="1" smtClean="0"/>
              <a:t>int</a:t>
            </a:r>
            <a:r>
              <a:rPr lang="en-IN" sz="2400" b="1" dirty="0" smtClean="0"/>
              <a:t> </a:t>
            </a:r>
            <a:r>
              <a:rPr lang="en-IN" sz="2400" b="1" dirty="0"/>
              <a:t>main() </a:t>
            </a:r>
            <a:r>
              <a:rPr lang="en-IN" sz="2400" b="1" dirty="0" smtClean="0"/>
              <a:t>{</a:t>
            </a:r>
            <a:br>
              <a:rPr lang="en-IN" sz="2400" b="1" dirty="0" smtClean="0"/>
            </a:br>
            <a:r>
              <a:rPr lang="en-IN" sz="2400" b="1" dirty="0" smtClean="0"/>
              <a:t>		Box </a:t>
            </a:r>
            <a:r>
              <a:rPr lang="en-IN" sz="2400" b="1" dirty="0"/>
              <a:t>Box1; // Declare Box1 of type </a:t>
            </a:r>
            <a:r>
              <a:rPr lang="en-IN" sz="2400" b="1" dirty="0" smtClean="0"/>
              <a:t>Box</a:t>
            </a:r>
            <a:br>
              <a:rPr lang="en-IN" sz="2400" b="1" dirty="0" smtClean="0"/>
            </a:br>
            <a:r>
              <a:rPr lang="en-IN" sz="2400" b="1" dirty="0" smtClean="0"/>
              <a:t>		Box </a:t>
            </a:r>
            <a:r>
              <a:rPr lang="en-IN" sz="2400" b="1" dirty="0"/>
              <a:t>Box2; // Declare Box2 of type </a:t>
            </a:r>
            <a:r>
              <a:rPr lang="en-IN" sz="2400" b="1" dirty="0" smtClean="0"/>
              <a:t>Box</a:t>
            </a:r>
            <a:br>
              <a:rPr lang="en-IN" sz="2400" b="1" dirty="0" smtClean="0"/>
            </a:br>
            <a:r>
              <a:rPr lang="en-IN" sz="2400" b="1" dirty="0" smtClean="0"/>
              <a:t>		double </a:t>
            </a:r>
            <a:r>
              <a:rPr lang="en-IN" sz="2400" b="1" dirty="0"/>
              <a:t>volume = 0.0; // Store the volume of </a:t>
            </a:r>
            <a:r>
              <a:rPr lang="en-IN" sz="2400" b="1" dirty="0" smtClean="0"/>
              <a:t>box</a:t>
            </a:r>
            <a:br>
              <a:rPr lang="en-IN" sz="2400" b="1" dirty="0" smtClean="0"/>
            </a:br>
            <a:r>
              <a:rPr lang="en-IN" sz="2400" b="1" dirty="0" smtClean="0"/>
              <a:t>		// </a:t>
            </a:r>
            <a:r>
              <a:rPr lang="en-IN" sz="2400" b="1" dirty="0"/>
              <a:t>box 1 </a:t>
            </a:r>
            <a:r>
              <a:rPr lang="en-IN" sz="2400" b="1" dirty="0" smtClean="0"/>
              <a:t>specification</a:t>
            </a:r>
            <a:br>
              <a:rPr lang="en-IN" sz="2400" b="1" dirty="0" smtClean="0"/>
            </a:br>
            <a:r>
              <a:rPr lang="en-IN" sz="2400" b="1" dirty="0" smtClean="0"/>
              <a:t>		Box1.setLength(6.0);</a:t>
            </a:r>
            <a:br>
              <a:rPr lang="en-IN" sz="2400" b="1" dirty="0" smtClean="0"/>
            </a:br>
            <a:r>
              <a:rPr lang="en-IN" sz="2400" b="1" dirty="0" smtClean="0"/>
              <a:t>		Box1.setBreadth(7.0);</a:t>
            </a:r>
            <a:br>
              <a:rPr lang="en-IN" sz="2400" b="1" dirty="0" smtClean="0"/>
            </a:br>
            <a:r>
              <a:rPr lang="en-IN" sz="2400" b="1" dirty="0" smtClean="0"/>
              <a:t>		Box1.setHeight(5.0);</a:t>
            </a:r>
            <a:br>
              <a:rPr lang="en-IN" sz="2400" b="1" dirty="0" smtClean="0"/>
            </a:br>
            <a:r>
              <a:rPr lang="en-IN" sz="2400" b="1" dirty="0" smtClean="0"/>
              <a:t>		// </a:t>
            </a:r>
            <a:r>
              <a:rPr lang="en-IN" sz="2400" b="1" dirty="0"/>
              <a:t>box 2 </a:t>
            </a:r>
            <a:r>
              <a:rPr lang="en-IN" sz="2400" b="1" dirty="0" smtClean="0"/>
              <a:t>specification</a:t>
            </a:r>
            <a:br>
              <a:rPr lang="en-IN" sz="2400" b="1" dirty="0" smtClean="0"/>
            </a:br>
            <a:r>
              <a:rPr lang="en-IN" sz="2400" b="1" dirty="0" smtClean="0"/>
              <a:t>		Box2.setLength(12.0);</a:t>
            </a:r>
            <a:br>
              <a:rPr lang="en-IN" sz="2400" b="1" dirty="0" smtClean="0"/>
            </a:br>
            <a:r>
              <a:rPr lang="en-IN" sz="2400" b="1" dirty="0" smtClean="0"/>
              <a:t>		Box2.setBreadth(13.0);</a:t>
            </a:r>
            <a:br>
              <a:rPr lang="en-IN" sz="2400" b="1" dirty="0" smtClean="0"/>
            </a:br>
            <a:r>
              <a:rPr lang="en-IN" sz="2400" b="1" dirty="0" smtClean="0"/>
              <a:t>		Box2.setHeight(10.0</a:t>
            </a:r>
            <a:r>
              <a:rPr lang="en-IN" sz="2400" b="1" dirty="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13</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2012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Example(continued):</a:t>
            </a:r>
            <a:br>
              <a:rPr lang="en-IN" sz="2400" dirty="0" smtClean="0"/>
            </a:br>
            <a:r>
              <a:rPr lang="en-IN" sz="2400" b="1" dirty="0" smtClean="0"/>
              <a:t>		// </a:t>
            </a:r>
            <a:r>
              <a:rPr lang="en-IN" sz="2400" b="1" dirty="0"/>
              <a:t>volume of box </a:t>
            </a:r>
            <a:r>
              <a:rPr lang="en-IN" sz="2400" b="1" dirty="0" smtClean="0"/>
              <a:t>1</a:t>
            </a:r>
            <a:br>
              <a:rPr lang="en-IN" sz="2400" b="1" dirty="0" smtClean="0"/>
            </a:br>
            <a:r>
              <a:rPr lang="en-IN" sz="2400" b="1" dirty="0" smtClean="0"/>
              <a:t>		volume </a:t>
            </a:r>
            <a:r>
              <a:rPr lang="en-IN" sz="2400" b="1" dirty="0"/>
              <a:t>= Box1.getVolume</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 "Volume of Box1 : " &lt;&lt; volume &lt;&lt;</a:t>
            </a:r>
            <a:r>
              <a:rPr lang="en-IN" sz="2400" b="1" dirty="0" err="1"/>
              <a:t>endl</a:t>
            </a:r>
            <a:r>
              <a:rPr lang="en-IN" sz="2400" b="1" dirty="0" smtClean="0"/>
              <a:t>;</a:t>
            </a:r>
            <a:br>
              <a:rPr lang="en-IN" sz="2400" b="1" dirty="0" smtClean="0"/>
            </a:br>
            <a:r>
              <a:rPr lang="en-IN" sz="2400" b="1" dirty="0" smtClean="0"/>
              <a:t>		// </a:t>
            </a:r>
            <a:r>
              <a:rPr lang="en-IN" sz="2400" b="1" dirty="0"/>
              <a:t>volume of box </a:t>
            </a:r>
            <a:r>
              <a:rPr lang="en-IN" sz="2400" b="1" dirty="0" smtClean="0"/>
              <a:t>2</a:t>
            </a:r>
            <a:br>
              <a:rPr lang="en-IN" sz="2400" b="1" dirty="0" smtClean="0"/>
            </a:br>
            <a:r>
              <a:rPr lang="en-IN" sz="2400" b="1" dirty="0" smtClean="0"/>
              <a:t>		volume </a:t>
            </a:r>
            <a:r>
              <a:rPr lang="en-IN" sz="2400" b="1" dirty="0"/>
              <a:t>= Box2.getVolume</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 "Volume of Box2 : " &lt;&lt; volume &lt;&lt;</a:t>
            </a:r>
            <a:r>
              <a:rPr lang="en-IN" sz="2400" b="1" dirty="0" err="1" smtClean="0"/>
              <a:t>endl</a:t>
            </a:r>
            <a:r>
              <a:rPr lang="en-IN" sz="2400" b="1" dirty="0" smtClean="0"/>
              <a:t>;</a:t>
            </a:r>
            <a:br>
              <a:rPr lang="en-IN" sz="2400" b="1" dirty="0" smtClean="0"/>
            </a:br>
            <a:r>
              <a:rPr lang="en-IN" sz="2400" b="1" dirty="0" smtClean="0"/>
              <a:t>		return </a:t>
            </a:r>
            <a:r>
              <a:rPr lang="en-IN" sz="2400" b="1" dirty="0"/>
              <a:t>0</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14</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373842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Access Modifiers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b="1" dirty="0"/>
              <a:t>Data hiding </a:t>
            </a:r>
            <a:r>
              <a:rPr lang="en-IN" sz="2400" dirty="0"/>
              <a:t>is one of the important features of Object Oriented Programming which allows preventing the functions of a program to access directly the internal representation of a class </a:t>
            </a:r>
            <a:r>
              <a:rPr lang="en-IN" sz="2400" dirty="0" smtClean="0"/>
              <a:t>type.</a:t>
            </a:r>
          </a:p>
          <a:p>
            <a:r>
              <a:rPr lang="en-IN" sz="2400" dirty="0" smtClean="0"/>
              <a:t>The </a:t>
            </a:r>
            <a:r>
              <a:rPr lang="en-IN" sz="2400" dirty="0"/>
              <a:t>access restriction to the class members is specified by the </a:t>
            </a:r>
            <a:r>
              <a:rPr lang="en-IN" sz="2400" dirty="0" smtClean="0"/>
              <a:t>labelled</a:t>
            </a:r>
            <a:r>
              <a:rPr lang="en-IN" sz="2400" dirty="0"/>
              <a:t> </a:t>
            </a:r>
            <a:r>
              <a:rPr lang="en-IN" sz="2400" b="1" dirty="0"/>
              <a:t>public, private,</a:t>
            </a:r>
            <a:r>
              <a:rPr lang="en-IN" sz="2400" dirty="0"/>
              <a:t> and </a:t>
            </a:r>
            <a:r>
              <a:rPr lang="en-IN" sz="2400" b="1" dirty="0"/>
              <a:t>protected</a:t>
            </a:r>
            <a:r>
              <a:rPr lang="en-IN" sz="2400" dirty="0"/>
              <a:t> sections within the class </a:t>
            </a:r>
            <a:r>
              <a:rPr lang="en-IN" sz="2400" dirty="0" smtClean="0"/>
              <a:t>body.</a:t>
            </a:r>
          </a:p>
          <a:p>
            <a:r>
              <a:rPr lang="en-IN" sz="2400" dirty="0" smtClean="0"/>
              <a:t>The </a:t>
            </a:r>
            <a:r>
              <a:rPr lang="en-IN" sz="2400" dirty="0"/>
              <a:t>keywords public, private, and protected are called access </a:t>
            </a:r>
            <a:r>
              <a:rPr lang="en-IN" sz="2400" dirty="0" err="1"/>
              <a:t>specifiers</a:t>
            </a:r>
            <a:r>
              <a:rPr lang="en-IN" sz="2400" dirty="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15</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440878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Access Modifiers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lnSpcReduction="10000"/>
          </a:bodyPr>
          <a:lstStyle/>
          <a:p>
            <a:r>
              <a:rPr lang="en-IN" sz="2400" dirty="0"/>
              <a:t>A class can have multiple public, protected, or private </a:t>
            </a:r>
            <a:r>
              <a:rPr lang="en-IN" sz="2400" dirty="0" smtClean="0"/>
              <a:t>labelled sections.</a:t>
            </a:r>
          </a:p>
          <a:p>
            <a:r>
              <a:rPr lang="en-IN" sz="2400" dirty="0" smtClean="0"/>
              <a:t>Each </a:t>
            </a:r>
            <a:r>
              <a:rPr lang="en-IN" sz="2400" dirty="0"/>
              <a:t>section remains in effect until either another section label or the closing right brace of the class body is </a:t>
            </a:r>
            <a:r>
              <a:rPr lang="en-IN" sz="2400" dirty="0" smtClean="0"/>
              <a:t>seen.</a:t>
            </a:r>
          </a:p>
          <a:p>
            <a:r>
              <a:rPr lang="en-IN" sz="2400" dirty="0" smtClean="0"/>
              <a:t>The </a:t>
            </a:r>
            <a:r>
              <a:rPr lang="en-IN" sz="2400" dirty="0"/>
              <a:t>default access for members and classes is private</a:t>
            </a:r>
            <a:r>
              <a:rPr lang="en-IN" sz="2400" dirty="0" smtClean="0"/>
              <a:t>.</a:t>
            </a:r>
          </a:p>
          <a:p>
            <a:r>
              <a:rPr lang="en-IN" sz="2400" dirty="0"/>
              <a:t>Example:</a:t>
            </a:r>
            <a:br>
              <a:rPr lang="en-IN" sz="2400" dirty="0"/>
            </a:br>
            <a:r>
              <a:rPr lang="en-IN" sz="2400" b="1" dirty="0"/>
              <a:t>class Base </a:t>
            </a:r>
            <a:r>
              <a:rPr lang="en-IN" sz="2400" b="1" dirty="0" smtClean="0"/>
              <a:t>{</a:t>
            </a:r>
            <a:br>
              <a:rPr lang="en-IN" sz="2400" b="1" dirty="0" smtClean="0"/>
            </a:br>
            <a:r>
              <a:rPr lang="en-IN" sz="2400" b="1" dirty="0" smtClean="0"/>
              <a:t>		public:</a:t>
            </a:r>
            <a:br>
              <a:rPr lang="en-IN" sz="2400" b="1" dirty="0" smtClean="0"/>
            </a:br>
            <a:r>
              <a:rPr lang="en-IN" sz="2400" b="1" dirty="0" smtClean="0"/>
              <a:t>			// </a:t>
            </a:r>
            <a:r>
              <a:rPr lang="en-IN" sz="2400" b="1" dirty="0"/>
              <a:t>public members go </a:t>
            </a:r>
            <a:r>
              <a:rPr lang="en-IN" sz="2400" b="1" dirty="0" smtClean="0"/>
              <a:t>here</a:t>
            </a:r>
            <a:br>
              <a:rPr lang="en-IN" sz="2400" b="1" dirty="0" smtClean="0"/>
            </a:br>
            <a:r>
              <a:rPr lang="en-IN" sz="2400" b="1" dirty="0" smtClean="0"/>
              <a:t>		protected:</a:t>
            </a:r>
            <a:br>
              <a:rPr lang="en-IN" sz="2400" b="1" dirty="0" smtClean="0"/>
            </a:br>
            <a:r>
              <a:rPr lang="en-IN" sz="2400" b="1" dirty="0" smtClean="0"/>
              <a:t>			// </a:t>
            </a:r>
            <a:r>
              <a:rPr lang="en-IN" sz="2400" b="1" dirty="0"/>
              <a:t>protected members go </a:t>
            </a:r>
            <a:r>
              <a:rPr lang="en-IN" sz="2400" b="1" dirty="0" smtClean="0"/>
              <a:t>here</a:t>
            </a:r>
            <a:br>
              <a:rPr lang="en-IN" sz="2400" b="1" dirty="0" smtClean="0"/>
            </a:br>
            <a:r>
              <a:rPr lang="en-IN" sz="2400" b="1" dirty="0" smtClean="0"/>
              <a:t>		private:</a:t>
            </a:r>
            <a:br>
              <a:rPr lang="en-IN" sz="2400" b="1" dirty="0" smtClean="0"/>
            </a:br>
            <a:r>
              <a:rPr lang="en-IN" sz="2400" b="1" dirty="0" smtClean="0"/>
              <a:t>			// </a:t>
            </a:r>
            <a:r>
              <a:rPr lang="en-IN" sz="2400" b="1" dirty="0"/>
              <a:t>private members go </a:t>
            </a:r>
            <a:r>
              <a:rPr lang="en-IN" sz="2400" b="1" dirty="0" smtClean="0"/>
              <a:t>here</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16</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91361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Access Modifiers - public</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lnSpcReduction="10000"/>
          </a:bodyPr>
          <a:lstStyle/>
          <a:p>
            <a:r>
              <a:rPr lang="en-IN" sz="2400" dirty="0"/>
              <a:t>A </a:t>
            </a:r>
            <a:r>
              <a:rPr lang="en-IN" sz="2400" b="1" dirty="0"/>
              <a:t>public</a:t>
            </a:r>
            <a:r>
              <a:rPr lang="en-IN" sz="2400" dirty="0"/>
              <a:t> member is accessible from anywhere outside the class but within a </a:t>
            </a:r>
            <a:r>
              <a:rPr lang="en-IN" sz="2400" dirty="0" smtClean="0"/>
              <a:t>program.</a:t>
            </a:r>
          </a:p>
          <a:p>
            <a:r>
              <a:rPr lang="en-IN" sz="2400" dirty="0" smtClean="0"/>
              <a:t>You </a:t>
            </a:r>
            <a:r>
              <a:rPr lang="en-IN" sz="2400" dirty="0"/>
              <a:t>can set and get the value of public variables without any member </a:t>
            </a:r>
            <a:r>
              <a:rPr lang="en-IN" sz="2400" dirty="0" smtClean="0"/>
              <a:t>function.</a:t>
            </a:r>
          </a:p>
          <a:p>
            <a:r>
              <a:rPr lang="en-IN" sz="2400" dirty="0" smtClean="0"/>
              <a:t>Example:</a:t>
            </a:r>
            <a:br>
              <a:rPr lang="en-IN" sz="2400" dirty="0" smtClean="0"/>
            </a:br>
            <a:r>
              <a:rPr lang="en-IN" sz="2400" b="1" dirty="0"/>
              <a:t>class Line </a:t>
            </a:r>
            <a:r>
              <a:rPr lang="en-IN" sz="2400" b="1" dirty="0" smtClean="0"/>
              <a:t>{</a:t>
            </a:r>
            <a:br>
              <a:rPr lang="en-IN" sz="2400" b="1" dirty="0" smtClean="0"/>
            </a:br>
            <a:r>
              <a:rPr lang="en-IN" sz="2400" b="1" dirty="0" smtClean="0"/>
              <a:t>		public:</a:t>
            </a:r>
            <a:br>
              <a:rPr lang="en-IN" sz="2400" b="1" dirty="0" smtClean="0"/>
            </a:br>
            <a:r>
              <a:rPr lang="en-IN" sz="2400" b="1" dirty="0" smtClean="0"/>
              <a:t>			double length;</a:t>
            </a:r>
            <a:br>
              <a:rPr lang="en-IN" sz="2400" b="1" dirty="0" smtClean="0"/>
            </a:br>
            <a:r>
              <a:rPr lang="en-IN" sz="2400" b="1" dirty="0" smtClean="0"/>
              <a:t>};</a:t>
            </a:r>
            <a:br>
              <a:rPr lang="en-IN" sz="2400" b="1" dirty="0" smtClean="0"/>
            </a:br>
            <a:r>
              <a:rPr lang="en-IN" sz="2400" b="1" dirty="0" err="1"/>
              <a:t>int</a:t>
            </a:r>
            <a:r>
              <a:rPr lang="en-IN" sz="2400" b="1" dirty="0"/>
              <a:t> main() </a:t>
            </a:r>
            <a:r>
              <a:rPr lang="en-IN" sz="2400" b="1" dirty="0" smtClean="0"/>
              <a:t>{</a:t>
            </a:r>
            <a:br>
              <a:rPr lang="en-IN" sz="2400" b="1" dirty="0" smtClean="0"/>
            </a:br>
            <a:r>
              <a:rPr lang="en-IN" sz="2400" b="1" dirty="0" smtClean="0"/>
              <a:t>		Line </a:t>
            </a:r>
            <a:r>
              <a:rPr lang="en-IN" sz="2400" b="1" dirty="0" err="1"/>
              <a:t>line</a:t>
            </a:r>
            <a:r>
              <a:rPr lang="en-IN" sz="2400" b="1" dirty="0" smtClean="0"/>
              <a:t>;</a:t>
            </a:r>
            <a:br>
              <a:rPr lang="en-IN" sz="2400" b="1" dirty="0" smtClean="0"/>
            </a:br>
            <a:r>
              <a:rPr lang="en-IN" sz="2400" b="1" dirty="0" smtClean="0"/>
              <a:t>		// </a:t>
            </a:r>
            <a:r>
              <a:rPr lang="en-IN" sz="2400" b="1" dirty="0"/>
              <a:t>set line length without member </a:t>
            </a:r>
            <a:r>
              <a:rPr lang="en-IN" sz="2400" b="1" dirty="0" smtClean="0"/>
              <a:t>function</a:t>
            </a:r>
            <a:br>
              <a:rPr lang="en-IN" sz="2400" b="1" dirty="0" smtClean="0"/>
            </a:br>
            <a:r>
              <a:rPr lang="en-IN" sz="2400" b="1" dirty="0" smtClean="0"/>
              <a:t>		</a:t>
            </a:r>
            <a:r>
              <a:rPr lang="en-IN" sz="2400" b="1" dirty="0" err="1" smtClean="0"/>
              <a:t>line.length</a:t>
            </a:r>
            <a:r>
              <a:rPr lang="en-IN" sz="2400" b="1" dirty="0" smtClean="0"/>
              <a:t> </a:t>
            </a:r>
            <a:r>
              <a:rPr lang="en-IN" sz="2400" b="1" dirty="0"/>
              <a:t>= 10.0; // OK: because length is </a:t>
            </a:r>
            <a:r>
              <a:rPr lang="en-IN" sz="2400" b="1" dirty="0" smtClean="0"/>
              <a:t>public</a:t>
            </a:r>
            <a:br>
              <a:rPr lang="en-IN" sz="2400" b="1" dirty="0" smtClean="0"/>
            </a:br>
            <a:r>
              <a:rPr lang="en-IN" sz="2400" b="1" dirty="0" smtClean="0"/>
              <a:t>}</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17</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429345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Access Modifiers - private</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lnSpcReduction="10000"/>
          </a:bodyPr>
          <a:lstStyle/>
          <a:p>
            <a:r>
              <a:rPr lang="en-IN" sz="2400" dirty="0"/>
              <a:t>A </a:t>
            </a:r>
            <a:r>
              <a:rPr lang="en-IN" sz="2400" b="1" dirty="0"/>
              <a:t>private</a:t>
            </a:r>
            <a:r>
              <a:rPr lang="en-IN" sz="2400" dirty="0"/>
              <a:t> member variable or function cannot be accessed, or even viewed from outside the </a:t>
            </a:r>
            <a:r>
              <a:rPr lang="en-IN" sz="2400" dirty="0" smtClean="0"/>
              <a:t>class.</a:t>
            </a:r>
          </a:p>
          <a:p>
            <a:r>
              <a:rPr lang="en-IN" sz="2400" dirty="0" smtClean="0"/>
              <a:t>Only </a:t>
            </a:r>
            <a:r>
              <a:rPr lang="en-IN" sz="2400" dirty="0"/>
              <a:t>the class and friend functions can access private members</a:t>
            </a:r>
            <a:r>
              <a:rPr lang="en-IN" sz="2400" dirty="0" smtClean="0"/>
              <a:t>.</a:t>
            </a:r>
          </a:p>
          <a:p>
            <a:r>
              <a:rPr lang="en-IN" sz="2400" dirty="0" smtClean="0"/>
              <a:t>Example:</a:t>
            </a:r>
            <a:br>
              <a:rPr lang="en-IN" sz="2400" dirty="0" smtClean="0"/>
            </a:br>
            <a:r>
              <a:rPr lang="en-IN" sz="2400" b="1" dirty="0"/>
              <a:t>class Box </a:t>
            </a:r>
            <a:r>
              <a:rPr lang="en-IN" sz="2400" b="1" dirty="0" smtClean="0"/>
              <a:t>{</a:t>
            </a:r>
            <a:br>
              <a:rPr lang="en-IN" sz="2400" b="1" dirty="0" smtClean="0"/>
            </a:br>
            <a:r>
              <a:rPr lang="en-IN" sz="2400" b="1" dirty="0" smtClean="0"/>
              <a:t>		private:</a:t>
            </a:r>
            <a:br>
              <a:rPr lang="en-IN" sz="2400" b="1" dirty="0" smtClean="0"/>
            </a:br>
            <a:r>
              <a:rPr lang="en-IN" sz="2400" b="1" dirty="0" smtClean="0"/>
              <a:t>			double </a:t>
            </a:r>
            <a:r>
              <a:rPr lang="en-IN" sz="2400" b="1" dirty="0"/>
              <a:t>width</a:t>
            </a:r>
            <a:r>
              <a:rPr lang="en-IN" sz="2400" b="1" dirty="0" smtClean="0"/>
              <a:t>;</a:t>
            </a:r>
            <a:br>
              <a:rPr lang="en-IN" sz="2400" b="1" dirty="0" smtClean="0"/>
            </a:br>
            <a:r>
              <a:rPr lang="en-IN" sz="2400" b="1" dirty="0" smtClean="0"/>
              <a:t>};</a:t>
            </a:r>
            <a:br>
              <a:rPr lang="en-IN" sz="2400" b="1" dirty="0" smtClean="0"/>
            </a:br>
            <a:r>
              <a:rPr lang="en-IN" sz="2400" b="1" dirty="0" err="1"/>
              <a:t>int</a:t>
            </a:r>
            <a:r>
              <a:rPr lang="en-IN" sz="2400" b="1" dirty="0"/>
              <a:t> main() </a:t>
            </a:r>
            <a:r>
              <a:rPr lang="en-IN" sz="2400" b="1" dirty="0" smtClean="0"/>
              <a:t>{</a:t>
            </a:r>
            <a:br>
              <a:rPr lang="en-IN" sz="2400" b="1" dirty="0" smtClean="0"/>
            </a:br>
            <a:r>
              <a:rPr lang="en-IN" sz="2400" b="1" dirty="0" smtClean="0"/>
              <a:t>		Box </a:t>
            </a:r>
            <a:r>
              <a:rPr lang="en-IN" sz="2400" b="1" dirty="0" err="1"/>
              <a:t>box</a:t>
            </a:r>
            <a:r>
              <a:rPr lang="en-IN" sz="2400" b="1" dirty="0" smtClean="0"/>
              <a:t>;</a:t>
            </a:r>
            <a:br>
              <a:rPr lang="en-IN" sz="2400" b="1" dirty="0" smtClean="0"/>
            </a:br>
            <a:r>
              <a:rPr lang="en-IN" sz="2400" b="1" dirty="0" smtClean="0"/>
              <a:t>		// </a:t>
            </a:r>
            <a:r>
              <a:rPr lang="en-IN" sz="2400" b="1" dirty="0"/>
              <a:t>set box width without member </a:t>
            </a:r>
            <a:r>
              <a:rPr lang="en-IN" sz="2400" b="1" dirty="0" smtClean="0"/>
              <a:t>function</a:t>
            </a:r>
            <a:br>
              <a:rPr lang="en-IN" sz="2400" b="1" dirty="0" smtClean="0"/>
            </a:br>
            <a:r>
              <a:rPr lang="en-IN" sz="2400" b="1" dirty="0" smtClean="0"/>
              <a:t>		</a:t>
            </a:r>
            <a:r>
              <a:rPr lang="en-IN" sz="2400" b="1" dirty="0" err="1" smtClean="0"/>
              <a:t>box.width</a:t>
            </a:r>
            <a:r>
              <a:rPr lang="en-IN" sz="2400" b="1" dirty="0" smtClean="0"/>
              <a:t> </a:t>
            </a:r>
            <a:r>
              <a:rPr lang="en-IN" sz="2400" b="1" dirty="0"/>
              <a:t>= 10.0; // Error: because width is </a:t>
            </a:r>
            <a:r>
              <a:rPr lang="en-IN" sz="2400" b="1" dirty="0" smtClean="0"/>
              <a:t>private</a:t>
            </a:r>
            <a:br>
              <a:rPr lang="en-IN" sz="2400" b="1" dirty="0" smtClean="0"/>
            </a:br>
            <a:r>
              <a:rPr lang="en-IN" sz="2400" b="1" dirty="0" smtClean="0"/>
              <a:t>}</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18</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387609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Access Modifiers - protected</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92500"/>
          </a:bodyPr>
          <a:lstStyle/>
          <a:p>
            <a:r>
              <a:rPr lang="en-IN" sz="2400" dirty="0"/>
              <a:t>A </a:t>
            </a:r>
            <a:r>
              <a:rPr lang="en-IN" sz="2400" b="1" dirty="0"/>
              <a:t>protected</a:t>
            </a:r>
            <a:r>
              <a:rPr lang="en-IN" sz="2400" dirty="0"/>
              <a:t> member variable or function is very similar to a private member but it </a:t>
            </a:r>
            <a:r>
              <a:rPr lang="en-IN" sz="2400" dirty="0" smtClean="0"/>
              <a:t>provides </a:t>
            </a:r>
            <a:r>
              <a:rPr lang="en-IN" sz="2400" dirty="0"/>
              <a:t>one additional benefit that </a:t>
            </a:r>
            <a:r>
              <a:rPr lang="en-IN" sz="2400" dirty="0" smtClean="0"/>
              <a:t>it </a:t>
            </a:r>
            <a:r>
              <a:rPr lang="en-IN" sz="2400" dirty="0"/>
              <a:t>can be accessed in child classes which are called derived classes</a:t>
            </a:r>
            <a:r>
              <a:rPr lang="en-IN" sz="2400" dirty="0" smtClean="0"/>
              <a:t>.</a:t>
            </a:r>
          </a:p>
          <a:p>
            <a:r>
              <a:rPr lang="en-IN" sz="2400" dirty="0" smtClean="0"/>
              <a:t>Example:</a:t>
            </a:r>
            <a:br>
              <a:rPr lang="en-IN" sz="2400" dirty="0" smtClean="0"/>
            </a:br>
            <a:r>
              <a:rPr lang="en-IN" sz="2400" b="1" dirty="0"/>
              <a:t>class Box </a:t>
            </a:r>
            <a:r>
              <a:rPr lang="en-IN" sz="2400" b="1" dirty="0" smtClean="0"/>
              <a:t>{</a:t>
            </a:r>
            <a:br>
              <a:rPr lang="en-IN" sz="2400" b="1" dirty="0" smtClean="0"/>
            </a:br>
            <a:r>
              <a:rPr lang="en-IN" sz="2400" b="1" dirty="0" smtClean="0"/>
              <a:t>		protected:</a:t>
            </a:r>
            <a:br>
              <a:rPr lang="en-IN" sz="2400" b="1" dirty="0" smtClean="0"/>
            </a:br>
            <a:r>
              <a:rPr lang="en-IN" sz="2400" b="1" dirty="0" smtClean="0"/>
              <a:t>			double </a:t>
            </a:r>
            <a:r>
              <a:rPr lang="en-IN" sz="2400" b="1" dirty="0"/>
              <a:t>width</a:t>
            </a:r>
            <a:r>
              <a:rPr lang="en-IN" sz="2400" b="1" dirty="0" smtClean="0"/>
              <a:t>;</a:t>
            </a:r>
            <a:br>
              <a:rPr lang="en-IN" sz="2400" b="1" dirty="0" smtClean="0"/>
            </a:br>
            <a:r>
              <a:rPr lang="en-IN" sz="2400" b="1" dirty="0" smtClean="0"/>
              <a:t>};</a:t>
            </a:r>
            <a:br>
              <a:rPr lang="en-IN" sz="2400" b="1" dirty="0" smtClean="0"/>
            </a:br>
            <a:r>
              <a:rPr lang="en-IN" sz="2400" b="1" dirty="0" smtClean="0"/>
              <a:t>class </a:t>
            </a:r>
            <a:r>
              <a:rPr lang="en-IN" sz="2400" b="1" dirty="0" err="1"/>
              <a:t>SmallBox:Box</a:t>
            </a:r>
            <a:r>
              <a:rPr lang="en-IN" sz="2400" b="1" dirty="0"/>
              <a:t> { </a:t>
            </a:r>
            <a:r>
              <a:rPr lang="en-IN" sz="2400" b="1" dirty="0" smtClean="0"/>
              <a:t>       // </a:t>
            </a:r>
            <a:r>
              <a:rPr lang="en-IN" sz="2400" b="1" dirty="0" err="1"/>
              <a:t>SmallBox</a:t>
            </a:r>
            <a:r>
              <a:rPr lang="en-IN" sz="2400" b="1" dirty="0"/>
              <a:t> is the derived </a:t>
            </a:r>
            <a:r>
              <a:rPr lang="en-IN" sz="2400" b="1" dirty="0" smtClean="0"/>
              <a:t>class.</a:t>
            </a:r>
            <a:br>
              <a:rPr lang="en-IN" sz="2400" b="1" dirty="0" smtClean="0"/>
            </a:br>
            <a:r>
              <a:rPr lang="en-IN" sz="2400" b="1" dirty="0" smtClean="0"/>
              <a:t>		public:</a:t>
            </a:r>
            <a:br>
              <a:rPr lang="en-IN" sz="2400" b="1" dirty="0" smtClean="0"/>
            </a:br>
            <a:r>
              <a:rPr lang="en-IN" sz="2400" b="1" dirty="0" smtClean="0"/>
              <a:t>			double </a:t>
            </a:r>
            <a:r>
              <a:rPr lang="en-IN" sz="2400" b="1" dirty="0" err="1"/>
              <a:t>getSmallWidth</a:t>
            </a:r>
            <a:r>
              <a:rPr lang="en-IN" sz="2400" b="1" dirty="0"/>
              <a:t>( void </a:t>
            </a:r>
            <a:r>
              <a:rPr lang="en-IN" sz="2400" b="1" dirty="0" smtClean="0"/>
              <a:t>) </a:t>
            </a:r>
            <a:r>
              <a:rPr lang="en-IN" sz="2400" b="1" dirty="0"/>
              <a:t>{</a:t>
            </a:r>
            <a:br>
              <a:rPr lang="en-IN" sz="2400" b="1" dirty="0"/>
            </a:br>
            <a:r>
              <a:rPr lang="en-IN" sz="2400" b="1" dirty="0"/>
              <a:t>		</a:t>
            </a:r>
            <a:r>
              <a:rPr lang="en-IN" sz="2400" b="1" dirty="0" smtClean="0"/>
              <a:t>		return </a:t>
            </a:r>
            <a:r>
              <a:rPr lang="en-IN" sz="2400" b="1" dirty="0"/>
              <a:t>width ;</a:t>
            </a:r>
            <a:br>
              <a:rPr lang="en-IN" sz="2400" b="1" dirty="0"/>
            </a:br>
            <a:r>
              <a:rPr lang="en-IN" sz="2400" b="1" dirty="0" smtClean="0"/>
              <a:t>			}</a:t>
            </a:r>
            <a:br>
              <a:rPr lang="en-IN" sz="2400" b="1" dirty="0" smtClean="0"/>
            </a:br>
            <a:r>
              <a:rPr lang="en-IN" sz="2400" b="1" dirty="0" smtClean="0"/>
              <a:t>};</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19</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34274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Introduction</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Main </a:t>
            </a:r>
            <a:r>
              <a:rPr lang="en-IN" sz="2400" dirty="0"/>
              <a:t>purpose of C++ </a:t>
            </a:r>
            <a:r>
              <a:rPr lang="en-IN" sz="2400" dirty="0" smtClean="0"/>
              <a:t>– to </a:t>
            </a:r>
            <a:r>
              <a:rPr lang="en-IN" sz="2400" dirty="0"/>
              <a:t>add object orientation to the C programming </a:t>
            </a:r>
            <a:r>
              <a:rPr lang="en-IN" sz="2400" dirty="0" smtClean="0"/>
              <a:t>language.</a:t>
            </a:r>
          </a:p>
          <a:p>
            <a:r>
              <a:rPr lang="en-IN" sz="2400" dirty="0" smtClean="0"/>
              <a:t>Classes </a:t>
            </a:r>
            <a:r>
              <a:rPr lang="en-IN" sz="2400" dirty="0"/>
              <a:t>are the central feature of C++ that supports object-oriented programming and are often called user-defined types</a:t>
            </a:r>
            <a:r>
              <a:rPr lang="en-IN" sz="2400" dirty="0" smtClean="0"/>
              <a:t>.</a:t>
            </a:r>
          </a:p>
          <a:p>
            <a:r>
              <a:rPr lang="en-IN" sz="2400" dirty="0"/>
              <a:t>A class is used to specify the form of an object and it combines data representation and methods for manipulating that data into one neat </a:t>
            </a:r>
            <a:r>
              <a:rPr lang="en-IN" sz="2400" dirty="0" smtClean="0"/>
              <a:t>package.</a:t>
            </a:r>
          </a:p>
          <a:p>
            <a:r>
              <a:rPr lang="en-IN" sz="2400" dirty="0" smtClean="0"/>
              <a:t>The </a:t>
            </a:r>
            <a:r>
              <a:rPr lang="en-IN" sz="2400" dirty="0"/>
              <a:t>data and functions within a class are called members of the class.</a:t>
            </a:r>
            <a:endParaRPr lang="en-IN" sz="2400"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3829179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Constructor</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92500"/>
          </a:bodyPr>
          <a:lstStyle/>
          <a:p>
            <a:r>
              <a:rPr lang="en-IN" sz="2400" dirty="0"/>
              <a:t>A class </a:t>
            </a:r>
            <a:r>
              <a:rPr lang="en-IN" sz="2400" b="1" dirty="0"/>
              <a:t>constructor</a:t>
            </a:r>
            <a:r>
              <a:rPr lang="en-IN" sz="2400" dirty="0"/>
              <a:t> is a special member function of a class that is executed whenever we create new objects of that class.</a:t>
            </a:r>
          </a:p>
          <a:p>
            <a:r>
              <a:rPr lang="en-IN" sz="2400" dirty="0"/>
              <a:t>A constructor will have exact same name as the class and it does not have any return type at all, not even </a:t>
            </a:r>
            <a:r>
              <a:rPr lang="en-IN" sz="2400" dirty="0" smtClean="0"/>
              <a:t>void.</a:t>
            </a:r>
          </a:p>
          <a:p>
            <a:r>
              <a:rPr lang="en-IN" sz="2400" dirty="0" smtClean="0"/>
              <a:t>Constructors </a:t>
            </a:r>
            <a:r>
              <a:rPr lang="en-IN" sz="2400" dirty="0"/>
              <a:t>can be very useful for setting initial values for certain member variables</a:t>
            </a:r>
            <a:r>
              <a:rPr lang="en-IN" sz="2400" dirty="0" smtClean="0"/>
              <a:t>.</a:t>
            </a:r>
          </a:p>
          <a:p>
            <a:r>
              <a:rPr lang="en-IN" sz="2400" dirty="0" smtClean="0"/>
              <a:t>Example:</a:t>
            </a:r>
            <a:br>
              <a:rPr lang="en-IN" sz="2400" dirty="0" smtClean="0"/>
            </a:br>
            <a:r>
              <a:rPr lang="en-IN" sz="2400" b="1" dirty="0"/>
              <a:t>class Line </a:t>
            </a:r>
            <a:r>
              <a:rPr lang="en-IN" sz="2400" b="1" dirty="0" smtClean="0"/>
              <a:t>{</a:t>
            </a:r>
            <a:br>
              <a:rPr lang="en-IN" sz="2400" b="1" dirty="0" smtClean="0"/>
            </a:br>
            <a:r>
              <a:rPr lang="en-IN" sz="2400" b="1" dirty="0" smtClean="0"/>
              <a:t>		public:</a:t>
            </a:r>
            <a:br>
              <a:rPr lang="en-IN" sz="2400" b="1" dirty="0" smtClean="0"/>
            </a:br>
            <a:r>
              <a:rPr lang="en-IN" sz="2400" b="1" dirty="0" smtClean="0"/>
              <a:t>			Line</a:t>
            </a:r>
            <a:r>
              <a:rPr lang="en-IN" sz="2400" b="1" dirty="0"/>
              <a:t>(); // This is the </a:t>
            </a:r>
            <a:r>
              <a:rPr lang="en-IN" sz="2400" b="1" dirty="0" smtClean="0"/>
              <a:t>constructor</a:t>
            </a:r>
            <a:br>
              <a:rPr lang="en-IN" sz="2400" b="1" dirty="0" smtClean="0"/>
            </a:br>
            <a:r>
              <a:rPr lang="en-IN" sz="2400" b="1" dirty="0" smtClean="0"/>
              <a:t>};</a:t>
            </a:r>
            <a:br>
              <a:rPr lang="en-IN" sz="2400" b="1" dirty="0" smtClean="0"/>
            </a:br>
            <a:r>
              <a:rPr lang="en-IN" sz="2400" b="1" dirty="0" smtClean="0"/>
              <a:t>Line</a:t>
            </a:r>
            <a:r>
              <a:rPr lang="en-IN" sz="2400" b="1" dirty="0"/>
              <a:t>::Line(void) </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 "Object is being created" &lt;&lt; </a:t>
            </a:r>
            <a:r>
              <a:rPr lang="en-IN" sz="2400" b="1" dirty="0" err="1"/>
              <a:t>endl</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20</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791140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Parameterized Constructor</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3" y="1026249"/>
            <a:ext cx="9406945" cy="5283544"/>
          </a:xfrm>
        </p:spPr>
        <p:txBody>
          <a:bodyPr vert="horz" lIns="91440" tIns="45720" rIns="91440" bIns="45720" rtlCol="0" anchor="t">
            <a:normAutofit/>
          </a:bodyPr>
          <a:lstStyle/>
          <a:p>
            <a:r>
              <a:rPr lang="en-IN" sz="2400" dirty="0"/>
              <a:t>A default constructor does not have any parameter, but if you need, a constructor can have </a:t>
            </a:r>
            <a:r>
              <a:rPr lang="en-IN" sz="2400" dirty="0" smtClean="0"/>
              <a:t>parameters.</a:t>
            </a:r>
          </a:p>
          <a:p>
            <a:r>
              <a:rPr lang="en-IN" sz="2400" dirty="0" smtClean="0"/>
              <a:t>This </a:t>
            </a:r>
            <a:r>
              <a:rPr lang="en-IN" sz="2400" dirty="0"/>
              <a:t>helps you to assign initial value to an object at the time of its </a:t>
            </a:r>
            <a:r>
              <a:rPr lang="en-IN" sz="2400" dirty="0" smtClean="0"/>
              <a:t>creation.</a:t>
            </a:r>
          </a:p>
          <a:p>
            <a:r>
              <a:rPr lang="en-IN" sz="2400" dirty="0" smtClean="0"/>
              <a:t>Example:</a:t>
            </a:r>
            <a:br>
              <a:rPr lang="en-IN" sz="2400" dirty="0" smtClean="0"/>
            </a:br>
            <a:r>
              <a:rPr lang="en-IN" sz="2400" b="1" dirty="0"/>
              <a:t>class Line </a:t>
            </a:r>
            <a:r>
              <a:rPr lang="en-IN" sz="2400" b="1" dirty="0" smtClean="0"/>
              <a:t>{</a:t>
            </a:r>
            <a:br>
              <a:rPr lang="en-IN" sz="2400" b="1" dirty="0" smtClean="0"/>
            </a:br>
            <a:r>
              <a:rPr lang="en-IN" sz="2400" b="1" dirty="0" smtClean="0"/>
              <a:t>		public:</a:t>
            </a:r>
            <a:br>
              <a:rPr lang="en-IN" sz="2400" b="1" dirty="0" smtClean="0"/>
            </a:br>
            <a:r>
              <a:rPr lang="en-IN" sz="2400" b="1" dirty="0" smtClean="0"/>
              <a:t>			Line(double </a:t>
            </a:r>
            <a:r>
              <a:rPr lang="en-IN" sz="2400" b="1" dirty="0" err="1" smtClean="0"/>
              <a:t>len</a:t>
            </a:r>
            <a:r>
              <a:rPr lang="en-IN" sz="2400" b="1" dirty="0" smtClean="0"/>
              <a:t>); </a:t>
            </a:r>
            <a:r>
              <a:rPr lang="en-IN" sz="2400" b="1" dirty="0"/>
              <a:t>// This is the </a:t>
            </a:r>
            <a:r>
              <a:rPr lang="en-IN" sz="2400" b="1" dirty="0" smtClean="0"/>
              <a:t>constructor</a:t>
            </a:r>
            <a:br>
              <a:rPr lang="en-IN" sz="2400" b="1" dirty="0" smtClean="0"/>
            </a:br>
            <a:r>
              <a:rPr lang="en-IN" sz="2400" b="1" dirty="0" smtClean="0"/>
              <a:t>};</a:t>
            </a:r>
            <a:br>
              <a:rPr lang="en-IN" sz="2400" b="1" dirty="0" smtClean="0"/>
            </a:br>
            <a:r>
              <a:rPr lang="en-IN" sz="2400" b="1" dirty="0" smtClean="0"/>
              <a:t>Line</a:t>
            </a:r>
            <a:r>
              <a:rPr lang="en-IN" sz="2400" b="1" dirty="0"/>
              <a:t>::</a:t>
            </a:r>
            <a:r>
              <a:rPr lang="en-IN" sz="2400" b="1" dirty="0" smtClean="0"/>
              <a:t>Line(double </a:t>
            </a:r>
            <a:r>
              <a:rPr lang="en-IN" sz="2400" b="1" dirty="0" err="1" smtClean="0"/>
              <a:t>len</a:t>
            </a:r>
            <a:r>
              <a:rPr lang="en-IN" sz="2400" b="1" dirty="0" smtClean="0"/>
              <a:t>) {</a:t>
            </a:r>
            <a:br>
              <a:rPr lang="en-IN" sz="2400" b="1" dirty="0" smtClean="0"/>
            </a:br>
            <a:r>
              <a:rPr lang="en-IN" sz="2400" b="1" dirty="0" smtClean="0"/>
              <a:t>		</a:t>
            </a:r>
            <a:r>
              <a:rPr lang="en-IN" sz="2400" b="1" dirty="0" err="1" smtClean="0"/>
              <a:t>cout</a:t>
            </a:r>
            <a:r>
              <a:rPr lang="en-IN" sz="2400" b="1" dirty="0" smtClean="0"/>
              <a:t> </a:t>
            </a:r>
            <a:r>
              <a:rPr lang="en-IN" sz="2400" b="1" dirty="0"/>
              <a:t>&lt;&lt; "Object is being </a:t>
            </a:r>
            <a:r>
              <a:rPr lang="en-IN" sz="2400" b="1" dirty="0" smtClean="0"/>
              <a:t>created, length = " </a:t>
            </a:r>
            <a:r>
              <a:rPr lang="en-IN" sz="2400" b="1" dirty="0"/>
              <a:t>&lt;&lt; </a:t>
            </a:r>
            <a:r>
              <a:rPr lang="en-IN" sz="2400" b="1" dirty="0" err="1" smtClean="0"/>
              <a:t>len</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21</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426655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Destructor</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77500" lnSpcReduction="20000"/>
          </a:bodyPr>
          <a:lstStyle/>
          <a:p>
            <a:r>
              <a:rPr lang="en-IN" sz="2400" dirty="0"/>
              <a:t>A </a:t>
            </a:r>
            <a:r>
              <a:rPr lang="en-IN" sz="2400" b="1" dirty="0"/>
              <a:t>destructor</a:t>
            </a:r>
            <a:r>
              <a:rPr lang="en-IN" sz="2400" dirty="0"/>
              <a:t> is a special member function of a class that is executed whenever an object of </a:t>
            </a:r>
            <a:r>
              <a:rPr lang="en-IN" sz="2400" dirty="0" smtClean="0"/>
              <a:t>its </a:t>
            </a:r>
            <a:r>
              <a:rPr lang="en-IN" sz="2400" dirty="0"/>
              <a:t>class goes out of scope or whenever the delete expression is applied to a pointer to the object of that class.</a:t>
            </a:r>
          </a:p>
          <a:p>
            <a:r>
              <a:rPr lang="en-IN" sz="2400" dirty="0"/>
              <a:t>A destructor will have exact same name as the class prefixed with a tilde (~) and it can neither return a value nor can it take any </a:t>
            </a:r>
            <a:r>
              <a:rPr lang="en-IN" sz="2400" dirty="0" smtClean="0"/>
              <a:t>parameters.</a:t>
            </a:r>
          </a:p>
          <a:p>
            <a:r>
              <a:rPr lang="en-IN" sz="2400" dirty="0" smtClean="0"/>
              <a:t>Destructor </a:t>
            </a:r>
            <a:r>
              <a:rPr lang="en-IN" sz="2400" dirty="0"/>
              <a:t>can be very useful for releasing resources before coming out of the program like closing files, releasing </a:t>
            </a:r>
            <a:r>
              <a:rPr lang="en-IN" sz="2400" dirty="0" smtClean="0"/>
              <a:t>memories, etc</a:t>
            </a:r>
            <a:r>
              <a:rPr lang="en-IN" sz="2400" dirty="0"/>
              <a:t>.</a:t>
            </a:r>
          </a:p>
          <a:p>
            <a:r>
              <a:rPr lang="en-IN" sz="2400" dirty="0" smtClean="0"/>
              <a:t>Example:</a:t>
            </a:r>
            <a:br>
              <a:rPr lang="en-IN" sz="2400" dirty="0" smtClean="0"/>
            </a:br>
            <a:r>
              <a:rPr lang="en-IN" sz="2400" b="1" dirty="0"/>
              <a:t>class Line </a:t>
            </a:r>
            <a:r>
              <a:rPr lang="en-IN" sz="2400" b="1" dirty="0" smtClean="0"/>
              <a:t>{</a:t>
            </a:r>
            <a:br>
              <a:rPr lang="en-IN" sz="2400" b="1" dirty="0" smtClean="0"/>
            </a:br>
            <a:r>
              <a:rPr lang="en-IN" sz="2400" b="1" dirty="0" smtClean="0"/>
              <a:t>		public:</a:t>
            </a:r>
            <a:br>
              <a:rPr lang="en-IN" sz="2400" b="1" dirty="0" smtClean="0"/>
            </a:br>
            <a:r>
              <a:rPr lang="en-IN" sz="2400" b="1" dirty="0" smtClean="0"/>
              <a:t>			Line</a:t>
            </a:r>
            <a:r>
              <a:rPr lang="en-IN" sz="2400" b="1" dirty="0"/>
              <a:t>(); </a:t>
            </a:r>
            <a:r>
              <a:rPr lang="en-IN" sz="2400" b="1" dirty="0" smtClean="0"/>
              <a:t>    // </a:t>
            </a:r>
            <a:r>
              <a:rPr lang="en-IN" sz="2400" b="1" dirty="0"/>
              <a:t>This is the </a:t>
            </a:r>
            <a:r>
              <a:rPr lang="en-IN" sz="2400" b="1" dirty="0" smtClean="0"/>
              <a:t>constructor</a:t>
            </a:r>
            <a:br>
              <a:rPr lang="en-IN" sz="2400" b="1" dirty="0" smtClean="0"/>
            </a:br>
            <a:r>
              <a:rPr lang="en-IN" sz="2400" b="1" dirty="0" smtClean="0"/>
              <a:t>			~Line();   // This is the destructor</a:t>
            </a:r>
            <a:br>
              <a:rPr lang="en-IN" sz="2400" b="1" dirty="0" smtClean="0"/>
            </a:br>
            <a:r>
              <a:rPr lang="en-IN" sz="2400" b="1" dirty="0" smtClean="0"/>
              <a:t>};</a:t>
            </a:r>
            <a:br>
              <a:rPr lang="en-IN" sz="2400" b="1" dirty="0" smtClean="0"/>
            </a:br>
            <a:r>
              <a:rPr lang="en-IN" sz="2400" b="1" dirty="0" smtClean="0"/>
              <a:t>Line</a:t>
            </a:r>
            <a:r>
              <a:rPr lang="en-IN" sz="2400" b="1" dirty="0"/>
              <a:t>::Line(void) </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 "Object is being created" &lt;&lt; </a:t>
            </a:r>
            <a:r>
              <a:rPr lang="en-IN" sz="2400" b="1" dirty="0" err="1"/>
              <a:t>endl</a:t>
            </a:r>
            <a:r>
              <a:rPr lang="en-IN" sz="2400" b="1" dirty="0" smtClean="0"/>
              <a:t>;</a:t>
            </a:r>
            <a:br>
              <a:rPr lang="en-IN" sz="2400" b="1" dirty="0" smtClean="0"/>
            </a:br>
            <a:r>
              <a:rPr lang="en-IN" sz="2400" b="1" dirty="0" smtClean="0"/>
              <a:t>}</a:t>
            </a:r>
            <a:br>
              <a:rPr lang="en-IN" sz="2400" b="1" dirty="0" smtClean="0"/>
            </a:br>
            <a:r>
              <a:rPr lang="en-IN" sz="2400" b="1" dirty="0"/>
              <a:t>Line</a:t>
            </a:r>
            <a:r>
              <a:rPr lang="en-IN" sz="2400" b="1" dirty="0" smtClean="0"/>
              <a:t>::~Line(void</a:t>
            </a:r>
            <a:r>
              <a:rPr lang="en-IN" sz="2400" b="1" dirty="0"/>
              <a:t>) {</a:t>
            </a:r>
            <a:br>
              <a:rPr lang="en-IN" sz="2400" b="1" dirty="0"/>
            </a:br>
            <a:r>
              <a:rPr lang="en-IN" sz="2400" b="1" dirty="0"/>
              <a:t>		</a:t>
            </a:r>
            <a:r>
              <a:rPr lang="en-IN" sz="2400" b="1" dirty="0" err="1"/>
              <a:t>cout</a:t>
            </a:r>
            <a:r>
              <a:rPr lang="en-IN" sz="2400" b="1" dirty="0"/>
              <a:t> &lt;&lt; "Object is being </a:t>
            </a:r>
            <a:r>
              <a:rPr lang="en-IN" sz="2400" b="1" dirty="0" smtClean="0"/>
              <a:t>deleted" </a:t>
            </a:r>
            <a:r>
              <a:rPr lang="en-IN" sz="2400" b="1" dirty="0"/>
              <a:t>&lt;&lt; </a:t>
            </a:r>
            <a:r>
              <a:rPr lang="en-IN" sz="2400" b="1" dirty="0" err="1"/>
              <a:t>endl</a:t>
            </a:r>
            <a:r>
              <a:rPr lang="en-IN" sz="2400" b="1" dirty="0"/>
              <a:t>;</a:t>
            </a:r>
            <a:br>
              <a:rPr lang="en-IN" sz="2400" b="1" dirty="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22</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11270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Friend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a:t>A friend function of a class is defined outside that class' scope but it has the right to access all private and protected members of the </a:t>
            </a:r>
            <a:r>
              <a:rPr lang="en-IN" sz="2400" dirty="0" smtClean="0"/>
              <a:t>class.</a:t>
            </a:r>
          </a:p>
          <a:p>
            <a:r>
              <a:rPr lang="en-IN" sz="2400" dirty="0" smtClean="0"/>
              <a:t>Even </a:t>
            </a:r>
            <a:r>
              <a:rPr lang="en-IN" sz="2400" dirty="0"/>
              <a:t>though the prototypes for friend functions appear in the class definition, friends are not member functions.</a:t>
            </a:r>
          </a:p>
          <a:p>
            <a:r>
              <a:rPr lang="en-IN" sz="2400" dirty="0"/>
              <a:t>A friend can be a function, function template, or member function, or a class or class template, in which case the entire class and all of its members are friends.</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23</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3362460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Friend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a:t>
            </a:r>
            <a:br>
              <a:rPr lang="en-IN" sz="2400" dirty="0" smtClean="0"/>
            </a:br>
            <a:r>
              <a:rPr lang="en-IN" sz="2400" b="1" dirty="0"/>
              <a:t>class Box </a:t>
            </a:r>
            <a:r>
              <a:rPr lang="en-IN" sz="2400" b="1" dirty="0" smtClean="0"/>
              <a:t>{</a:t>
            </a:r>
            <a:br>
              <a:rPr lang="en-IN" sz="2400" b="1" dirty="0" smtClean="0"/>
            </a:br>
            <a:r>
              <a:rPr lang="en-IN" sz="2400" b="1" dirty="0" smtClean="0"/>
              <a:t>		double width;</a:t>
            </a:r>
            <a:br>
              <a:rPr lang="en-IN" sz="2400" b="1" dirty="0" smtClean="0"/>
            </a:br>
            <a:r>
              <a:rPr lang="en-IN" sz="2400" b="1" dirty="0" smtClean="0"/>
              <a:t>		public:</a:t>
            </a:r>
            <a:br>
              <a:rPr lang="en-IN" sz="2400" b="1" dirty="0" smtClean="0"/>
            </a:br>
            <a:r>
              <a:rPr lang="en-IN" sz="2400" b="1" dirty="0" smtClean="0"/>
              <a:t>			friend </a:t>
            </a:r>
            <a:r>
              <a:rPr lang="en-IN" sz="2400" b="1" dirty="0"/>
              <a:t>void </a:t>
            </a:r>
            <a:r>
              <a:rPr lang="en-IN" sz="2400" b="1" dirty="0" err="1"/>
              <a:t>printWidth</a:t>
            </a:r>
            <a:r>
              <a:rPr lang="en-IN" sz="2400" b="1" dirty="0"/>
              <a:t>( Box </a:t>
            </a:r>
            <a:r>
              <a:rPr lang="en-IN" sz="2400" b="1" dirty="0" err="1"/>
              <a:t>box</a:t>
            </a:r>
            <a:r>
              <a:rPr lang="en-IN" sz="2400" b="1" dirty="0"/>
              <a:t> </a:t>
            </a:r>
            <a:r>
              <a:rPr lang="en-IN" sz="2400" b="1" dirty="0" smtClean="0"/>
              <a:t>);</a:t>
            </a:r>
            <a:br>
              <a:rPr lang="en-IN" sz="2400" b="1" dirty="0" smtClean="0"/>
            </a:br>
            <a:r>
              <a:rPr lang="en-IN" sz="2400" b="1" dirty="0" smtClean="0"/>
              <a:t>};</a:t>
            </a:r>
            <a:br>
              <a:rPr lang="en-IN" sz="2400" b="1" dirty="0" smtClean="0"/>
            </a:br>
            <a:r>
              <a:rPr lang="en-IN" sz="2400" b="1" dirty="0" smtClean="0"/>
              <a:t>// </a:t>
            </a:r>
            <a:r>
              <a:rPr lang="en-IN" sz="2400" b="1" dirty="0" err="1" smtClean="0"/>
              <a:t>printWidth</a:t>
            </a:r>
            <a:r>
              <a:rPr lang="en-IN" sz="2400" b="1" dirty="0"/>
              <a:t>() is not a member function of any </a:t>
            </a:r>
            <a:r>
              <a:rPr lang="en-IN" sz="2400" b="1" dirty="0" smtClean="0"/>
              <a:t>class.</a:t>
            </a:r>
            <a:br>
              <a:rPr lang="en-IN" sz="2400" b="1" dirty="0" smtClean="0"/>
            </a:br>
            <a:r>
              <a:rPr lang="en-IN" sz="2400" b="1" dirty="0" smtClean="0"/>
              <a:t>void </a:t>
            </a:r>
            <a:r>
              <a:rPr lang="en-IN" sz="2400" b="1" dirty="0" err="1"/>
              <a:t>printWidth</a:t>
            </a:r>
            <a:r>
              <a:rPr lang="en-IN" sz="2400" b="1" dirty="0"/>
              <a:t>( Box </a:t>
            </a:r>
            <a:r>
              <a:rPr lang="en-IN" sz="2400" b="1" dirty="0" err="1"/>
              <a:t>box</a:t>
            </a:r>
            <a:r>
              <a:rPr lang="en-IN" sz="2400" b="1" dirty="0"/>
              <a:t> ) </a:t>
            </a:r>
            <a:r>
              <a:rPr lang="en-IN" sz="2400" b="1" dirty="0" smtClean="0"/>
              <a:t>{</a:t>
            </a:r>
            <a:br>
              <a:rPr lang="en-IN" sz="2400" b="1" dirty="0" smtClean="0"/>
            </a:br>
            <a:r>
              <a:rPr lang="en-IN" sz="2400" b="1" dirty="0" smtClean="0"/>
              <a:t>		/* </a:t>
            </a:r>
            <a:r>
              <a:rPr lang="en-IN" sz="2400" b="1" dirty="0"/>
              <a:t>Because </a:t>
            </a:r>
            <a:r>
              <a:rPr lang="en-IN" sz="2400" b="1" dirty="0" err="1"/>
              <a:t>printWidth</a:t>
            </a:r>
            <a:r>
              <a:rPr lang="en-IN" sz="2400" b="1" dirty="0"/>
              <a:t>() is a friend of Box, it </a:t>
            </a:r>
            <a:r>
              <a:rPr lang="en-IN" sz="2400" b="1" dirty="0" smtClean="0"/>
              <a:t>can</a:t>
            </a:r>
            <a:br>
              <a:rPr lang="en-IN" sz="2400" b="1" dirty="0" smtClean="0"/>
            </a:br>
            <a:r>
              <a:rPr lang="en-IN" sz="2400" b="1" dirty="0" smtClean="0"/>
              <a:t>			directly </a:t>
            </a:r>
            <a:r>
              <a:rPr lang="en-IN" sz="2400" b="1" dirty="0"/>
              <a:t>access any member of this class </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 "Width of box : " &lt;&lt; </a:t>
            </a:r>
            <a:r>
              <a:rPr lang="en-IN" sz="2400" b="1" dirty="0" err="1"/>
              <a:t>box.width</a:t>
            </a:r>
            <a:r>
              <a:rPr lang="en-IN" sz="2400" b="1" dirty="0"/>
              <a:t> &lt;&lt;</a:t>
            </a:r>
            <a:r>
              <a:rPr lang="en-IN" sz="2400" b="1" dirty="0" err="1"/>
              <a:t>endl</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24</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339797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this Pointer</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a:t>Every object in C++ has access to its own address through an important pointer called </a:t>
            </a:r>
            <a:r>
              <a:rPr lang="en-IN" sz="2400" b="1" dirty="0"/>
              <a:t>this</a:t>
            </a:r>
            <a:r>
              <a:rPr lang="en-IN" sz="2400" dirty="0"/>
              <a:t> </a:t>
            </a:r>
            <a:r>
              <a:rPr lang="en-IN" sz="2400" dirty="0" smtClean="0"/>
              <a:t>pointer.</a:t>
            </a:r>
          </a:p>
          <a:p>
            <a:r>
              <a:rPr lang="en-IN" sz="2400" dirty="0" smtClean="0"/>
              <a:t>The</a:t>
            </a:r>
            <a:r>
              <a:rPr lang="en-IN" sz="2400" dirty="0"/>
              <a:t> </a:t>
            </a:r>
            <a:r>
              <a:rPr lang="en-IN" sz="2400" b="1" dirty="0"/>
              <a:t>this</a:t>
            </a:r>
            <a:r>
              <a:rPr lang="en-IN" sz="2400" dirty="0"/>
              <a:t> pointer is an implicit parameter to all member </a:t>
            </a:r>
            <a:r>
              <a:rPr lang="en-IN" sz="2400" dirty="0" smtClean="0"/>
              <a:t>functions.</a:t>
            </a:r>
          </a:p>
          <a:p>
            <a:r>
              <a:rPr lang="en-IN" sz="2400" dirty="0" smtClean="0"/>
              <a:t>Therefore</a:t>
            </a:r>
            <a:r>
              <a:rPr lang="en-IN" sz="2400" dirty="0"/>
              <a:t>, inside a member function, this may be used to refer to the invoking object.</a:t>
            </a:r>
          </a:p>
          <a:p>
            <a:r>
              <a:rPr lang="en-IN" sz="2400" dirty="0"/>
              <a:t>Friend functions do not have a </a:t>
            </a:r>
            <a:r>
              <a:rPr lang="en-IN" sz="2400" b="1" dirty="0"/>
              <a:t>this</a:t>
            </a:r>
            <a:r>
              <a:rPr lang="en-IN" sz="2400" dirty="0"/>
              <a:t> pointer, because friends are not members of a </a:t>
            </a:r>
            <a:r>
              <a:rPr lang="en-IN" sz="2400" dirty="0" smtClean="0"/>
              <a:t>class.</a:t>
            </a:r>
          </a:p>
          <a:p>
            <a:r>
              <a:rPr lang="en-IN" sz="2400" dirty="0" smtClean="0"/>
              <a:t>Only </a:t>
            </a:r>
            <a:r>
              <a:rPr lang="en-IN" sz="2400" dirty="0"/>
              <a:t>member functions have a </a:t>
            </a:r>
            <a:r>
              <a:rPr lang="en-IN" sz="2400" b="1" dirty="0"/>
              <a:t>this</a:t>
            </a:r>
            <a:r>
              <a:rPr lang="en-IN" sz="2400" dirty="0"/>
              <a:t> pointer.</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25</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48881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this Pointer</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a:t>
            </a:r>
            <a:br>
              <a:rPr lang="en-IN" sz="2400" dirty="0" smtClean="0"/>
            </a:br>
            <a:r>
              <a:rPr lang="en-IN" sz="2400" b="1" dirty="0"/>
              <a:t>class Box </a:t>
            </a:r>
            <a:r>
              <a:rPr lang="en-IN" sz="2400" b="1" dirty="0" smtClean="0"/>
              <a:t>{</a:t>
            </a:r>
            <a:br>
              <a:rPr lang="en-IN" sz="2400" b="1" dirty="0" smtClean="0"/>
            </a:br>
            <a:r>
              <a:rPr lang="en-IN" sz="2400" b="1" dirty="0" smtClean="0"/>
              <a:t>		public:</a:t>
            </a:r>
            <a:br>
              <a:rPr lang="en-IN" sz="2400" b="1" dirty="0" smtClean="0"/>
            </a:br>
            <a:r>
              <a:rPr lang="en-IN" sz="2400" b="1" dirty="0" smtClean="0"/>
              <a:t>		// </a:t>
            </a:r>
            <a:r>
              <a:rPr lang="en-IN" sz="2400" b="1" dirty="0"/>
              <a:t>Constructor </a:t>
            </a:r>
            <a:r>
              <a:rPr lang="en-IN" sz="2400" b="1" dirty="0" smtClean="0"/>
              <a:t>definition</a:t>
            </a:r>
            <a:br>
              <a:rPr lang="en-IN" sz="2400" b="1" dirty="0" smtClean="0"/>
            </a:br>
            <a:r>
              <a:rPr lang="en-IN" sz="2400" b="1" dirty="0" smtClean="0"/>
              <a:t>		Box(long </a:t>
            </a:r>
            <a:r>
              <a:rPr lang="en-IN" sz="2400" b="1" dirty="0"/>
              <a:t>l = 2.0, </a:t>
            </a:r>
            <a:r>
              <a:rPr lang="en-IN" sz="2400" b="1" dirty="0" smtClean="0"/>
              <a:t>long </a:t>
            </a:r>
            <a:r>
              <a:rPr lang="en-IN" sz="2400" b="1" dirty="0"/>
              <a:t>b = 2.0, </a:t>
            </a:r>
            <a:r>
              <a:rPr lang="en-IN" sz="2400" b="1" dirty="0" smtClean="0"/>
              <a:t>long </a:t>
            </a:r>
            <a:r>
              <a:rPr lang="en-IN" sz="2400" b="1" dirty="0"/>
              <a:t>h = 2.0) </a:t>
            </a:r>
            <a:r>
              <a:rPr lang="en-IN" sz="2400" b="1" dirty="0" smtClean="0"/>
              <a:t>{</a:t>
            </a:r>
            <a:br>
              <a:rPr lang="en-IN" sz="2400" b="1" dirty="0" smtClean="0"/>
            </a:br>
            <a:r>
              <a:rPr lang="en-IN" sz="2400" b="1" dirty="0" smtClean="0"/>
              <a:t>			</a:t>
            </a:r>
            <a:r>
              <a:rPr lang="en-IN" sz="2400" b="1" dirty="0" err="1" smtClean="0"/>
              <a:t>cout</a:t>
            </a:r>
            <a:r>
              <a:rPr lang="en-IN" sz="2400" b="1" dirty="0" smtClean="0"/>
              <a:t> </a:t>
            </a:r>
            <a:r>
              <a:rPr lang="en-IN" sz="2400" b="1" dirty="0"/>
              <a:t>&lt;&lt;"Constructor called." &lt;&lt; </a:t>
            </a:r>
            <a:r>
              <a:rPr lang="en-IN" sz="2400" b="1" dirty="0" err="1" smtClean="0"/>
              <a:t>endl</a:t>
            </a:r>
            <a:r>
              <a:rPr lang="en-IN" sz="2400" b="1" dirty="0" smtClean="0"/>
              <a:t>;</a:t>
            </a:r>
            <a:br>
              <a:rPr lang="en-IN" sz="2400" b="1" dirty="0" smtClean="0"/>
            </a:br>
            <a:r>
              <a:rPr lang="en-IN" sz="2400" b="1" dirty="0" smtClean="0"/>
              <a:t>			length </a:t>
            </a:r>
            <a:r>
              <a:rPr lang="en-IN" sz="2400" b="1" dirty="0"/>
              <a:t>= l; breadth = b; height = h</a:t>
            </a:r>
            <a:r>
              <a:rPr lang="en-IN" sz="2400" b="1" dirty="0" smtClean="0"/>
              <a:t>;</a:t>
            </a:r>
            <a:br>
              <a:rPr lang="en-IN" sz="2400" b="1" dirty="0" smtClean="0"/>
            </a:br>
            <a:r>
              <a:rPr lang="en-IN" sz="2400" b="1" dirty="0" smtClean="0"/>
              <a:t>		}</a:t>
            </a:r>
            <a:br>
              <a:rPr lang="en-IN" sz="2400" b="1" dirty="0" smtClean="0"/>
            </a:br>
            <a:r>
              <a:rPr lang="en-IN" sz="2400" b="1" dirty="0" smtClean="0"/>
              <a:t>		long </a:t>
            </a:r>
            <a:r>
              <a:rPr lang="en-IN" sz="2400" b="1" dirty="0"/>
              <a:t>Volume() { return length * breadth * height; </a:t>
            </a:r>
            <a:r>
              <a:rPr lang="en-IN" sz="2400" b="1" dirty="0" smtClean="0"/>
              <a:t>}</a:t>
            </a:r>
            <a:br>
              <a:rPr lang="en-IN" sz="2400" b="1" dirty="0" smtClean="0"/>
            </a:br>
            <a:r>
              <a:rPr lang="en-IN" sz="2400" b="1" dirty="0" smtClean="0"/>
              <a:t>		</a:t>
            </a:r>
            <a:r>
              <a:rPr lang="en-IN" sz="2400" b="1" dirty="0" err="1" smtClean="0"/>
              <a:t>int</a:t>
            </a:r>
            <a:r>
              <a:rPr lang="en-IN" sz="2400" b="1" dirty="0" smtClean="0"/>
              <a:t> </a:t>
            </a:r>
            <a:r>
              <a:rPr lang="en-IN" sz="2400" b="1" dirty="0"/>
              <a:t>compare(Box box</a:t>
            </a:r>
            <a:r>
              <a:rPr lang="en-IN" sz="2400" b="1" dirty="0" smtClean="0"/>
              <a:t>) {</a:t>
            </a:r>
            <a:br>
              <a:rPr lang="en-IN" sz="2400" b="1" dirty="0" smtClean="0"/>
            </a:br>
            <a:r>
              <a:rPr lang="en-IN" sz="2400" b="1" dirty="0" smtClean="0"/>
              <a:t>			return </a:t>
            </a:r>
            <a:r>
              <a:rPr lang="en-IN" sz="2400" b="1" dirty="0"/>
              <a:t>this-&gt;Volume() &gt; </a:t>
            </a:r>
            <a:r>
              <a:rPr lang="en-IN" sz="2400" b="1" dirty="0" err="1"/>
              <a:t>box.Volume</a:t>
            </a:r>
            <a:r>
              <a:rPr lang="en-IN" sz="2400" b="1" dirty="0" smtClean="0"/>
              <a:t>();</a:t>
            </a:r>
            <a:br>
              <a:rPr lang="en-IN" sz="2400" b="1" dirty="0" smtClean="0"/>
            </a:br>
            <a:r>
              <a:rPr lang="en-IN" sz="2400" b="1" dirty="0" smtClean="0"/>
              <a:t>		}</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26</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325375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2939908"/>
            <a:ext cx="8596668" cy="979976"/>
          </a:xfrm>
        </p:spPr>
        <p:txBody>
          <a:bodyPr vert="horz" lIns="91440" tIns="45720" rIns="91440" bIns="45720" rtlCol="0" anchor="t">
            <a:normAutofit/>
          </a:bodyPr>
          <a:lstStyle/>
          <a:p>
            <a:pPr marL="0" indent="0" algn="ctr">
              <a:buNone/>
            </a:pPr>
            <a:r>
              <a:rPr lang="en-GB" sz="2600">
                <a:ea typeface="+mn-lt"/>
                <a:cs typeface="+mn-lt"/>
              </a:rPr>
              <a:t>Thank you!</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27</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6472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Definition</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a:t>When you define a class, you define a blueprint for a data </a:t>
            </a:r>
            <a:r>
              <a:rPr lang="en-IN" sz="2400" dirty="0" smtClean="0"/>
              <a:t>type.</a:t>
            </a:r>
          </a:p>
          <a:p>
            <a:r>
              <a:rPr lang="en-IN" sz="2400" dirty="0" smtClean="0"/>
              <a:t>This </a:t>
            </a:r>
            <a:r>
              <a:rPr lang="en-IN" sz="2400" dirty="0"/>
              <a:t>doesn't actually define any data, but it does define what the class name means, that is, what an object of the class will consist of and what operations can be performed on such an object.</a:t>
            </a:r>
          </a:p>
          <a:p>
            <a:r>
              <a:rPr lang="en-IN" sz="2400" dirty="0"/>
              <a:t>A class definition starts with the keyword </a:t>
            </a:r>
            <a:r>
              <a:rPr lang="en-IN" sz="2400" b="1" dirty="0"/>
              <a:t>class</a:t>
            </a:r>
            <a:r>
              <a:rPr lang="en-IN" sz="2400" dirty="0"/>
              <a:t> followed by the class name; and the class body, enclosed by a pair of curly </a:t>
            </a:r>
            <a:r>
              <a:rPr lang="en-IN" sz="2400" dirty="0" smtClean="0"/>
              <a:t>braces.</a:t>
            </a:r>
          </a:p>
          <a:p>
            <a:r>
              <a:rPr lang="en-IN" sz="2400" dirty="0" smtClean="0"/>
              <a:t>A </a:t>
            </a:r>
            <a:r>
              <a:rPr lang="en-IN" sz="2400" dirty="0"/>
              <a:t>class definition must be followed either by a semicolon or a list of declarations</a:t>
            </a:r>
            <a:r>
              <a:rPr lang="en-IN" sz="2400" dirty="0" smtClean="0"/>
              <a:t>.</a:t>
            </a:r>
            <a:endParaRPr lang="en-IN" sz="2400"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3</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144610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Definition</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Example:</a:t>
            </a:r>
            <a:br>
              <a:rPr lang="en-IN" sz="2400" dirty="0" smtClean="0"/>
            </a:br>
            <a:r>
              <a:rPr lang="en-IN" sz="2400" b="1" dirty="0" smtClean="0"/>
              <a:t>class </a:t>
            </a:r>
            <a:r>
              <a:rPr lang="en-IN" sz="2400" b="1" dirty="0"/>
              <a:t>Box </a:t>
            </a:r>
            <a:r>
              <a:rPr lang="en-IN" sz="2400" b="1" dirty="0" smtClean="0"/>
              <a:t>{</a:t>
            </a:r>
            <a:br>
              <a:rPr lang="en-IN" sz="2400" b="1" dirty="0" smtClean="0"/>
            </a:br>
            <a:r>
              <a:rPr lang="en-IN" sz="2400" b="1" dirty="0" smtClean="0"/>
              <a:t>		public:</a:t>
            </a:r>
            <a:br>
              <a:rPr lang="en-IN" sz="2400" b="1" dirty="0" smtClean="0"/>
            </a:br>
            <a:r>
              <a:rPr lang="en-IN" sz="2400" b="1" dirty="0" smtClean="0"/>
              <a:t>			double </a:t>
            </a:r>
            <a:r>
              <a:rPr lang="en-IN" sz="2400" b="1" dirty="0"/>
              <a:t>length; </a:t>
            </a:r>
            <a:r>
              <a:rPr lang="en-IN" sz="2400" b="1" dirty="0" smtClean="0"/>
              <a:t>       // </a:t>
            </a:r>
            <a:r>
              <a:rPr lang="en-IN" sz="2400" b="1" dirty="0"/>
              <a:t>Length of a </a:t>
            </a:r>
            <a:r>
              <a:rPr lang="en-IN" sz="2400" b="1" dirty="0" smtClean="0"/>
              <a:t>box</a:t>
            </a:r>
            <a:br>
              <a:rPr lang="en-IN" sz="2400" b="1" dirty="0" smtClean="0"/>
            </a:br>
            <a:r>
              <a:rPr lang="en-IN" sz="2400" b="1" dirty="0" smtClean="0"/>
              <a:t>			double </a:t>
            </a:r>
            <a:r>
              <a:rPr lang="en-IN" sz="2400" b="1" dirty="0"/>
              <a:t>breadth; </a:t>
            </a:r>
            <a:r>
              <a:rPr lang="en-IN" sz="2400" b="1" dirty="0" smtClean="0"/>
              <a:t>    // </a:t>
            </a:r>
            <a:r>
              <a:rPr lang="en-IN" sz="2400" b="1" dirty="0"/>
              <a:t>Breadth of a </a:t>
            </a:r>
            <a:r>
              <a:rPr lang="en-IN" sz="2400" b="1" dirty="0" smtClean="0"/>
              <a:t>box</a:t>
            </a:r>
            <a:br>
              <a:rPr lang="en-IN" sz="2400" b="1" dirty="0" smtClean="0"/>
            </a:br>
            <a:r>
              <a:rPr lang="en-IN" sz="2400" b="1" dirty="0" smtClean="0"/>
              <a:t>			double </a:t>
            </a:r>
            <a:r>
              <a:rPr lang="en-IN" sz="2400" b="1" dirty="0"/>
              <a:t>height; </a:t>
            </a:r>
            <a:r>
              <a:rPr lang="en-IN" sz="2400" b="1" dirty="0" smtClean="0"/>
              <a:t>       // </a:t>
            </a:r>
            <a:r>
              <a:rPr lang="en-IN" sz="2400" b="1" dirty="0"/>
              <a:t>Height of a </a:t>
            </a:r>
            <a:r>
              <a:rPr lang="en-IN" sz="2400" b="1" dirty="0" smtClean="0"/>
              <a:t>box</a:t>
            </a:r>
            <a:br>
              <a:rPr lang="en-IN" sz="2400" b="1" dirty="0" smtClean="0"/>
            </a:br>
            <a:r>
              <a:rPr lang="en-IN" sz="2400" b="1" dirty="0" smtClean="0"/>
              <a:t>};</a:t>
            </a:r>
          </a:p>
          <a:p>
            <a:r>
              <a:rPr lang="en-IN" sz="2400" dirty="0" smtClean="0"/>
              <a:t>The </a:t>
            </a:r>
            <a:r>
              <a:rPr lang="en-IN" sz="2400" dirty="0"/>
              <a:t>keyword </a:t>
            </a:r>
            <a:r>
              <a:rPr lang="en-IN" sz="2400" b="1" dirty="0"/>
              <a:t>public</a:t>
            </a:r>
            <a:r>
              <a:rPr lang="en-IN" sz="2400" dirty="0"/>
              <a:t> determines the access attributes of the members of the class that follows </a:t>
            </a:r>
            <a:r>
              <a:rPr lang="en-IN" sz="2400" dirty="0" smtClean="0"/>
              <a:t>it.</a:t>
            </a:r>
          </a:p>
          <a:p>
            <a:r>
              <a:rPr lang="en-IN" sz="2400" dirty="0" smtClean="0"/>
              <a:t>A </a:t>
            </a:r>
            <a:r>
              <a:rPr lang="en-IN" sz="2400" dirty="0"/>
              <a:t>public member can be accessed from outside the class anywhere within the scope of the class object.</a:t>
            </a:r>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4</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63523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Object Definition</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a:t>A class provides the blueprints for objects, so basically an object is created from a </a:t>
            </a:r>
            <a:r>
              <a:rPr lang="en-IN" sz="2400" dirty="0" smtClean="0"/>
              <a:t>class.</a:t>
            </a:r>
          </a:p>
          <a:p>
            <a:r>
              <a:rPr lang="en-IN" sz="2400" dirty="0" smtClean="0"/>
              <a:t>We </a:t>
            </a:r>
            <a:r>
              <a:rPr lang="en-IN" sz="2400" dirty="0"/>
              <a:t>declare objects of a class with exactly the same sort of declaration that we declare variables of basic types</a:t>
            </a:r>
            <a:r>
              <a:rPr lang="en-IN" sz="2400" dirty="0" smtClean="0"/>
              <a:t>.</a:t>
            </a:r>
          </a:p>
          <a:p>
            <a:r>
              <a:rPr lang="en-IN" sz="2400" dirty="0"/>
              <a:t>Example:</a:t>
            </a:r>
            <a:br>
              <a:rPr lang="en-IN" sz="2400" dirty="0"/>
            </a:br>
            <a:r>
              <a:rPr lang="en-IN" sz="2400" b="1" dirty="0"/>
              <a:t>Box Box1</a:t>
            </a:r>
            <a:r>
              <a:rPr lang="en-IN" sz="2400" b="1" dirty="0" smtClean="0"/>
              <a:t>;    // </a:t>
            </a:r>
            <a:r>
              <a:rPr lang="en-IN" sz="2400" b="1" dirty="0"/>
              <a:t>Declare Box1 of type </a:t>
            </a:r>
            <a:r>
              <a:rPr lang="en-IN" sz="2400" b="1" dirty="0" smtClean="0"/>
              <a:t>Box</a:t>
            </a:r>
            <a:br>
              <a:rPr lang="en-IN" sz="2400" b="1" dirty="0" smtClean="0"/>
            </a:br>
            <a:r>
              <a:rPr lang="en-IN" sz="2400" b="1" dirty="0" err="1" smtClean="0"/>
              <a:t>Box</a:t>
            </a:r>
            <a:r>
              <a:rPr lang="en-IN" sz="2400" b="1" dirty="0" smtClean="0"/>
              <a:t> </a:t>
            </a:r>
            <a:r>
              <a:rPr lang="en-IN" sz="2400" b="1" dirty="0"/>
              <a:t>Box2</a:t>
            </a:r>
            <a:r>
              <a:rPr lang="en-IN" sz="2400" b="1" dirty="0" smtClean="0"/>
              <a:t>;    // </a:t>
            </a:r>
            <a:r>
              <a:rPr lang="en-IN" sz="2400" b="1" dirty="0"/>
              <a:t>Declare Box2 of type </a:t>
            </a:r>
            <a:r>
              <a:rPr lang="en-IN" sz="2400" b="1" dirty="0" smtClean="0"/>
              <a:t>Box</a:t>
            </a:r>
          </a:p>
          <a:p>
            <a:r>
              <a:rPr lang="en-IN" sz="2400" dirty="0" smtClean="0"/>
              <a:t>Both </a:t>
            </a:r>
            <a:r>
              <a:rPr lang="en-IN" sz="2400" dirty="0"/>
              <a:t>of the objects Box1 and Box2 will have their own copy of data members.</a:t>
            </a:r>
          </a:p>
          <a:p>
            <a:endParaRPr lang="en-IN" sz="2400"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5</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19728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Accessing the Data Members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fontScale="85000" lnSpcReduction="20000"/>
          </a:bodyPr>
          <a:lstStyle/>
          <a:p>
            <a:r>
              <a:rPr lang="en-IN" sz="2400" dirty="0"/>
              <a:t>The public data members of objects of a class can be accessed using the direct member access operator </a:t>
            </a:r>
            <a:r>
              <a:rPr lang="en-IN" sz="2400" dirty="0" smtClean="0"/>
              <a:t>(.)</a:t>
            </a:r>
          </a:p>
          <a:p>
            <a:r>
              <a:rPr lang="en-IN" sz="2400" dirty="0" smtClean="0"/>
              <a:t>Example:</a:t>
            </a:r>
            <a:br>
              <a:rPr lang="en-IN" sz="2400" dirty="0" smtClean="0"/>
            </a:br>
            <a:r>
              <a:rPr lang="en-IN" sz="2400" b="1" dirty="0"/>
              <a:t>#include &lt;</a:t>
            </a:r>
            <a:r>
              <a:rPr lang="en-IN" sz="2400" b="1" dirty="0" err="1" smtClean="0"/>
              <a:t>iostream</a:t>
            </a:r>
            <a:r>
              <a:rPr lang="en-IN" sz="2400" b="1" dirty="0" smtClean="0"/>
              <a:t>&gt;</a:t>
            </a:r>
            <a:br>
              <a:rPr lang="en-IN" sz="2400" b="1" dirty="0" smtClean="0"/>
            </a:br>
            <a:r>
              <a:rPr lang="en-IN" sz="2400" b="1" dirty="0" smtClean="0"/>
              <a:t>using </a:t>
            </a:r>
            <a:r>
              <a:rPr lang="en-IN" sz="2400" b="1" dirty="0"/>
              <a:t>namespace </a:t>
            </a:r>
            <a:r>
              <a:rPr lang="en-IN" sz="2400" b="1" dirty="0" err="1" smtClean="0"/>
              <a:t>std</a:t>
            </a:r>
            <a:r>
              <a:rPr lang="en-IN" sz="2400" b="1" dirty="0" smtClean="0"/>
              <a:t>;</a:t>
            </a:r>
            <a:br>
              <a:rPr lang="en-IN" sz="2400" b="1" dirty="0" smtClean="0"/>
            </a:br>
            <a:r>
              <a:rPr lang="en-IN" sz="2400" b="1" dirty="0" smtClean="0"/>
              <a:t>class </a:t>
            </a:r>
            <a:r>
              <a:rPr lang="en-IN" sz="2400" b="1" dirty="0"/>
              <a:t>Box </a:t>
            </a:r>
            <a:r>
              <a:rPr lang="en-IN" sz="2400" b="1" dirty="0" smtClean="0"/>
              <a:t>{</a:t>
            </a:r>
            <a:br>
              <a:rPr lang="en-IN" sz="2400" b="1" dirty="0" smtClean="0"/>
            </a:br>
            <a:r>
              <a:rPr lang="en-IN" sz="2400" b="1" dirty="0" smtClean="0"/>
              <a:t>		public:</a:t>
            </a:r>
            <a:br>
              <a:rPr lang="en-IN" sz="2400" b="1" dirty="0" smtClean="0"/>
            </a:br>
            <a:r>
              <a:rPr lang="en-IN" sz="2400" b="1" dirty="0" smtClean="0"/>
              <a:t>			double </a:t>
            </a:r>
            <a:r>
              <a:rPr lang="en-IN" sz="2400" b="1" dirty="0"/>
              <a:t>length; // Length of a </a:t>
            </a:r>
            <a:r>
              <a:rPr lang="en-IN" sz="2400" b="1" dirty="0" smtClean="0"/>
              <a:t>box</a:t>
            </a:r>
            <a:br>
              <a:rPr lang="en-IN" sz="2400" b="1" dirty="0" smtClean="0"/>
            </a:br>
            <a:r>
              <a:rPr lang="en-IN" sz="2400" b="1" dirty="0" smtClean="0"/>
              <a:t>			double </a:t>
            </a:r>
            <a:r>
              <a:rPr lang="en-IN" sz="2400" b="1" dirty="0"/>
              <a:t>breadth; // Breadth of a </a:t>
            </a:r>
            <a:r>
              <a:rPr lang="en-IN" sz="2400" b="1" dirty="0" smtClean="0"/>
              <a:t>box</a:t>
            </a:r>
            <a:br>
              <a:rPr lang="en-IN" sz="2400" b="1" dirty="0" smtClean="0"/>
            </a:br>
            <a:r>
              <a:rPr lang="en-IN" sz="2400" b="1" dirty="0" smtClean="0"/>
              <a:t>			double </a:t>
            </a:r>
            <a:r>
              <a:rPr lang="en-IN" sz="2400" b="1" dirty="0"/>
              <a:t>height; // Height of a </a:t>
            </a:r>
            <a:r>
              <a:rPr lang="en-IN" sz="2400" b="1" dirty="0" smtClean="0"/>
              <a:t>box</a:t>
            </a:r>
            <a:br>
              <a:rPr lang="en-IN" sz="2400" b="1" dirty="0" smtClean="0"/>
            </a:br>
            <a:r>
              <a:rPr lang="en-IN" sz="2400" b="1" dirty="0" smtClean="0"/>
              <a:t>};</a:t>
            </a:r>
            <a:br>
              <a:rPr lang="en-IN" sz="2400" b="1" dirty="0" smtClean="0"/>
            </a:br>
            <a:r>
              <a:rPr lang="en-IN" sz="2400" b="1" dirty="0" smtClean="0"/>
              <a:t/>
            </a:r>
            <a:br>
              <a:rPr lang="en-IN" sz="2400" b="1" dirty="0" smtClean="0"/>
            </a:br>
            <a:r>
              <a:rPr lang="en-IN" sz="2400" b="1" dirty="0" err="1" smtClean="0"/>
              <a:t>int</a:t>
            </a:r>
            <a:r>
              <a:rPr lang="en-IN" sz="2400" b="1" dirty="0" smtClean="0"/>
              <a:t> </a:t>
            </a:r>
            <a:r>
              <a:rPr lang="en-IN" sz="2400" b="1" dirty="0"/>
              <a:t>main() </a:t>
            </a:r>
            <a:r>
              <a:rPr lang="en-IN" sz="2400" b="1" dirty="0" smtClean="0"/>
              <a:t>{</a:t>
            </a:r>
            <a:br>
              <a:rPr lang="en-IN" sz="2400" b="1" dirty="0" smtClean="0"/>
            </a:br>
            <a:r>
              <a:rPr lang="en-IN" sz="2400" b="1" dirty="0" smtClean="0"/>
              <a:t>		Box </a:t>
            </a:r>
            <a:r>
              <a:rPr lang="en-IN" sz="2400" b="1" dirty="0"/>
              <a:t>Box1; // Declare Box1 of type </a:t>
            </a:r>
            <a:r>
              <a:rPr lang="en-IN" sz="2400" b="1" dirty="0" smtClean="0"/>
              <a:t>Box</a:t>
            </a:r>
            <a:br>
              <a:rPr lang="en-IN" sz="2400" b="1" dirty="0" smtClean="0"/>
            </a:br>
            <a:r>
              <a:rPr lang="en-IN" sz="2400" b="1" dirty="0" smtClean="0"/>
              <a:t>		Box </a:t>
            </a:r>
            <a:r>
              <a:rPr lang="en-IN" sz="2400" b="1" dirty="0"/>
              <a:t>Box2; // Declare Box2 of type </a:t>
            </a:r>
            <a:r>
              <a:rPr lang="en-IN" sz="2400" b="1" dirty="0" smtClean="0"/>
              <a:t>Box</a:t>
            </a:r>
            <a:br>
              <a:rPr lang="en-IN" sz="2400" b="1" dirty="0" smtClean="0"/>
            </a:br>
            <a:r>
              <a:rPr lang="en-IN" sz="2400" b="1" dirty="0" smtClean="0"/>
              <a:t>		double </a:t>
            </a:r>
            <a:r>
              <a:rPr lang="en-IN" sz="2400" b="1" dirty="0"/>
              <a:t>volume = 0.0; // Store the volume of a box </a:t>
            </a:r>
            <a:r>
              <a:rPr lang="en-IN" sz="2400" b="1" dirty="0" smtClean="0"/>
              <a:t>here</a:t>
            </a:r>
            <a:br>
              <a:rPr lang="en-IN" sz="2400" b="1" dirty="0" smtClean="0"/>
            </a:br>
            <a:r>
              <a:rPr lang="en-IN" sz="2400" b="1" dirty="0" smtClean="0"/>
              <a:t>		// </a:t>
            </a:r>
            <a:r>
              <a:rPr lang="en-IN" sz="2400" b="1" dirty="0"/>
              <a:t>box 1 </a:t>
            </a:r>
            <a:r>
              <a:rPr lang="en-IN" sz="2400" b="1" dirty="0" smtClean="0"/>
              <a:t>specification</a:t>
            </a:r>
            <a:br>
              <a:rPr lang="en-IN" sz="2400" b="1" dirty="0" smtClean="0"/>
            </a:br>
            <a:r>
              <a:rPr lang="en-IN" sz="2400" b="1" dirty="0" smtClean="0"/>
              <a:t>		Box1.height </a:t>
            </a:r>
            <a:r>
              <a:rPr lang="en-IN" sz="2400" b="1" dirty="0"/>
              <a:t>= </a:t>
            </a:r>
            <a:r>
              <a:rPr lang="en-IN" sz="2400" b="1" dirty="0" smtClean="0"/>
              <a:t>5.0;</a:t>
            </a:r>
            <a:br>
              <a:rPr lang="en-IN" sz="2400" b="1" dirty="0" smtClean="0"/>
            </a:br>
            <a:r>
              <a:rPr lang="en-IN" sz="2400" b="1" dirty="0" smtClean="0"/>
              <a:t>		Box1.length </a:t>
            </a:r>
            <a:r>
              <a:rPr lang="en-IN" sz="2400" b="1" dirty="0"/>
              <a:t>= </a:t>
            </a:r>
            <a:r>
              <a:rPr lang="en-IN" sz="2400" b="1" dirty="0" smtClean="0"/>
              <a:t>6.0;</a:t>
            </a:r>
            <a:br>
              <a:rPr lang="en-IN" sz="2400" b="1" dirty="0" smtClean="0"/>
            </a:br>
            <a:r>
              <a:rPr lang="en-IN" sz="2400" b="1" dirty="0" smtClean="0"/>
              <a:t>		Box1.breadth </a:t>
            </a:r>
            <a:r>
              <a:rPr lang="en-IN" sz="2400" b="1" dirty="0"/>
              <a:t>= 7.0</a:t>
            </a: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6</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46281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Accessing the Data Members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3" y="1026249"/>
            <a:ext cx="8941119" cy="5283544"/>
          </a:xfrm>
        </p:spPr>
        <p:txBody>
          <a:bodyPr vert="horz" lIns="91440" tIns="45720" rIns="91440" bIns="45720" rtlCol="0" anchor="t">
            <a:normAutofit/>
          </a:bodyPr>
          <a:lstStyle/>
          <a:p>
            <a:r>
              <a:rPr lang="en-IN" sz="2400" dirty="0" smtClean="0"/>
              <a:t>Example(continued):</a:t>
            </a:r>
            <a:br>
              <a:rPr lang="en-IN" sz="2400" dirty="0" smtClean="0"/>
            </a:br>
            <a:r>
              <a:rPr lang="en-IN" sz="2400" dirty="0" smtClean="0"/>
              <a:t>		</a:t>
            </a:r>
            <a:r>
              <a:rPr lang="en-IN" sz="2400" b="1" dirty="0" smtClean="0"/>
              <a:t>// </a:t>
            </a:r>
            <a:r>
              <a:rPr lang="en-IN" sz="2400" b="1" dirty="0"/>
              <a:t>box 2 </a:t>
            </a:r>
            <a:r>
              <a:rPr lang="en-IN" sz="2400" b="1" dirty="0" smtClean="0"/>
              <a:t>specification</a:t>
            </a:r>
            <a:br>
              <a:rPr lang="en-IN" sz="2400" b="1" dirty="0" smtClean="0"/>
            </a:br>
            <a:r>
              <a:rPr lang="en-IN" sz="2400" b="1" dirty="0" smtClean="0"/>
              <a:t>		Box2.height </a:t>
            </a:r>
            <a:r>
              <a:rPr lang="en-IN" sz="2400" b="1" dirty="0"/>
              <a:t>= </a:t>
            </a:r>
            <a:r>
              <a:rPr lang="en-IN" sz="2400" b="1" dirty="0" smtClean="0"/>
              <a:t>10.0;</a:t>
            </a:r>
            <a:br>
              <a:rPr lang="en-IN" sz="2400" b="1" dirty="0" smtClean="0"/>
            </a:br>
            <a:r>
              <a:rPr lang="en-IN" sz="2400" b="1" dirty="0" smtClean="0"/>
              <a:t>		Box2.length </a:t>
            </a:r>
            <a:r>
              <a:rPr lang="en-IN" sz="2400" b="1" dirty="0"/>
              <a:t>= </a:t>
            </a:r>
            <a:r>
              <a:rPr lang="en-IN" sz="2400" b="1" dirty="0" smtClean="0"/>
              <a:t>12.0;</a:t>
            </a:r>
            <a:br>
              <a:rPr lang="en-IN" sz="2400" b="1" dirty="0" smtClean="0"/>
            </a:br>
            <a:r>
              <a:rPr lang="en-IN" sz="2400" b="1" dirty="0" smtClean="0"/>
              <a:t>		Box2.breadth </a:t>
            </a:r>
            <a:r>
              <a:rPr lang="en-IN" sz="2400" b="1" dirty="0"/>
              <a:t>= 13.0</a:t>
            </a:r>
            <a:r>
              <a:rPr lang="en-IN" sz="2400" b="1" dirty="0" smtClean="0"/>
              <a:t>;</a:t>
            </a:r>
            <a:br>
              <a:rPr lang="en-IN" sz="2400" b="1" dirty="0" smtClean="0"/>
            </a:br>
            <a:r>
              <a:rPr lang="en-IN" sz="2400" b="1" dirty="0" smtClean="0"/>
              <a:t>		// </a:t>
            </a:r>
            <a:r>
              <a:rPr lang="en-IN" sz="2400" b="1" dirty="0"/>
              <a:t>volume of box </a:t>
            </a:r>
            <a:r>
              <a:rPr lang="en-IN" sz="2400" b="1" dirty="0" smtClean="0"/>
              <a:t>1</a:t>
            </a:r>
            <a:br>
              <a:rPr lang="en-IN" sz="2400" b="1" dirty="0" smtClean="0"/>
            </a:br>
            <a:r>
              <a:rPr lang="en-IN" sz="2400" b="1" dirty="0" smtClean="0"/>
              <a:t>		volume </a:t>
            </a:r>
            <a:r>
              <a:rPr lang="en-IN" sz="2400" b="1" dirty="0"/>
              <a:t>= Box1.height * Box1.length * </a:t>
            </a:r>
            <a:r>
              <a:rPr lang="en-IN" sz="2400" b="1" dirty="0" smtClean="0"/>
              <a:t>Box1.breadth;</a:t>
            </a:r>
            <a:br>
              <a:rPr lang="en-IN" sz="2400" b="1" dirty="0" smtClean="0"/>
            </a:br>
            <a:r>
              <a:rPr lang="en-IN" sz="2400" b="1" dirty="0" smtClean="0"/>
              <a:t>		</a:t>
            </a:r>
            <a:r>
              <a:rPr lang="en-IN" sz="2400" b="1" dirty="0" err="1" smtClean="0"/>
              <a:t>cout</a:t>
            </a:r>
            <a:r>
              <a:rPr lang="en-IN" sz="2400" b="1" dirty="0" smtClean="0"/>
              <a:t> </a:t>
            </a:r>
            <a:r>
              <a:rPr lang="en-IN" sz="2400" b="1" dirty="0"/>
              <a:t>&lt;&lt; "Volume of Box1 : " &lt;&lt; volume &lt;&lt;</a:t>
            </a:r>
            <a:r>
              <a:rPr lang="en-IN" sz="2400" b="1" dirty="0" err="1"/>
              <a:t>endl</a:t>
            </a:r>
            <a:r>
              <a:rPr lang="en-IN" sz="2400" b="1" dirty="0" smtClean="0"/>
              <a:t>;</a:t>
            </a:r>
            <a:br>
              <a:rPr lang="en-IN" sz="2400" b="1" dirty="0" smtClean="0"/>
            </a:br>
            <a:r>
              <a:rPr lang="en-IN" sz="2400" b="1" dirty="0" smtClean="0"/>
              <a:t>		// </a:t>
            </a:r>
            <a:r>
              <a:rPr lang="en-IN" sz="2400" b="1" dirty="0"/>
              <a:t>volume of box </a:t>
            </a:r>
            <a:r>
              <a:rPr lang="en-IN" sz="2400" b="1" dirty="0" smtClean="0"/>
              <a:t>2</a:t>
            </a:r>
            <a:br>
              <a:rPr lang="en-IN" sz="2400" b="1" dirty="0" smtClean="0"/>
            </a:br>
            <a:r>
              <a:rPr lang="en-IN" sz="2400" b="1" dirty="0" smtClean="0"/>
              <a:t>		volume </a:t>
            </a:r>
            <a:r>
              <a:rPr lang="en-IN" sz="2400" b="1" dirty="0"/>
              <a:t>= Box2.height * Box2.length * </a:t>
            </a:r>
            <a:r>
              <a:rPr lang="en-IN" sz="2400" b="1" dirty="0" smtClean="0"/>
              <a:t>Box2.breadth;</a:t>
            </a:r>
            <a:br>
              <a:rPr lang="en-IN" sz="2400" b="1" dirty="0" smtClean="0"/>
            </a:br>
            <a:r>
              <a:rPr lang="en-IN" sz="2400" b="1" dirty="0" smtClean="0"/>
              <a:t>		</a:t>
            </a:r>
            <a:r>
              <a:rPr lang="en-IN" sz="2400" b="1" dirty="0" err="1" smtClean="0"/>
              <a:t>cout</a:t>
            </a:r>
            <a:r>
              <a:rPr lang="en-IN" sz="2400" b="1" dirty="0" smtClean="0"/>
              <a:t> </a:t>
            </a:r>
            <a:r>
              <a:rPr lang="en-IN" sz="2400" b="1" dirty="0"/>
              <a:t>&lt;&lt; "Volume of Box2 : " &lt;&lt; volume &lt;&lt;</a:t>
            </a:r>
            <a:r>
              <a:rPr lang="en-IN" sz="2400" b="1" dirty="0" err="1" smtClean="0"/>
              <a:t>endl</a:t>
            </a:r>
            <a:r>
              <a:rPr lang="en-IN" sz="2400" b="1" dirty="0" smtClean="0"/>
              <a:t>;</a:t>
            </a:r>
            <a:br>
              <a:rPr lang="en-IN" sz="2400" b="1" dirty="0" smtClean="0"/>
            </a:br>
            <a:r>
              <a:rPr lang="en-IN" sz="2400" b="1" dirty="0" smtClean="0"/>
              <a:t>		return </a:t>
            </a:r>
            <a:r>
              <a:rPr lang="en-IN" sz="2400" b="1" dirty="0"/>
              <a:t>0</a:t>
            </a:r>
            <a:r>
              <a:rPr lang="en-IN" sz="2400" b="1" dirty="0" smtClean="0"/>
              <a:t>;</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7</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73602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a:t>A member function of a class is a function that has its definition or its prototype within the class definition like any other </a:t>
            </a:r>
            <a:r>
              <a:rPr lang="en-IN" sz="2400" dirty="0" smtClean="0"/>
              <a:t>variable.</a:t>
            </a:r>
          </a:p>
          <a:p>
            <a:r>
              <a:rPr lang="en-IN" sz="2400" dirty="0" smtClean="0"/>
              <a:t>It </a:t>
            </a:r>
            <a:r>
              <a:rPr lang="en-IN" sz="2400" dirty="0"/>
              <a:t>operates on any object of the class of which it is a member, and has access to all the members of a class for that object</a:t>
            </a:r>
            <a:r>
              <a:rPr lang="en-IN" sz="2400" dirty="0" smtClean="0"/>
              <a:t>.</a:t>
            </a:r>
          </a:p>
          <a:p>
            <a:r>
              <a:rPr lang="en-IN" sz="2400" dirty="0"/>
              <a:t>Member functions can be defined within the class </a:t>
            </a:r>
            <a:r>
              <a:rPr lang="en-IN" sz="2400" dirty="0" smtClean="0"/>
              <a:t>definition (inline, but without using </a:t>
            </a:r>
            <a:r>
              <a:rPr lang="en-IN" sz="2400" b="1" dirty="0" smtClean="0"/>
              <a:t>inline</a:t>
            </a:r>
            <a:r>
              <a:rPr lang="en-IN" sz="2400" dirty="0" smtClean="0"/>
              <a:t> </a:t>
            </a:r>
            <a:r>
              <a:rPr lang="en-IN" sz="2400" dirty="0" err="1" smtClean="0"/>
              <a:t>specifier</a:t>
            </a:r>
            <a:r>
              <a:rPr lang="en-IN" sz="2400" dirty="0" smtClean="0"/>
              <a:t>) </a:t>
            </a:r>
            <a:r>
              <a:rPr lang="en-IN" sz="2400" dirty="0"/>
              <a:t>or separately using </a:t>
            </a:r>
            <a:r>
              <a:rPr lang="en-IN" sz="2400" b="1" dirty="0"/>
              <a:t>scope resolution </a:t>
            </a:r>
            <a:r>
              <a:rPr lang="en-IN" sz="2400" b="1" dirty="0" smtClean="0"/>
              <a:t>operator.</a:t>
            </a:r>
            <a:endParaRPr lang="en-IN" sz="2400"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8</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487750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3A855-F520-45FD-BB3B-6FB6FC35C386}"/>
              </a:ext>
            </a:extLst>
          </p:cNvPr>
          <p:cNvSpPr>
            <a:spLocks noGrp="1"/>
          </p:cNvSpPr>
          <p:nvPr>
            <p:ph type="title"/>
          </p:nvPr>
        </p:nvSpPr>
        <p:spPr>
          <a:xfrm>
            <a:off x="677334" y="254577"/>
            <a:ext cx="8596668" cy="671369"/>
          </a:xfrm>
        </p:spPr>
        <p:txBody>
          <a:bodyPr>
            <a:normAutofit/>
          </a:bodyPr>
          <a:lstStyle/>
          <a:p>
            <a:r>
              <a:rPr lang="en-GB" dirty="0" smtClean="0"/>
              <a:t>Class Member Functions</a:t>
            </a:r>
            <a:endParaRPr lang="en-GB" dirty="0"/>
          </a:p>
        </p:txBody>
      </p:sp>
      <p:sp>
        <p:nvSpPr>
          <p:cNvPr id="3" name="Content Placeholder 2">
            <a:extLst>
              <a:ext uri="{FF2B5EF4-FFF2-40B4-BE49-F238E27FC236}">
                <a16:creationId xmlns:a16="http://schemas.microsoft.com/office/drawing/2014/main" xmlns="" id="{6EF6FA72-B416-4A84-A8AB-88469E738166}"/>
              </a:ext>
            </a:extLst>
          </p:cNvPr>
          <p:cNvSpPr>
            <a:spLocks noGrp="1"/>
          </p:cNvSpPr>
          <p:nvPr>
            <p:ph idx="1"/>
          </p:nvPr>
        </p:nvSpPr>
        <p:spPr>
          <a:xfrm>
            <a:off x="677334" y="1026249"/>
            <a:ext cx="8596668" cy="5283544"/>
          </a:xfrm>
        </p:spPr>
        <p:txBody>
          <a:bodyPr vert="horz" lIns="91440" tIns="45720" rIns="91440" bIns="45720" rtlCol="0" anchor="t">
            <a:normAutofit/>
          </a:bodyPr>
          <a:lstStyle/>
          <a:p>
            <a:r>
              <a:rPr lang="en-IN" sz="2400" dirty="0" smtClean="0"/>
              <a:t>Defining member function within class definition (</a:t>
            </a:r>
            <a:r>
              <a:rPr lang="en-IN" sz="2400" dirty="0"/>
              <a:t>inline):</a:t>
            </a:r>
            <a:br>
              <a:rPr lang="en-IN" sz="2400" dirty="0"/>
            </a:br>
            <a:r>
              <a:rPr lang="en-IN" sz="2400" b="1" dirty="0"/>
              <a:t>class Box </a:t>
            </a:r>
            <a:r>
              <a:rPr lang="en-IN" sz="2400" b="1" dirty="0" smtClean="0"/>
              <a:t>{</a:t>
            </a:r>
            <a:br>
              <a:rPr lang="en-IN" sz="2400" b="1" dirty="0" smtClean="0"/>
            </a:br>
            <a:r>
              <a:rPr lang="en-IN" sz="2400" b="1" dirty="0" smtClean="0"/>
              <a:t>		public:</a:t>
            </a:r>
            <a:br>
              <a:rPr lang="en-IN" sz="2400" b="1" dirty="0" smtClean="0"/>
            </a:br>
            <a:r>
              <a:rPr lang="en-IN" sz="2400" b="1" dirty="0" smtClean="0"/>
              <a:t>		double </a:t>
            </a:r>
            <a:r>
              <a:rPr lang="en-IN" sz="2400" b="1" dirty="0"/>
              <a:t>length; // Length of a </a:t>
            </a:r>
            <a:r>
              <a:rPr lang="en-IN" sz="2400" b="1" dirty="0" smtClean="0"/>
              <a:t>box</a:t>
            </a:r>
            <a:br>
              <a:rPr lang="en-IN" sz="2400" b="1" dirty="0" smtClean="0"/>
            </a:br>
            <a:r>
              <a:rPr lang="en-IN" sz="2400" b="1" dirty="0" smtClean="0"/>
              <a:t>		double </a:t>
            </a:r>
            <a:r>
              <a:rPr lang="en-IN" sz="2400" b="1" dirty="0"/>
              <a:t>breadth; // Breadth of a </a:t>
            </a:r>
            <a:r>
              <a:rPr lang="en-IN" sz="2400" b="1" dirty="0" smtClean="0"/>
              <a:t>box</a:t>
            </a:r>
            <a:br>
              <a:rPr lang="en-IN" sz="2400" b="1" dirty="0" smtClean="0"/>
            </a:br>
            <a:r>
              <a:rPr lang="en-IN" sz="2400" b="1" dirty="0" smtClean="0"/>
              <a:t>		double </a:t>
            </a:r>
            <a:r>
              <a:rPr lang="en-IN" sz="2400" b="1" dirty="0"/>
              <a:t>height; // Height of a </a:t>
            </a:r>
            <a:r>
              <a:rPr lang="en-IN" sz="2400" b="1" dirty="0" smtClean="0"/>
              <a:t>box</a:t>
            </a:r>
            <a:br>
              <a:rPr lang="en-IN" sz="2400" b="1" dirty="0" smtClean="0"/>
            </a:br>
            <a:r>
              <a:rPr lang="en-IN" sz="2400" b="1" dirty="0" smtClean="0"/>
              <a:t>		double </a:t>
            </a:r>
            <a:r>
              <a:rPr lang="en-IN" sz="2400" b="1" dirty="0" err="1"/>
              <a:t>getVolume</a:t>
            </a:r>
            <a:r>
              <a:rPr lang="en-IN" sz="2400" b="1" dirty="0"/>
              <a:t>(void) </a:t>
            </a:r>
            <a:r>
              <a:rPr lang="en-IN" sz="2400" b="1" dirty="0" smtClean="0"/>
              <a:t>{</a:t>
            </a:r>
            <a:br>
              <a:rPr lang="en-IN" sz="2400" b="1" dirty="0" smtClean="0"/>
            </a:br>
            <a:r>
              <a:rPr lang="en-IN" sz="2400" b="1" dirty="0" smtClean="0"/>
              <a:t>			return </a:t>
            </a:r>
            <a:r>
              <a:rPr lang="en-IN" sz="2400" b="1" dirty="0"/>
              <a:t>length * breadth * height</a:t>
            </a:r>
            <a:r>
              <a:rPr lang="en-IN" sz="2400" b="1" dirty="0" smtClean="0"/>
              <a:t>;</a:t>
            </a:r>
            <a:br>
              <a:rPr lang="en-IN" sz="2400" b="1" dirty="0" smtClean="0"/>
            </a:br>
            <a:r>
              <a:rPr lang="en-IN" sz="2400" b="1" dirty="0" smtClean="0"/>
              <a:t>		}</a:t>
            </a:r>
            <a:br>
              <a:rPr lang="en-IN" sz="2400" b="1" dirty="0" smtClean="0"/>
            </a:br>
            <a:r>
              <a:rPr lang="en-IN" sz="2400" b="1" dirty="0" smtClean="0"/>
              <a:t>};</a:t>
            </a:r>
            <a:endParaRPr lang="en-IN" sz="2400" b="1" dirty="0"/>
          </a:p>
        </p:txBody>
      </p:sp>
      <p:sp>
        <p:nvSpPr>
          <p:cNvPr id="5" name="Slide Number Placeholder 4">
            <a:extLst>
              <a:ext uri="{FF2B5EF4-FFF2-40B4-BE49-F238E27FC236}">
                <a16:creationId xmlns:a16="http://schemas.microsoft.com/office/drawing/2014/main" xmlns="" id="{F7A8CF13-B949-428D-B1DA-EC62E878CFC8}"/>
              </a:ext>
            </a:extLst>
          </p:cNvPr>
          <p:cNvSpPr>
            <a:spLocks noGrp="1"/>
          </p:cNvSpPr>
          <p:nvPr>
            <p:ph type="sldNum" sz="quarter" idx="12"/>
          </p:nvPr>
        </p:nvSpPr>
        <p:spPr>
          <a:xfrm>
            <a:off x="8590663" y="6309794"/>
            <a:ext cx="683339" cy="365125"/>
          </a:xfrm>
        </p:spPr>
        <p:txBody>
          <a:bodyPr/>
          <a:lstStyle/>
          <a:p>
            <a:fld id="{D57F1E4F-1CFF-5643-939E-217C01CDF565}" type="slidenum">
              <a:rPr lang="en-US" dirty="0"/>
              <a:pPr/>
              <a:t>9</a:t>
            </a:fld>
            <a:endParaRPr lang="en-GB"/>
          </a:p>
        </p:txBody>
      </p:sp>
      <p:sp>
        <p:nvSpPr>
          <p:cNvPr id="4" name="Footer Placeholder 3">
            <a:extLst>
              <a:ext uri="{FF2B5EF4-FFF2-40B4-BE49-F238E27FC236}">
                <a16:creationId xmlns:a16="http://schemas.microsoft.com/office/drawing/2014/main" xmlns="" id="{D82F2776-FF3F-4917-96F1-5A16982DC75E}"/>
              </a:ext>
            </a:extLst>
          </p:cNvPr>
          <p:cNvSpPr>
            <a:spLocks noGrp="1"/>
          </p:cNvSpPr>
          <p:nvPr>
            <p:ph type="ftr" sz="quarter" idx="11"/>
          </p:nvPr>
        </p:nvSpPr>
        <p:spPr>
          <a:xfrm>
            <a:off x="677334" y="6309794"/>
            <a:ext cx="6297612" cy="365125"/>
          </a:xfrm>
        </p:spPr>
        <p:txBody>
          <a:bodyPr/>
          <a:lstStyle/>
          <a:p>
            <a:r>
              <a:rPr lang="en-GB" dirty="0" smtClean="0"/>
              <a:t>26 </a:t>
            </a:r>
            <a:r>
              <a:rPr lang="en-GB" dirty="0"/>
              <a:t>March 2021</a:t>
            </a:r>
          </a:p>
        </p:txBody>
      </p:sp>
    </p:spTree>
    <p:extLst>
      <p:ext uri="{BB962C8B-B14F-4D97-AF65-F5344CB8AC3E}">
        <p14:creationId xmlns:p14="http://schemas.microsoft.com/office/powerpoint/2010/main" val="2657921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Celestial</Template>
  <TotalTime>131</TotalTime>
  <Words>737</Words>
  <Application>Microsoft Office PowerPoint</Application>
  <PresentationFormat>Custom</PresentationFormat>
  <Paragraphs>147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Classes and Objects</vt:lpstr>
      <vt:lpstr>Introduction</vt:lpstr>
      <vt:lpstr>Class Definition</vt:lpstr>
      <vt:lpstr>Class Definition</vt:lpstr>
      <vt:lpstr>Object Definition</vt:lpstr>
      <vt:lpstr>Accessing the Data Members</vt:lpstr>
      <vt:lpstr>Accessing the Data Members</vt:lpstr>
      <vt:lpstr>Class Member Functions</vt:lpstr>
      <vt:lpstr>Class Member Functions</vt:lpstr>
      <vt:lpstr>Class Member Functions</vt:lpstr>
      <vt:lpstr>Class Member Functions</vt:lpstr>
      <vt:lpstr>Class Member Functions</vt:lpstr>
      <vt:lpstr>Class Member Functions</vt:lpstr>
      <vt:lpstr>Class Member Functions</vt:lpstr>
      <vt:lpstr>Class Access Modifiers</vt:lpstr>
      <vt:lpstr>Class Access Modifiers</vt:lpstr>
      <vt:lpstr>Class Access Modifiers - public</vt:lpstr>
      <vt:lpstr>Class Access Modifiers - private</vt:lpstr>
      <vt:lpstr>Class Access Modifiers - protected</vt:lpstr>
      <vt:lpstr>Class Constructor</vt:lpstr>
      <vt:lpstr>Class Parameterized Constructor</vt:lpstr>
      <vt:lpstr>Class Destructor</vt:lpstr>
      <vt:lpstr>Friend Functions</vt:lpstr>
      <vt:lpstr>Friend Functions</vt:lpstr>
      <vt:lpstr>this Pointer</vt:lpstr>
      <vt:lpstr>this Pointer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Hegde</dc:creator>
  <cp:lastModifiedBy>Akash Hegde</cp:lastModifiedBy>
  <cp:revision>607</cp:revision>
  <dcterms:created xsi:type="dcterms:W3CDTF">2021-03-23T16:21:34Z</dcterms:created>
  <dcterms:modified xsi:type="dcterms:W3CDTF">2021-03-25T17:09:07Z</dcterms:modified>
</cp:coreProperties>
</file>