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4" r:id="rId16"/>
    <p:sldId id="295" r:id="rId17"/>
    <p:sldId id="297" r:id="rId18"/>
    <p:sldId id="298" r:id="rId19"/>
    <p:sldId id="272" r:id="rId20"/>
    <p:sldId id="273" r:id="rId21"/>
    <p:sldId id="278" r:id="rId22"/>
    <p:sldId id="271" r:id="rId23"/>
    <p:sldId id="274" r:id="rId24"/>
    <p:sldId id="293" r:id="rId25"/>
    <p:sldId id="275" r:id="rId26"/>
    <p:sldId id="276" r:id="rId27"/>
    <p:sldId id="296" r:id="rId28"/>
    <p:sldId id="277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2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8D8BDC-F036-4274-ABA9-6E0C099A6B43}" type="datetimeFigureOut">
              <a:rPr lang="en-IN" smtClean="0"/>
              <a:t>07-05-2018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E65AC4-F410-4C44-8E46-66624C2FBD8E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48880"/>
            <a:ext cx="8496944" cy="159295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Recognizing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Human Activities</a:t>
            </a:r>
            <a:b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Video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using Machine Learning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4221088"/>
            <a:ext cx="7457256" cy="1800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Carried Out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Guidance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of: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Akash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Hegde	        (1RN14IS010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	     Dr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 M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V Sudhamani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Akshay Sudhir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Hulekal  (1RN14IS013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Professor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&amp; HoD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Mithun Bharadwaj B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V  (1RN14IS059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Dept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ISE, RNSIT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Hitesh B Rao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(1RN15IS406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000" dirty="0"/>
          </a:p>
        </p:txBody>
      </p:sp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88" y="382236"/>
            <a:ext cx="1741517" cy="148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083"/>
            <a:ext cx="1752203" cy="17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33" y="116632"/>
            <a:ext cx="4618856" cy="58092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Preliminary 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esign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36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-759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1619670" y="928409"/>
            <a:ext cx="5400600" cy="5453845"/>
            <a:chOff x="1619670" y="837639"/>
            <a:chExt cx="5328592" cy="5544616"/>
          </a:xfrm>
        </p:grpSpPr>
        <p:grpSp>
          <p:nvGrpSpPr>
            <p:cNvPr id="5" name="Group 4"/>
            <p:cNvGrpSpPr/>
            <p:nvPr/>
          </p:nvGrpSpPr>
          <p:grpSpPr>
            <a:xfrm>
              <a:off x="1619670" y="837639"/>
              <a:ext cx="5328592" cy="5544616"/>
              <a:chOff x="2314452" y="1620670"/>
              <a:chExt cx="3337668" cy="4328610"/>
            </a:xfrm>
          </p:grpSpPr>
          <p:sp>
            <p:nvSpPr>
              <p:cNvPr id="4" name="Flowchart: Process 3"/>
              <p:cNvSpPr/>
              <p:nvPr/>
            </p:nvSpPr>
            <p:spPr>
              <a:xfrm>
                <a:off x="2736241" y="1620670"/>
                <a:ext cx="2915879" cy="340279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Accumulation of Dataset </a:t>
                </a: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2723738" y="2213805"/>
                <a:ext cx="2928381" cy="31221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Data Pre-Processing </a:t>
                </a:r>
              </a:p>
            </p:txBody>
          </p:sp>
          <p:sp>
            <p:nvSpPr>
              <p:cNvPr id="7" name="Flowchart: Process 6"/>
              <p:cNvSpPr/>
              <p:nvPr/>
            </p:nvSpPr>
            <p:spPr>
              <a:xfrm>
                <a:off x="2740556" y="2816292"/>
                <a:ext cx="2911564" cy="3048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Conversion of Videos to Frames </a:t>
                </a:r>
              </a:p>
            </p:txBody>
          </p:sp>
          <p:sp>
            <p:nvSpPr>
              <p:cNvPr id="8" name="Flowchart: Process 7"/>
              <p:cNvSpPr/>
              <p:nvPr/>
            </p:nvSpPr>
            <p:spPr>
              <a:xfrm>
                <a:off x="2758416" y="3373948"/>
                <a:ext cx="2893703" cy="37635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Building the Model</a:t>
                </a:r>
                <a:r>
                  <a:rPr lang="en-IN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2758416" y="4011259"/>
                <a:ext cx="2893703" cy="370038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Training the Model </a:t>
                </a:r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2758415" y="4634153"/>
                <a:ext cx="2893704" cy="281303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Testing the Model</a:t>
                </a:r>
                <a:r>
                  <a:rPr lang="en-IN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2746383" y="5196116"/>
                <a:ext cx="2905736" cy="7531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Tabulation of Results, Comparison of Accuracies and Log Times</a:t>
                </a:r>
                <a:r>
                  <a:rPr lang="en-IN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070302" y="1960949"/>
                <a:ext cx="0" cy="252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091890" y="2526017"/>
                <a:ext cx="0" cy="252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116696" y="4918000"/>
                <a:ext cx="0" cy="252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126567" y="4381297"/>
                <a:ext cx="0" cy="252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114534" y="3758403"/>
                <a:ext cx="0" cy="252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091890" y="3121092"/>
                <a:ext cx="0" cy="252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314452" y="2968692"/>
                <a:ext cx="0" cy="26040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>
              <a:endCxn id="7" idx="1"/>
            </p:cNvCxnSpPr>
            <p:nvPr/>
          </p:nvCxnSpPr>
          <p:spPr>
            <a:xfrm>
              <a:off x="1619670" y="2564351"/>
              <a:ext cx="68027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1" idx="1"/>
            </p:cNvCxnSpPr>
            <p:nvPr/>
          </p:nvCxnSpPr>
          <p:spPr>
            <a:xfrm>
              <a:off x="1619670" y="5899882"/>
              <a:ext cx="68957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2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3826768" cy="5809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Detailed Design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0666"/>
            <a:ext cx="5616624" cy="572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Divya\Pictures\extras\r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75133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Flow Diagram of the </a:t>
            </a:r>
            <a:r>
              <a:rPr lang="en-IN" dirty="0" smtClean="0"/>
              <a:t>System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1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116632"/>
            <a:ext cx="3682752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Detailed </a:t>
            </a:r>
            <a:r>
              <a:rPr lang="en-US" b="1" dirty="0" smtClean="0">
                <a:solidFill>
                  <a:schemeClr val="tx1"/>
                </a:solidFill>
              </a:rPr>
              <a:t>Design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66918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Divya\Pictures\extras\r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593" y="804773"/>
            <a:ext cx="42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Case Diagram of the </a:t>
            </a:r>
            <a:r>
              <a:rPr lang="en-IN" dirty="0" smtClean="0"/>
              <a:t>System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644" y="124058"/>
            <a:ext cx="3610744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Detailed </a:t>
            </a:r>
            <a:r>
              <a:rPr lang="en-US" b="1" dirty="0" smtClean="0">
                <a:solidFill>
                  <a:schemeClr val="tx1"/>
                </a:solidFill>
              </a:rPr>
              <a:t>Design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624736" cy="567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Divya\Pictures\extras\r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751334"/>
            <a:ext cx="43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Sequence Diagram of the </a:t>
            </a:r>
            <a:r>
              <a:rPr lang="en-IN" dirty="0" smtClean="0"/>
              <a:t>System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8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116632"/>
            <a:ext cx="3538736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mplementation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36000"/>
            <a:ext cx="7643192" cy="55379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Usability and Technical aspect.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KTH Dataset is open-source.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Sequential model techniques.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Installation of various technologies and software.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Python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PyCharm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TensorFlow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Keras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Numpy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FFmpeg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OpenCV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Matplotlib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Graphviz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Pydot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h5py		</a:t>
            </a:r>
            <a:r>
              <a:rPr lang="en-US" sz="2200" dirty="0" smtClean="0">
                <a:solidFill>
                  <a:schemeClr val="accent1"/>
                </a:solidFill>
              </a:rPr>
              <a:t>*</a:t>
            </a:r>
            <a:r>
              <a:rPr lang="en-US" sz="2200" dirty="0" smtClean="0"/>
              <a:t> Django</a:t>
            </a:r>
          </a:p>
          <a:p>
            <a:pPr lvl="1" algn="just">
              <a:lnSpc>
                <a:spcPct val="150000"/>
              </a:lnSpc>
            </a:pPr>
            <a:endParaRPr lang="en-US" dirty="0" smtClean="0"/>
          </a:p>
          <a:p>
            <a:pPr lvl="1" algn="just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6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93558" y="1268760"/>
            <a:ext cx="7506834" cy="2858616"/>
            <a:chOff x="593558" y="1268760"/>
            <a:chExt cx="7506834" cy="2858616"/>
          </a:xfrm>
        </p:grpSpPr>
        <p:grpSp>
          <p:nvGrpSpPr>
            <p:cNvPr id="4" name="Group 3"/>
            <p:cNvGrpSpPr/>
            <p:nvPr/>
          </p:nvGrpSpPr>
          <p:grpSpPr>
            <a:xfrm>
              <a:off x="593558" y="1268760"/>
              <a:ext cx="7506834" cy="2858616"/>
              <a:chOff x="593558" y="1268760"/>
              <a:chExt cx="7506834" cy="285861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93558" y="1268760"/>
                <a:ext cx="7506834" cy="2304256"/>
                <a:chOff x="593558" y="1268760"/>
                <a:chExt cx="7506834" cy="2304256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5580112" y="2809332"/>
                  <a:ext cx="1224136" cy="76368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Running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1763688" y="2840753"/>
                  <a:ext cx="1224136" cy="71293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Hand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Clapping</a:t>
                  </a: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948264" y="2840754"/>
                  <a:ext cx="1152128" cy="7322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Walking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4283968" y="2840753"/>
                  <a:ext cx="1152128" cy="73226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Jogging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059832" y="2840753"/>
                  <a:ext cx="1080120" cy="73226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Hand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Waving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593558" y="2852294"/>
                  <a:ext cx="1026114" cy="72072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Boxing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259632" y="1268760"/>
                  <a:ext cx="6120680" cy="1583534"/>
                  <a:chOff x="1259632" y="1268760"/>
                  <a:chExt cx="6120680" cy="1583534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3491880" y="1268760"/>
                    <a:ext cx="1440160" cy="64807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 smtClean="0">
                        <a:solidFill>
                          <a:schemeClr val="tx1"/>
                        </a:solidFill>
                      </a:rPr>
                      <a:t>KTH Dataset</a:t>
                    </a:r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1259632" y="2276872"/>
                    <a:ext cx="61206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>
                    <a:stCxn id="19" idx="2"/>
                  </p:cNvCxnSpPr>
                  <p:nvPr/>
                </p:nvCxnSpPr>
                <p:spPr>
                  <a:xfrm>
                    <a:off x="4211960" y="1916832"/>
                    <a:ext cx="0" cy="3600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1259632" y="2297934"/>
                    <a:ext cx="0" cy="5543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576759" y="2276872"/>
                    <a:ext cx="0" cy="5324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802190" y="2297934"/>
                    <a:ext cx="0" cy="5543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2375756" y="2276872"/>
                    <a:ext cx="0" cy="5543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6192180" y="2254972"/>
                    <a:ext cx="0" cy="5543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1259632" y="3553689"/>
                <a:ext cx="0" cy="5543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2357048" y="3553689"/>
                <a:ext cx="0" cy="5543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3576759" y="3573016"/>
                <a:ext cx="0" cy="5543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815326" y="3573016"/>
                <a:ext cx="0" cy="5543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6192180" y="3573016"/>
                <a:ext cx="0" cy="5543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384350" y="3573016"/>
                <a:ext cx="0" cy="5543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7380312" y="2254972"/>
              <a:ext cx="0" cy="597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204384" y="116632"/>
            <a:ext cx="4231176" cy="58092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Dataset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0" name="Content Placeholder 41"/>
          <p:cNvSpPr>
            <a:spLocks noGrp="1"/>
          </p:cNvSpPr>
          <p:nvPr>
            <p:ph sz="quarter" idx="1"/>
          </p:nvPr>
        </p:nvSpPr>
        <p:spPr>
          <a:xfrm>
            <a:off x="593558" y="4108049"/>
            <a:ext cx="1026114" cy="7611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100</a:t>
            </a:r>
          </a:p>
          <a:p>
            <a:pPr marL="0" indent="0" algn="ctr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Videos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1" name="Content Placeholder 41"/>
          <p:cNvSpPr txBox="1">
            <a:spLocks/>
          </p:cNvSpPr>
          <p:nvPr/>
        </p:nvSpPr>
        <p:spPr>
          <a:xfrm>
            <a:off x="1843991" y="4127376"/>
            <a:ext cx="1026114" cy="761111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100</a:t>
            </a:r>
          </a:p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Videos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2" name="Content Placeholder 41"/>
          <p:cNvSpPr txBox="1">
            <a:spLocks/>
          </p:cNvSpPr>
          <p:nvPr/>
        </p:nvSpPr>
        <p:spPr>
          <a:xfrm>
            <a:off x="3068985" y="4127376"/>
            <a:ext cx="1026114" cy="761111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100</a:t>
            </a:r>
          </a:p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Videos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3" name="Content Placeholder 41"/>
          <p:cNvSpPr txBox="1">
            <a:spLocks/>
          </p:cNvSpPr>
          <p:nvPr/>
        </p:nvSpPr>
        <p:spPr>
          <a:xfrm>
            <a:off x="4302269" y="4127376"/>
            <a:ext cx="1026114" cy="761111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100</a:t>
            </a:r>
          </a:p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Videos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4" name="Content Placeholder 41"/>
          <p:cNvSpPr txBox="1">
            <a:spLocks/>
          </p:cNvSpPr>
          <p:nvPr/>
        </p:nvSpPr>
        <p:spPr>
          <a:xfrm>
            <a:off x="5679123" y="4142616"/>
            <a:ext cx="1026114" cy="761111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100</a:t>
            </a:r>
          </a:p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Videos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5" name="Content Placeholder 41"/>
          <p:cNvSpPr txBox="1">
            <a:spLocks/>
          </p:cNvSpPr>
          <p:nvPr/>
        </p:nvSpPr>
        <p:spPr>
          <a:xfrm>
            <a:off x="6928792" y="4142615"/>
            <a:ext cx="1026114" cy="761111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100</a:t>
            </a:r>
          </a:p>
          <a:p>
            <a:pPr marL="0" indent="0" algn="ctr">
              <a:buFont typeface="Wingdings"/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Videos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9672" y="537321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100 Videos = 25 Persons * 4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3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34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49933"/>
            <a:ext cx="1390844" cy="2019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6732" y="1163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 Directory Structure 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1837" y="2469515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Boxing Sub-directory Structure :</a:t>
            </a:r>
            <a:endParaRPr lang="en-IN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0591" y="2862654"/>
            <a:ext cx="2623258" cy="3792296"/>
            <a:chOff x="220591" y="2862654"/>
            <a:chExt cx="2623258" cy="37922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91" y="2862654"/>
              <a:ext cx="743054" cy="2476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61" y="3145780"/>
              <a:ext cx="2419688" cy="205768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61" y="5607054"/>
              <a:ext cx="2410161" cy="104789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3437" y="5203467"/>
              <a:ext cx="38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…</a:t>
              </a:r>
              <a:endParaRPr lang="en-IN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55976" y="2469515"/>
            <a:ext cx="43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Handclapping Sub-directory Structure :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984" y="2848365"/>
            <a:ext cx="3102502" cy="3806585"/>
            <a:chOff x="4427984" y="2848365"/>
            <a:chExt cx="3102502" cy="380658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848365"/>
              <a:ext cx="1143160" cy="2762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3110339"/>
              <a:ext cx="2848373" cy="210531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950105" y="5203467"/>
              <a:ext cx="38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…</a:t>
              </a:r>
              <a:endParaRPr lang="en-IN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607054"/>
              <a:ext cx="2886478" cy="1047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00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647" y="1340768"/>
            <a:ext cx="42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Handwaving Sub-directory Structure 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340768"/>
            <a:ext cx="42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Jogging Sub-directory Structure :</a:t>
            </a:r>
            <a:endParaRPr lang="en-IN" dirty="0"/>
          </a:p>
        </p:txBody>
      </p:sp>
      <p:pic>
        <p:nvPicPr>
          <p:cNvPr id="13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34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51520" y="1828017"/>
            <a:ext cx="2992389" cy="4098566"/>
            <a:chOff x="251520" y="1828017"/>
            <a:chExt cx="2992389" cy="409856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828017"/>
              <a:ext cx="1076475" cy="2762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132856"/>
              <a:ext cx="2848373" cy="210531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41" y="4869160"/>
              <a:ext cx="2772162" cy="105742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70613" y="4365104"/>
              <a:ext cx="38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…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44008" y="1828017"/>
            <a:ext cx="2649441" cy="4050934"/>
            <a:chOff x="4644008" y="1828017"/>
            <a:chExt cx="2649441" cy="40509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1828017"/>
              <a:ext cx="828791" cy="27626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199540"/>
              <a:ext cx="2505425" cy="203863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4869160"/>
              <a:ext cx="2467319" cy="10097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148064" y="4365104"/>
              <a:ext cx="38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…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3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34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647" y="1340768"/>
            <a:ext cx="42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Running Sub-directory Structure 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340768"/>
            <a:ext cx="42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Walking Sub-directory Structure :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1334" y="1799823"/>
            <a:ext cx="2602381" cy="4126759"/>
            <a:chOff x="231334" y="1799823"/>
            <a:chExt cx="2602381" cy="41267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34" y="1799823"/>
              <a:ext cx="781159" cy="2953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132856"/>
              <a:ext cx="2495898" cy="20767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8" y="4869159"/>
              <a:ext cx="2524477" cy="105742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0613" y="4365104"/>
              <a:ext cx="38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…</a:t>
              </a:r>
              <a:endParaRPr lang="en-IN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4008" y="1790298"/>
            <a:ext cx="2730974" cy="4117231"/>
            <a:chOff x="4644008" y="1790298"/>
            <a:chExt cx="2730974" cy="411723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1790298"/>
              <a:ext cx="819264" cy="2857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2156470"/>
              <a:ext cx="2505425" cy="206721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505" y="4869159"/>
              <a:ext cx="2524477" cy="103837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148064" y="4365104"/>
              <a:ext cx="38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…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1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581" y="4537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Code to Convert Videos to Frames using FFmpeg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92696"/>
            <a:ext cx="8388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 the start time</a:t>
            </a:r>
          </a:p>
          <a:p>
            <a:r>
              <a:rPr lang="en-IN" dirty="0" smtClean="0"/>
              <a:t>for x from 0 to number of class labels:</a:t>
            </a:r>
          </a:p>
          <a:p>
            <a:r>
              <a:rPr lang="en-IN" dirty="0"/>
              <a:t>	</a:t>
            </a:r>
            <a:r>
              <a:rPr lang="en-IN" dirty="0" smtClean="0"/>
              <a:t>specify class folder paths</a:t>
            </a:r>
          </a:p>
          <a:p>
            <a:r>
              <a:rPr lang="en-IN" dirty="0"/>
              <a:t>	</a:t>
            </a:r>
            <a:r>
              <a:rPr lang="en-IN" dirty="0" smtClean="0"/>
              <a:t>create folders and subfolders using </a:t>
            </a:r>
            <a:r>
              <a:rPr lang="en-IN" dirty="0" err="1" smtClean="0"/>
              <a:t>mkdir</a:t>
            </a:r>
            <a:endParaRPr lang="en-IN" dirty="0" smtClean="0"/>
          </a:p>
          <a:p>
            <a:r>
              <a:rPr lang="en-IN" dirty="0" smtClean="0"/>
              <a:t>open indices file in read mode</a:t>
            </a:r>
          </a:p>
          <a:p>
            <a:r>
              <a:rPr lang="en-IN" dirty="0" smtClean="0"/>
              <a:t>for j from 1 to number of persons:</a:t>
            </a:r>
          </a:p>
          <a:p>
            <a:r>
              <a:rPr lang="en-IN" dirty="0"/>
              <a:t>	</a:t>
            </a:r>
            <a:r>
              <a:rPr lang="en-IN" dirty="0" smtClean="0"/>
              <a:t>read each line from indices file</a:t>
            </a:r>
          </a:p>
          <a:p>
            <a:r>
              <a:rPr lang="en-IN" dirty="0"/>
              <a:t>	</a:t>
            </a:r>
            <a:r>
              <a:rPr lang="en-IN" dirty="0" smtClean="0"/>
              <a:t>for k from 1 to number of scenarios:</a:t>
            </a:r>
          </a:p>
          <a:p>
            <a:r>
              <a:rPr lang="en-IN" dirty="0"/>
              <a:t>	</a:t>
            </a:r>
            <a:r>
              <a:rPr lang="en-IN" dirty="0" smtClean="0"/>
              <a:t>	make folder to store frames</a:t>
            </a:r>
          </a:p>
          <a:p>
            <a:r>
              <a:rPr lang="en-IN" dirty="0"/>
              <a:t>	</a:t>
            </a:r>
            <a:r>
              <a:rPr lang="en-IN" dirty="0" smtClean="0"/>
              <a:t>	if line in file matches subfolder name:</a:t>
            </a:r>
          </a:p>
          <a:p>
            <a:r>
              <a:rPr lang="en-IN" dirty="0"/>
              <a:t>	</a:t>
            </a:r>
            <a:r>
              <a:rPr lang="en-IN" dirty="0" smtClean="0"/>
              <a:t>		convert video to frames using </a:t>
            </a:r>
            <a:r>
              <a:rPr lang="en-IN" dirty="0" err="1" smtClean="0"/>
              <a:t>ffmpeg</a:t>
            </a:r>
            <a:r>
              <a:rPr lang="en-IN" dirty="0" smtClean="0"/>
              <a:t> command</a:t>
            </a:r>
          </a:p>
          <a:p>
            <a:r>
              <a:rPr lang="en-IN" dirty="0"/>
              <a:t>	</a:t>
            </a:r>
            <a:r>
              <a:rPr lang="en-IN" dirty="0" smtClean="0"/>
              <a:t>		make segments</a:t>
            </a:r>
          </a:p>
          <a:p>
            <a:r>
              <a:rPr lang="en-IN" dirty="0"/>
              <a:t>	</a:t>
            </a:r>
            <a:r>
              <a:rPr lang="en-IN" dirty="0" smtClean="0"/>
              <a:t>		for p from 0 to number of segments:</a:t>
            </a:r>
          </a:p>
          <a:p>
            <a:r>
              <a:rPr lang="en-IN" dirty="0"/>
              <a:t>	</a:t>
            </a:r>
            <a:r>
              <a:rPr lang="en-IN" dirty="0" smtClean="0"/>
              <a:t>			create segment folders</a:t>
            </a:r>
          </a:p>
          <a:p>
            <a:r>
              <a:rPr lang="en-IN" dirty="0"/>
              <a:t>	</a:t>
            </a:r>
            <a:r>
              <a:rPr lang="en-IN" dirty="0" smtClean="0"/>
              <a:t>			for q between range of segment frames:</a:t>
            </a:r>
          </a:p>
          <a:p>
            <a:r>
              <a:rPr lang="en-IN" dirty="0"/>
              <a:t>	</a:t>
            </a:r>
            <a:r>
              <a:rPr lang="en-IN" dirty="0" smtClean="0"/>
              <a:t>				move frames to segments</a:t>
            </a:r>
          </a:p>
          <a:p>
            <a:r>
              <a:rPr lang="en-IN" dirty="0"/>
              <a:t>	</a:t>
            </a:r>
            <a:r>
              <a:rPr lang="en-IN" dirty="0" smtClean="0"/>
              <a:t>	else:</a:t>
            </a:r>
          </a:p>
          <a:p>
            <a:r>
              <a:rPr lang="en-IN" dirty="0"/>
              <a:t>	</a:t>
            </a:r>
            <a:r>
              <a:rPr lang="en-IN" dirty="0" smtClean="0"/>
              <a:t>		print “Invalid index”</a:t>
            </a:r>
          </a:p>
          <a:p>
            <a:r>
              <a:rPr lang="en-IN" dirty="0" smtClean="0"/>
              <a:t>close indices file</a:t>
            </a:r>
          </a:p>
          <a:p>
            <a:r>
              <a:rPr lang="en-IN" dirty="0" smtClean="0"/>
              <a:t>log the finish time</a:t>
            </a:r>
          </a:p>
        </p:txBody>
      </p:sp>
    </p:spTree>
    <p:extLst>
      <p:ext uri="{BB962C8B-B14F-4D97-AF65-F5344CB8AC3E}">
        <p14:creationId xmlns:p14="http://schemas.microsoft.com/office/powerpoint/2010/main" val="15227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116632"/>
            <a:ext cx="1882552" cy="58092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Agenda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571184" cy="616530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200" dirty="0"/>
              <a:t>Abstract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/>
              <a:t>Introduction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/>
              <a:t>Literature </a:t>
            </a:r>
            <a:r>
              <a:rPr lang="en-US" sz="2200" dirty="0" smtClean="0"/>
              <a:t>Review</a:t>
            </a:r>
            <a:endParaRPr lang="en-US" sz="2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/>
              <a:t>System </a:t>
            </a:r>
            <a:r>
              <a:rPr lang="en-US" sz="2200" dirty="0" smtClean="0"/>
              <a:t>Specifications</a:t>
            </a:r>
            <a:endParaRPr lang="en-US" sz="2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/>
              <a:t>System Architecture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 smtClean="0"/>
              <a:t>Preliminary Design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 smtClean="0"/>
              <a:t>Detailed Design</a:t>
            </a:r>
            <a:endParaRPr lang="en-US" sz="2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 smtClean="0"/>
              <a:t>Implementation</a:t>
            </a:r>
            <a:endParaRPr lang="en-US" sz="2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 smtClean="0"/>
              <a:t>Testing</a:t>
            </a:r>
            <a:endParaRPr lang="en-US" sz="2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 smtClean="0"/>
              <a:t>Results</a:t>
            </a:r>
            <a:endParaRPr lang="en-US" sz="2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/>
              <a:t>Conclusion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/>
              <a:t>Limitations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/>
              <a:t>Future Enhancements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 smtClean="0"/>
              <a:t>References</a:t>
            </a:r>
            <a:endParaRPr lang="en-US" sz="2200" dirty="0"/>
          </a:p>
        </p:txBody>
      </p:sp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57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4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581" y="4537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Code to Convert Videos to Frames using OpenCV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692696"/>
            <a:ext cx="83887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 the start time</a:t>
            </a:r>
          </a:p>
          <a:p>
            <a:r>
              <a:rPr lang="en-IN" dirty="0" smtClean="0"/>
              <a:t>for x from 0 to number of class labels:</a:t>
            </a:r>
          </a:p>
          <a:p>
            <a:r>
              <a:rPr lang="en-IN" dirty="0"/>
              <a:t>	</a:t>
            </a:r>
            <a:r>
              <a:rPr lang="en-IN" dirty="0" smtClean="0"/>
              <a:t>specify class folder paths</a:t>
            </a:r>
          </a:p>
          <a:p>
            <a:r>
              <a:rPr lang="en-IN" dirty="0"/>
              <a:t>	</a:t>
            </a:r>
            <a:r>
              <a:rPr lang="en-IN" dirty="0" smtClean="0"/>
              <a:t>create folders and subfolders using </a:t>
            </a:r>
            <a:r>
              <a:rPr lang="en-IN" dirty="0" err="1" smtClean="0"/>
              <a:t>mkdir</a:t>
            </a:r>
            <a:endParaRPr lang="en-IN" dirty="0" smtClean="0"/>
          </a:p>
          <a:p>
            <a:r>
              <a:rPr lang="en-IN" dirty="0" smtClean="0"/>
              <a:t>open indices file in read mode</a:t>
            </a:r>
          </a:p>
          <a:p>
            <a:r>
              <a:rPr lang="en-IN" dirty="0" smtClean="0"/>
              <a:t>for j from 1 to number of persons:</a:t>
            </a:r>
          </a:p>
          <a:p>
            <a:r>
              <a:rPr lang="en-IN" dirty="0"/>
              <a:t>	</a:t>
            </a:r>
            <a:r>
              <a:rPr lang="en-IN" dirty="0" smtClean="0"/>
              <a:t>read each line from indices file</a:t>
            </a:r>
          </a:p>
          <a:p>
            <a:r>
              <a:rPr lang="en-IN" dirty="0"/>
              <a:t>	</a:t>
            </a:r>
            <a:r>
              <a:rPr lang="en-IN" dirty="0" smtClean="0"/>
              <a:t>for k from 1 to number of scenarios:</a:t>
            </a:r>
          </a:p>
          <a:p>
            <a:r>
              <a:rPr lang="en-IN" dirty="0"/>
              <a:t>	</a:t>
            </a:r>
            <a:r>
              <a:rPr lang="en-IN" dirty="0" smtClean="0"/>
              <a:t>	make folder to store frames</a:t>
            </a:r>
          </a:p>
          <a:p>
            <a:r>
              <a:rPr lang="en-IN" dirty="0"/>
              <a:t>	</a:t>
            </a:r>
            <a:r>
              <a:rPr lang="en-IN" dirty="0" smtClean="0"/>
              <a:t>	if line in file matches subfolder name:</a:t>
            </a:r>
          </a:p>
          <a:p>
            <a:r>
              <a:rPr lang="en-IN" dirty="0"/>
              <a:t>	</a:t>
            </a:r>
            <a:r>
              <a:rPr lang="en-IN" dirty="0" smtClean="0"/>
              <a:t>		capture the video file</a:t>
            </a:r>
          </a:p>
          <a:p>
            <a:r>
              <a:rPr lang="en-IN" dirty="0"/>
              <a:t>	</a:t>
            </a:r>
            <a:r>
              <a:rPr lang="en-IN" dirty="0" smtClean="0"/>
              <a:t>		count number of frames</a:t>
            </a:r>
          </a:p>
          <a:p>
            <a:r>
              <a:rPr lang="en-IN" dirty="0"/>
              <a:t>	</a:t>
            </a:r>
            <a:r>
              <a:rPr lang="en-IN" dirty="0" smtClean="0"/>
              <a:t>		convert video to frames using cv2 cap methods</a:t>
            </a:r>
          </a:p>
          <a:p>
            <a:r>
              <a:rPr lang="en-IN" dirty="0"/>
              <a:t>	</a:t>
            </a:r>
            <a:r>
              <a:rPr lang="en-IN" dirty="0" smtClean="0"/>
              <a:t>		make segments</a:t>
            </a:r>
          </a:p>
          <a:p>
            <a:r>
              <a:rPr lang="en-IN" dirty="0"/>
              <a:t>	</a:t>
            </a:r>
            <a:r>
              <a:rPr lang="en-IN" dirty="0" smtClean="0"/>
              <a:t>		for p from 0 to number of segments:</a:t>
            </a:r>
          </a:p>
          <a:p>
            <a:r>
              <a:rPr lang="en-IN" dirty="0"/>
              <a:t>	</a:t>
            </a:r>
            <a:r>
              <a:rPr lang="en-IN" dirty="0" smtClean="0"/>
              <a:t>			create segment folders</a:t>
            </a:r>
          </a:p>
          <a:p>
            <a:r>
              <a:rPr lang="en-IN" dirty="0"/>
              <a:t>	</a:t>
            </a:r>
            <a:r>
              <a:rPr lang="en-IN" dirty="0" smtClean="0"/>
              <a:t>			for q between range of segment frames:</a:t>
            </a:r>
          </a:p>
          <a:p>
            <a:r>
              <a:rPr lang="en-IN" dirty="0"/>
              <a:t>	</a:t>
            </a:r>
            <a:r>
              <a:rPr lang="en-IN" dirty="0" smtClean="0"/>
              <a:t>				move frames to segments</a:t>
            </a:r>
          </a:p>
          <a:p>
            <a:r>
              <a:rPr lang="en-IN" dirty="0"/>
              <a:t>	</a:t>
            </a:r>
            <a:r>
              <a:rPr lang="en-IN" dirty="0" smtClean="0"/>
              <a:t>	else:</a:t>
            </a:r>
          </a:p>
          <a:p>
            <a:r>
              <a:rPr lang="en-IN" dirty="0"/>
              <a:t>	</a:t>
            </a:r>
            <a:r>
              <a:rPr lang="en-IN" dirty="0" smtClean="0"/>
              <a:t>		print “Invalid index”</a:t>
            </a:r>
          </a:p>
          <a:p>
            <a:r>
              <a:rPr lang="en-IN" dirty="0" smtClean="0"/>
              <a:t>close indices file</a:t>
            </a:r>
          </a:p>
          <a:p>
            <a:r>
              <a:rPr lang="en-IN" dirty="0" smtClean="0"/>
              <a:t>log the finish time</a:t>
            </a:r>
          </a:p>
        </p:txBody>
      </p:sp>
    </p:spTree>
    <p:extLst>
      <p:ext uri="{BB962C8B-B14F-4D97-AF65-F5344CB8AC3E}">
        <p14:creationId xmlns:p14="http://schemas.microsoft.com/office/powerpoint/2010/main" val="17584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20540"/>
              </p:ext>
            </p:extLst>
          </p:nvPr>
        </p:nvGraphicFramePr>
        <p:xfrm>
          <a:off x="400563" y="1268760"/>
          <a:ext cx="7848872" cy="3744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1580"/>
                <a:gridCol w="2842861"/>
                <a:gridCol w="2844431"/>
              </a:tblGrid>
              <a:tr h="804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Trial No.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FFmpeg Log </a:t>
                      </a:r>
                      <a:r>
                        <a:rPr lang="en-IN" sz="1600" dirty="0" smtClean="0">
                          <a:effectLst/>
                        </a:rPr>
                        <a:t>Time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(in </a:t>
                      </a:r>
                      <a:r>
                        <a:rPr lang="en-IN" sz="1600" dirty="0">
                          <a:effectLst/>
                        </a:rPr>
                        <a:t>seconds)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OpenCV Log </a:t>
                      </a:r>
                      <a:r>
                        <a:rPr lang="en-IN" sz="1600" dirty="0" smtClean="0">
                          <a:effectLst/>
                        </a:rPr>
                        <a:t>Time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(in </a:t>
                      </a:r>
                      <a:r>
                        <a:rPr lang="en-IN" sz="1600" dirty="0">
                          <a:effectLst/>
                        </a:rPr>
                        <a:t>seconds)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1695.91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1985.83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1535.98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2200.98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1700.03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1998.87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1677.23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2001.22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1630.09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2056.76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1580.75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2026.11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1712.26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1990.54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39752" y="5301208"/>
            <a:ext cx="4104456" cy="45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Log Times of FFmpeg vs. OpenCV</a:t>
            </a:r>
          </a:p>
        </p:txBody>
      </p:sp>
    </p:spTree>
    <p:extLst>
      <p:ext uri="{BB962C8B-B14F-4D97-AF65-F5344CB8AC3E}">
        <p14:creationId xmlns:p14="http://schemas.microsoft.com/office/powerpoint/2010/main" val="16280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581" y="45372"/>
            <a:ext cx="42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Code to Load Data (person by person)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692696"/>
            <a:ext cx="8388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i from 0 to number of class labels:</a:t>
            </a:r>
          </a:p>
          <a:p>
            <a:r>
              <a:rPr lang="en-IN" dirty="0"/>
              <a:t>	</a:t>
            </a:r>
            <a:r>
              <a:rPr lang="en-IN" dirty="0" smtClean="0"/>
              <a:t>specify class folder</a:t>
            </a:r>
          </a:p>
          <a:p>
            <a:r>
              <a:rPr lang="en-IN" dirty="0"/>
              <a:t>	</a:t>
            </a:r>
            <a:r>
              <a:rPr lang="en-IN" dirty="0" smtClean="0"/>
              <a:t>for j from start person index to finish person index:</a:t>
            </a:r>
          </a:p>
          <a:p>
            <a:r>
              <a:rPr lang="en-IN" dirty="0"/>
              <a:t>	</a:t>
            </a:r>
            <a:r>
              <a:rPr lang="en-IN" dirty="0" smtClean="0"/>
              <a:t>	for k from 1 to number of scenarios:</a:t>
            </a:r>
          </a:p>
          <a:p>
            <a:r>
              <a:rPr lang="en-IN" dirty="0"/>
              <a:t>	</a:t>
            </a:r>
            <a:r>
              <a:rPr lang="en-IN" dirty="0" smtClean="0"/>
              <a:t>		specify recording folder</a:t>
            </a:r>
          </a:p>
          <a:p>
            <a:r>
              <a:rPr lang="en-IN" dirty="0"/>
              <a:t>	</a:t>
            </a:r>
            <a:r>
              <a:rPr lang="en-IN" dirty="0" smtClean="0"/>
              <a:t>			for m from 1 to number of segments:</a:t>
            </a:r>
          </a:p>
          <a:p>
            <a:r>
              <a:rPr lang="en-IN" dirty="0"/>
              <a:t>	</a:t>
            </a:r>
            <a:r>
              <a:rPr lang="en-IN" dirty="0" smtClean="0"/>
              <a:t>				specify segment folder</a:t>
            </a:r>
          </a:p>
          <a:p>
            <a:r>
              <a:rPr lang="en-IN" dirty="0"/>
              <a:t>	</a:t>
            </a:r>
            <a:r>
              <a:rPr lang="en-IN" dirty="0" smtClean="0"/>
              <a:t>				get list of files</a:t>
            </a:r>
          </a:p>
          <a:p>
            <a:r>
              <a:rPr lang="en-IN" dirty="0"/>
              <a:t>	</a:t>
            </a:r>
            <a:r>
              <a:rPr lang="en-IN" dirty="0" smtClean="0"/>
              <a:t>				sample the frames</a:t>
            </a:r>
          </a:p>
          <a:p>
            <a:r>
              <a:rPr lang="en-IN" dirty="0"/>
              <a:t>	</a:t>
            </a:r>
            <a:r>
              <a:rPr lang="en-IN" dirty="0" smtClean="0"/>
              <a:t>				create list for each segment</a:t>
            </a:r>
          </a:p>
          <a:p>
            <a:r>
              <a:rPr lang="en-IN" dirty="0"/>
              <a:t>	</a:t>
            </a:r>
            <a:r>
              <a:rPr lang="en-IN" dirty="0" smtClean="0"/>
              <a:t>				pre-processing methods</a:t>
            </a:r>
          </a:p>
          <a:p>
            <a:r>
              <a:rPr lang="en-IN" dirty="0" smtClean="0"/>
              <a:t>create one-hot encoded vectors</a:t>
            </a:r>
          </a:p>
          <a:p>
            <a:r>
              <a:rPr lang="en-IN" dirty="0" smtClean="0"/>
              <a:t>make </a:t>
            </a:r>
            <a:r>
              <a:rPr lang="en-IN" dirty="0" err="1" smtClean="0"/>
              <a:t>numpy</a:t>
            </a:r>
            <a:r>
              <a:rPr lang="en-IN" dirty="0" smtClean="0"/>
              <a:t> array for particular person data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numpy</a:t>
            </a:r>
            <a:r>
              <a:rPr lang="en-IN" dirty="0" smtClean="0"/>
              <a:t> array and one-hot vector</a:t>
            </a:r>
          </a:p>
        </p:txBody>
      </p:sp>
    </p:spTree>
    <p:extLst>
      <p:ext uri="{BB962C8B-B14F-4D97-AF65-F5344CB8AC3E}">
        <p14:creationId xmlns:p14="http://schemas.microsoft.com/office/powerpoint/2010/main" val="15797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409"/>
            <a:ext cx="3880807" cy="2045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97" y="936000"/>
            <a:ext cx="4607409" cy="1676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01570"/>
            <a:ext cx="8630542" cy="41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581" y="45372"/>
            <a:ext cx="28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Code to Build the Model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692696"/>
            <a:ext cx="83887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 of rows in image = 120</a:t>
            </a:r>
          </a:p>
          <a:p>
            <a:r>
              <a:rPr lang="en-IN" dirty="0" smtClean="0"/>
              <a:t>number of columns in image = 160</a:t>
            </a:r>
          </a:p>
          <a:p>
            <a:r>
              <a:rPr lang="en-IN" dirty="0" smtClean="0"/>
              <a:t>number of classes = 6</a:t>
            </a:r>
          </a:p>
          <a:p>
            <a:r>
              <a:rPr lang="en-IN" dirty="0" smtClean="0"/>
              <a:t>log the start time</a:t>
            </a:r>
          </a:p>
          <a:p>
            <a:r>
              <a:rPr lang="en-IN" dirty="0" smtClean="0"/>
              <a:t>specify sequential model being used</a:t>
            </a:r>
          </a:p>
          <a:p>
            <a:r>
              <a:rPr lang="en-IN" dirty="0" smtClean="0"/>
              <a:t>add first convolution layer with input </a:t>
            </a:r>
            <a:r>
              <a:rPr lang="en-IN" dirty="0" smtClean="0"/>
              <a:t>shape of rows </a:t>
            </a:r>
            <a:r>
              <a:rPr lang="en-IN" smtClean="0"/>
              <a:t>and columns</a:t>
            </a:r>
            <a:endParaRPr lang="en-IN" dirty="0" smtClean="0"/>
          </a:p>
          <a:p>
            <a:r>
              <a:rPr lang="en-IN" dirty="0" smtClean="0"/>
              <a:t>add its activation function</a:t>
            </a:r>
          </a:p>
          <a:p>
            <a:r>
              <a:rPr lang="en-IN" dirty="0" smtClean="0"/>
              <a:t>add two more convolution layers and their activation functions</a:t>
            </a:r>
          </a:p>
          <a:p>
            <a:r>
              <a:rPr lang="en-IN" dirty="0" smtClean="0"/>
              <a:t>flatten the input and prepare for recurrent learning</a:t>
            </a:r>
          </a:p>
          <a:p>
            <a:r>
              <a:rPr lang="en-IN" dirty="0" smtClean="0"/>
              <a:t>add a single dense layer</a:t>
            </a:r>
          </a:p>
          <a:p>
            <a:r>
              <a:rPr lang="en-IN" dirty="0" smtClean="0"/>
              <a:t>batch normalization of layers</a:t>
            </a:r>
          </a:p>
          <a:p>
            <a:r>
              <a:rPr lang="en-IN" dirty="0" smtClean="0"/>
              <a:t>add LSTM/GRU layer</a:t>
            </a:r>
          </a:p>
          <a:p>
            <a:r>
              <a:rPr lang="en-IN" dirty="0" smtClean="0"/>
              <a:t>add a small dropout</a:t>
            </a:r>
          </a:p>
          <a:p>
            <a:r>
              <a:rPr lang="en-IN" dirty="0" smtClean="0"/>
              <a:t>add two fully-connected dense layers</a:t>
            </a:r>
          </a:p>
          <a:p>
            <a:r>
              <a:rPr lang="en-IN" dirty="0" smtClean="0"/>
              <a:t>compile with loss function and optimizer</a:t>
            </a:r>
          </a:p>
          <a:p>
            <a:r>
              <a:rPr lang="en-IN" dirty="0" smtClean="0"/>
              <a:t>print model summary</a:t>
            </a:r>
          </a:p>
          <a:p>
            <a:r>
              <a:rPr lang="en-IN" dirty="0" smtClean="0"/>
              <a:t>plot model to an image file</a:t>
            </a:r>
          </a:p>
          <a:p>
            <a:r>
              <a:rPr lang="en-IN" dirty="0" smtClean="0"/>
              <a:t>log the end time</a:t>
            </a:r>
          </a:p>
        </p:txBody>
      </p:sp>
      <p:pic>
        <p:nvPicPr>
          <p:cNvPr id="8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3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70" y="0"/>
            <a:ext cx="830720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581" y="45372"/>
            <a:ext cx="388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Code to Train and Test the Model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692696"/>
            <a:ext cx="83887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batch size = 64</a:t>
            </a:r>
          </a:p>
          <a:p>
            <a:r>
              <a:rPr lang="en-IN" dirty="0" smtClean="0"/>
              <a:t>number of epochs = 30</a:t>
            </a:r>
          </a:p>
          <a:p>
            <a:r>
              <a:rPr lang="en-IN" dirty="0" smtClean="0"/>
              <a:t>log the start load time</a:t>
            </a:r>
          </a:p>
          <a:p>
            <a:r>
              <a:rPr lang="en-IN" dirty="0" smtClean="0"/>
              <a:t>load data for persons within given training range</a:t>
            </a:r>
          </a:p>
          <a:p>
            <a:r>
              <a:rPr lang="en-IN" dirty="0" smtClean="0"/>
              <a:t>log the end load time</a:t>
            </a:r>
          </a:p>
          <a:p>
            <a:r>
              <a:rPr lang="en-IN" dirty="0" smtClean="0"/>
              <a:t>log the start train time</a:t>
            </a:r>
          </a:p>
          <a:p>
            <a:r>
              <a:rPr lang="en-IN" dirty="0" smtClean="0"/>
              <a:t>train using </a:t>
            </a:r>
            <a:r>
              <a:rPr lang="en-IN" dirty="0" err="1" smtClean="0"/>
              <a:t>model.fit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clean up the memory, for testing</a:t>
            </a:r>
          </a:p>
          <a:p>
            <a:r>
              <a:rPr lang="en-IN" dirty="0" smtClean="0"/>
              <a:t>log the end train time</a:t>
            </a:r>
          </a:p>
          <a:p>
            <a:r>
              <a:rPr lang="en-IN" dirty="0" smtClean="0"/>
              <a:t>log the start test time</a:t>
            </a:r>
          </a:p>
          <a:p>
            <a:r>
              <a:rPr lang="en-IN" dirty="0" smtClean="0"/>
              <a:t>load data for persons within given testing range</a:t>
            </a:r>
          </a:p>
          <a:p>
            <a:r>
              <a:rPr lang="en-IN" dirty="0" smtClean="0"/>
              <a:t>get predictions using </a:t>
            </a:r>
            <a:r>
              <a:rPr lang="en-IN" dirty="0" err="1" smtClean="0"/>
              <a:t>model.predict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calculate accuracy</a:t>
            </a:r>
          </a:p>
          <a:p>
            <a:r>
              <a:rPr lang="en-IN" dirty="0" smtClean="0"/>
              <a:t>plot confusion matrix</a:t>
            </a:r>
          </a:p>
          <a:p>
            <a:r>
              <a:rPr lang="en-IN" dirty="0" smtClean="0"/>
              <a:t>log the end test time</a:t>
            </a:r>
          </a:p>
          <a:p>
            <a:r>
              <a:rPr lang="en-IN" dirty="0" smtClean="0"/>
              <a:t>output log times, accuracy and confusion matrix</a:t>
            </a:r>
          </a:p>
          <a:p>
            <a:r>
              <a:rPr lang="en-IN" dirty="0" smtClean="0"/>
              <a:t>save confusion matrix in an image file</a:t>
            </a:r>
          </a:p>
          <a:p>
            <a:r>
              <a:rPr lang="en-IN" dirty="0" smtClean="0"/>
              <a:t>save model parameters in a JSON string</a:t>
            </a:r>
          </a:p>
          <a:p>
            <a:r>
              <a:rPr lang="en-IN" dirty="0" smtClean="0"/>
              <a:t>save model architecture and weights in a HDF5 file</a:t>
            </a:r>
          </a:p>
        </p:txBody>
      </p:sp>
    </p:spTree>
    <p:extLst>
      <p:ext uri="{BB962C8B-B14F-4D97-AF65-F5344CB8AC3E}">
        <p14:creationId xmlns:p14="http://schemas.microsoft.com/office/powerpoint/2010/main" val="17810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581" y="45372"/>
            <a:ext cx="388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Code to Display Front-End Views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92696"/>
            <a:ext cx="83887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import render and HTTP libraries</a:t>
            </a:r>
          </a:p>
          <a:p>
            <a:r>
              <a:rPr lang="en-IN" dirty="0" smtClean="0"/>
              <a:t>define start page:</a:t>
            </a:r>
          </a:p>
          <a:p>
            <a:r>
              <a:rPr lang="en-IN" dirty="0"/>
              <a:t>	</a:t>
            </a:r>
            <a:r>
              <a:rPr lang="en-IN" dirty="0" smtClean="0"/>
              <a:t>provide link to next HTML page</a:t>
            </a:r>
          </a:p>
          <a:p>
            <a:r>
              <a:rPr lang="en-IN" dirty="0" smtClean="0"/>
              <a:t>define page2:</a:t>
            </a:r>
          </a:p>
          <a:p>
            <a:r>
              <a:rPr lang="en-IN" dirty="0"/>
              <a:t>	</a:t>
            </a:r>
            <a:r>
              <a:rPr lang="en-IN" dirty="0" smtClean="0"/>
              <a:t>display information</a:t>
            </a:r>
          </a:p>
          <a:p>
            <a:r>
              <a:rPr lang="en-IN" dirty="0"/>
              <a:t>	</a:t>
            </a:r>
            <a:r>
              <a:rPr lang="en-IN" dirty="0" smtClean="0"/>
              <a:t>provide link to next HTML page</a:t>
            </a:r>
          </a:p>
          <a:p>
            <a:r>
              <a:rPr lang="en-IN" dirty="0" smtClean="0"/>
              <a:t>define page3:</a:t>
            </a:r>
          </a:p>
          <a:p>
            <a:r>
              <a:rPr lang="en-IN" dirty="0"/>
              <a:t>	</a:t>
            </a:r>
            <a:r>
              <a:rPr lang="en-IN" dirty="0" smtClean="0"/>
              <a:t>display information</a:t>
            </a:r>
          </a:p>
          <a:p>
            <a:r>
              <a:rPr lang="en-IN" dirty="0"/>
              <a:t>	</a:t>
            </a:r>
            <a:r>
              <a:rPr lang="en-IN" dirty="0" smtClean="0"/>
              <a:t>provide link to next HTML page</a:t>
            </a:r>
          </a:p>
          <a:p>
            <a:r>
              <a:rPr lang="en-IN" dirty="0" smtClean="0"/>
              <a:t>define input page:</a:t>
            </a:r>
          </a:p>
          <a:p>
            <a:r>
              <a:rPr lang="en-IN" dirty="0"/>
              <a:t>	</a:t>
            </a:r>
            <a:r>
              <a:rPr lang="en-IN" dirty="0" smtClean="0"/>
              <a:t>take training, testing parameters, number of epochs as input</a:t>
            </a:r>
          </a:p>
          <a:p>
            <a:r>
              <a:rPr lang="en-IN" dirty="0"/>
              <a:t>	</a:t>
            </a:r>
            <a:r>
              <a:rPr lang="en-IN" dirty="0" smtClean="0"/>
              <a:t>pass these values to a text file</a:t>
            </a:r>
          </a:p>
          <a:p>
            <a:r>
              <a:rPr lang="en-IN" dirty="0"/>
              <a:t>	</a:t>
            </a:r>
            <a:r>
              <a:rPr lang="en-IN" dirty="0" smtClean="0"/>
              <a:t>provide link to output HTML page</a:t>
            </a:r>
          </a:p>
          <a:p>
            <a:r>
              <a:rPr lang="en-IN" dirty="0" smtClean="0"/>
              <a:t>define writing to file:</a:t>
            </a:r>
          </a:p>
          <a:p>
            <a:r>
              <a:rPr lang="en-IN" dirty="0"/>
              <a:t>	</a:t>
            </a:r>
            <a:r>
              <a:rPr lang="en-IN" dirty="0" smtClean="0"/>
              <a:t>open text file in write mode</a:t>
            </a:r>
          </a:p>
          <a:p>
            <a:r>
              <a:rPr lang="en-IN" dirty="0"/>
              <a:t>	</a:t>
            </a:r>
            <a:r>
              <a:rPr lang="en-IN" dirty="0" smtClean="0"/>
              <a:t>write parameters line by line</a:t>
            </a:r>
          </a:p>
          <a:p>
            <a:r>
              <a:rPr lang="en-IN" dirty="0"/>
              <a:t>	</a:t>
            </a:r>
            <a:r>
              <a:rPr lang="en-IN" dirty="0" smtClean="0"/>
              <a:t>call main program script using system call</a:t>
            </a:r>
          </a:p>
          <a:p>
            <a:r>
              <a:rPr lang="en-IN" dirty="0"/>
              <a:t>	</a:t>
            </a:r>
            <a:r>
              <a:rPr lang="en-IN" dirty="0" smtClean="0"/>
              <a:t>return parameters to output page</a:t>
            </a:r>
          </a:p>
        </p:txBody>
      </p:sp>
    </p:spTree>
    <p:extLst>
      <p:ext uri="{BB962C8B-B14F-4D97-AF65-F5344CB8AC3E}">
        <p14:creationId xmlns:p14="http://schemas.microsoft.com/office/powerpoint/2010/main" val="22056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936000"/>
            <a:ext cx="8615038" cy="5373320"/>
          </a:xfrm>
          <a:prstGeom prst="rect">
            <a:avLst/>
          </a:prstGeom>
        </p:spPr>
      </p:pic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636044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Front-End Designed to Receive User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2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Unit Testing – User Input and </a:t>
            </a:r>
            <a:r>
              <a:rPr lang="en-US" dirty="0"/>
              <a:t>E</a:t>
            </a:r>
            <a:r>
              <a:rPr lang="en-US" dirty="0" smtClean="0"/>
              <a:t>rror Handling.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Integration Testing for modules.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System Testing on various parameters.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Validation Testing.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User Acceptance Testing for input parameters.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Training and Testing data split as 80:20 in terms of person numbers, for each activity in the dataset.</a:t>
            </a:r>
            <a:endParaRPr lang="en-IN" dirty="0"/>
          </a:p>
        </p:txBody>
      </p:sp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35896" y="116632"/>
            <a:ext cx="195456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05520"/>
              </p:ext>
            </p:extLst>
          </p:nvPr>
        </p:nvGraphicFramePr>
        <p:xfrm>
          <a:off x="251520" y="935996"/>
          <a:ext cx="7848874" cy="5085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236"/>
                <a:gridCol w="1142705"/>
                <a:gridCol w="1142705"/>
                <a:gridCol w="1142705"/>
                <a:gridCol w="1142705"/>
                <a:gridCol w="1142705"/>
                <a:gridCol w="1080113"/>
              </a:tblGrid>
              <a:tr h="1474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Trial No.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Epochs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Train Set (Person Indexes)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Set (Person Indexes)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Samples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Load Data Time of LSTM (in seconds)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Load Data Time of GRU (in seconds)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1 - 10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 – 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99.19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103.18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1 - 10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 – 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98.95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98.49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393.63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365.53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561.43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563.02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365.82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365.72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368.35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361.44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365.47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364.67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19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672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365.85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362.84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1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9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15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1056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365.36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365.09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635896" y="116632"/>
            <a:ext cx="195456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33475" y="6148883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Comparison of Load Data Times of LSTM and GRU</a:t>
            </a:r>
          </a:p>
        </p:txBody>
      </p:sp>
    </p:spTree>
    <p:extLst>
      <p:ext uri="{BB962C8B-B14F-4D97-AF65-F5344CB8AC3E}">
        <p14:creationId xmlns:p14="http://schemas.microsoft.com/office/powerpoint/2010/main" val="38316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116632"/>
            <a:ext cx="2170584" cy="58092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</a:t>
            </a:r>
            <a:r>
              <a:rPr lang="en-IN" b="1" dirty="0" smtClean="0">
                <a:solidFill>
                  <a:schemeClr val="tx1"/>
                </a:solidFill>
              </a:rPr>
              <a:t>bstract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36000"/>
            <a:ext cx="7643192" cy="55379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 smtClean="0"/>
              <a:t>The problem of Human Activity Recognition is still largely unsolved.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Great results available for image related tasks, but not for video datasets.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KTH (Kungliga Tekniska Högskolan) dataset is suitable for video native tasks.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Methods to convert videos to frames.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Using suitable classifier for activity recognition, the results are compared and benchmarked.</a:t>
            </a:r>
          </a:p>
          <a:p>
            <a:pPr algn="just"/>
            <a:endParaRPr lang="en-IN" sz="2200" dirty="0" smtClean="0"/>
          </a:p>
        </p:txBody>
      </p:sp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6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5084"/>
              </p:ext>
            </p:extLst>
          </p:nvPr>
        </p:nvGraphicFramePr>
        <p:xfrm>
          <a:off x="251518" y="935997"/>
          <a:ext cx="7848873" cy="5105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236"/>
                <a:gridCol w="1142705"/>
                <a:gridCol w="1142705"/>
                <a:gridCol w="1142705"/>
                <a:gridCol w="1142705"/>
                <a:gridCol w="1142705"/>
                <a:gridCol w="1080112"/>
              </a:tblGrid>
              <a:tr h="148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Trial No.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Epochs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Train Set (Person Indexes)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Set (Person Indexes)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Samples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Training Time of LSTM (in seconds)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Training Time of GRU (in seconds)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1 - 10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 – 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62.27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61.39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1 - 10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 – 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62.65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61.83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122.59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121.36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153.33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151.32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202.81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201.16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402.55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399.61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809.72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796.59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19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672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406.84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397.71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9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15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1056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406.46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398.72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635896" y="116632"/>
            <a:ext cx="195456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27398" y="616530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Comparison of Training Times of LSTM and GRU</a:t>
            </a:r>
          </a:p>
        </p:txBody>
      </p:sp>
    </p:spTree>
    <p:extLst>
      <p:ext uri="{BB962C8B-B14F-4D97-AF65-F5344CB8AC3E}">
        <p14:creationId xmlns:p14="http://schemas.microsoft.com/office/powerpoint/2010/main" val="22247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5062"/>
              </p:ext>
            </p:extLst>
          </p:nvPr>
        </p:nvGraphicFramePr>
        <p:xfrm>
          <a:off x="251520" y="936000"/>
          <a:ext cx="7848870" cy="5105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237"/>
                <a:gridCol w="1142704"/>
                <a:gridCol w="1142704"/>
                <a:gridCol w="1142704"/>
                <a:gridCol w="1142704"/>
                <a:gridCol w="1142704"/>
                <a:gridCol w="1080113"/>
              </a:tblGrid>
              <a:tr h="1484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Trial No.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Epochs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Train Set (Person Indexes)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Set (Person Indexes)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Samples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Testing Time of LSTM (in seconds)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Testing Time of GRU (in seconds)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1 - 10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 – 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2.57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2.61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1 - 10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 – 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12.33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12.31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43.87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28.93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28.96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28.67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28.69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28.75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28.89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28.45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28.83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29.26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19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672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52.21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52.27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2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9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15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1056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118.42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118.75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35896" y="116632"/>
            <a:ext cx="195456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617037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Comparison of </a:t>
            </a:r>
            <a:r>
              <a:rPr lang="en-IN" dirty="0" smtClean="0"/>
              <a:t>Testing </a:t>
            </a:r>
            <a:r>
              <a:rPr lang="en-IN" dirty="0"/>
              <a:t>Times of LSTM and GRU</a:t>
            </a:r>
          </a:p>
        </p:txBody>
      </p:sp>
    </p:spTree>
    <p:extLst>
      <p:ext uri="{BB962C8B-B14F-4D97-AF65-F5344CB8AC3E}">
        <p14:creationId xmlns:p14="http://schemas.microsoft.com/office/powerpoint/2010/main" val="34995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05"/>
              </p:ext>
            </p:extLst>
          </p:nvPr>
        </p:nvGraphicFramePr>
        <p:xfrm>
          <a:off x="251517" y="935994"/>
          <a:ext cx="7848876" cy="5113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643"/>
                <a:gridCol w="1132317"/>
                <a:gridCol w="1132317"/>
                <a:gridCol w="1132317"/>
                <a:gridCol w="1132317"/>
                <a:gridCol w="1132317"/>
                <a:gridCol w="1141648"/>
              </a:tblGrid>
              <a:tr h="126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Trial No.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Epochs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Train Set (Person Indexes)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Set (Person Indexes)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Samples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Accuracy of LSTM (in %)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Accuracy of GRU (</a:t>
                      </a:r>
                      <a:r>
                        <a:rPr lang="en-IN" sz="1600" dirty="0" smtClean="0">
                          <a:effectLst/>
                        </a:rPr>
                        <a:t>in</a:t>
                      </a:r>
                      <a:r>
                        <a:rPr lang="en-IN" sz="1600" baseline="0" dirty="0" smtClean="0">
                          <a:effectLst/>
                        </a:rPr>
                        <a:t> </a:t>
                      </a:r>
                      <a:r>
                        <a:rPr lang="en-IN" sz="1600" dirty="0" smtClean="0">
                          <a:effectLst/>
                        </a:rPr>
                        <a:t>%)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1 - 10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 – 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93.75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96.88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1 - 10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 – 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288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82.29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90.625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43.75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47.5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98.125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93.75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50.625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43.54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53.75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50.21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21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48.96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50.625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19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672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63.98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60.71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7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9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1 - 20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15 – 25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1056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78.5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75.85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35896" y="116632"/>
            <a:ext cx="195456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623731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Comparison of </a:t>
            </a:r>
            <a:r>
              <a:rPr lang="en-IN" dirty="0" smtClean="0"/>
              <a:t>Accuracies </a:t>
            </a:r>
            <a:r>
              <a:rPr lang="en-IN" dirty="0"/>
              <a:t>of LSTM and GRU</a:t>
            </a:r>
          </a:p>
        </p:txBody>
      </p:sp>
    </p:spTree>
    <p:extLst>
      <p:ext uri="{BB962C8B-B14F-4D97-AF65-F5344CB8AC3E}">
        <p14:creationId xmlns:p14="http://schemas.microsoft.com/office/powerpoint/2010/main" val="38571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7558"/>
            <a:ext cx="7592119" cy="5683770"/>
          </a:xfrm>
          <a:prstGeom prst="rect">
            <a:avLst/>
          </a:prstGeom>
        </p:spPr>
      </p:pic>
      <p:pic>
        <p:nvPicPr>
          <p:cNvPr id="6" name="Picture 2" descr="C:\Users\Divya\Pictures\extras\r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35896" y="116632"/>
            <a:ext cx="195456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86855" y="638132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 Confusion Matrix Output for CNN-LSTM Combination</a:t>
            </a:r>
          </a:p>
        </p:txBody>
      </p:sp>
    </p:spTree>
    <p:extLst>
      <p:ext uri="{BB962C8B-B14F-4D97-AF65-F5344CB8AC3E}">
        <p14:creationId xmlns:p14="http://schemas.microsoft.com/office/powerpoint/2010/main" val="18334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116632"/>
            <a:ext cx="1954560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esults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7592119" cy="5616624"/>
          </a:xfrm>
          <a:prstGeom prst="rect">
            <a:avLst/>
          </a:prstGeom>
        </p:spPr>
      </p:pic>
      <p:pic>
        <p:nvPicPr>
          <p:cNvPr id="6" name="Picture 2" descr="C:\Users\Divya\Pictures\extras\r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6855" y="638132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 Confusion Matrix Output for </a:t>
            </a:r>
            <a:r>
              <a:rPr lang="en-IN" dirty="0" smtClean="0"/>
              <a:t>CNN-GRU </a:t>
            </a:r>
            <a:r>
              <a:rPr lang="en-IN" dirty="0"/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14122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16632"/>
            <a:ext cx="2746648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onclusion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36000"/>
            <a:ext cx="7643192" cy="55379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Human Activity Recognition one of the most important problems in recent times.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Recognition of six day-to-day human activities using a sequential model, based on multi-layered architecture.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Conversion of videos to frames - FFmpeg performed better than OpenCV.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Classification of class labels - LSTM preferred over GRU for entire dataset.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GRU suitable for smaller datasets.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16632"/>
            <a:ext cx="2746648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imitations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36000"/>
            <a:ext cx="7643192" cy="55379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CNN works well only for medium to large datasets (at least 500 videos, in terms of number).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High computational cost, in terms of resource usage and disk space to accommodate datasets.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KTH Dataset consists of only grey-scale videos – absence of RGB channels.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P</a:t>
            </a:r>
            <a:r>
              <a:rPr lang="en-IN" sz="2200" dirty="0" smtClean="0"/>
              <a:t>osition </a:t>
            </a:r>
            <a:r>
              <a:rPr lang="en-IN" sz="2200" dirty="0"/>
              <a:t>and orientation of the </a:t>
            </a:r>
            <a:r>
              <a:rPr lang="en-IN" sz="2200" dirty="0" smtClean="0"/>
              <a:t>object present in the frames is not encoded into the </a:t>
            </a:r>
            <a:r>
              <a:rPr lang="en-IN" sz="2200" dirty="0"/>
              <a:t>predictions.</a:t>
            </a:r>
            <a:endParaRPr lang="en-US" sz="22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 smtClean="0"/>
          </a:p>
        </p:txBody>
      </p:sp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4978896" cy="5809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Future Enhancements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36000"/>
            <a:ext cx="7643192" cy="55379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Complex architectures to enhance accuracy.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Upgrading the system to deal with RGB datasets.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Combination of two or more techniques on a larger scale.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Embedding in CCTVs for industry purposes, detection and recognition of crime.</a:t>
            </a:r>
            <a:endParaRPr lang="en-IN" sz="2200" dirty="0"/>
          </a:p>
        </p:txBody>
      </p:sp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16632"/>
            <a:ext cx="2746648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eferences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00631922"/>
              </p:ext>
            </p:extLst>
          </p:nvPr>
        </p:nvGraphicFramePr>
        <p:xfrm>
          <a:off x="251520" y="764705"/>
          <a:ext cx="7848872" cy="5760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/>
                <a:gridCol w="7272808"/>
              </a:tblGrid>
              <a:tr h="885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Shikhar Shrestha, “</a:t>
                      </a:r>
                      <a:r>
                        <a:rPr lang="en-IN" sz="2200" b="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Machine Learning for Human Activity Recognition from Video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Stanford University, CA, </a:t>
                      </a:r>
                      <a:r>
                        <a:rPr lang="en-IN" sz="22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2016.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1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Andrej Karpathy, George Toderici, Sanketh Shetty, Thomas Leung, Rahul Sukthankar and Li Fei-Fei, “</a:t>
                      </a:r>
                      <a:r>
                        <a:rPr lang="en-IN" sz="2200" b="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Large-scale Video Classiﬁcation with Convolutional Neural Networks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Google Research, Stanford University, CA, 2014</a:t>
                      </a:r>
                      <a:r>
                        <a:rPr lang="en-IN" sz="22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766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Christian Schüldt, Ivan Laptev and Barbara Caputo, “</a:t>
                      </a:r>
                      <a:r>
                        <a:rPr lang="en-IN" sz="2200" b="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Recognizing Human Actions: A Local SVM Approach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Computational Vision and Active Perception Laboratory (CVAP) Dept. of Numerical Analysis and Computer </a:t>
                      </a:r>
                      <a:r>
                        <a:rPr lang="en-IN" sz="22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Science, 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KTH, SE-100 44 Stockholm, Sweden, 2004.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88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 Tran, Lubomir Bourdev, Rob Fergus, Lorenzo Torresani and Manohar Paluri, “</a:t>
                      </a:r>
                      <a:r>
                        <a:rPr lang="en-IN" sz="2200" b="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Learning Spatio-temporal Features with 3D Convolutional Networks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IEEE, 2015.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8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16632"/>
            <a:ext cx="2746648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eferences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9576824"/>
              </p:ext>
            </p:extLst>
          </p:nvPr>
        </p:nvGraphicFramePr>
        <p:xfrm>
          <a:off x="323528" y="836711"/>
          <a:ext cx="7848872" cy="5688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7344816"/>
              </a:tblGrid>
              <a:tr h="1312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050" marR="38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Nitish Srivastava, Elman Mansimov and Ruslan Salakhutdinov, “</a:t>
                      </a:r>
                      <a:r>
                        <a:rPr lang="en-IN" sz="2200" b="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Unsupervised Learning of Video Representations using LSTMs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University of Toronto, 2016.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050" marR="38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50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050" marR="38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Yang Qin, Lingfei Mo, Jing Ye and Zhening Du, “</a:t>
                      </a:r>
                      <a:r>
                        <a:rPr lang="en-IN" sz="2200" b="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Multi-channel Features Fitted 3D CNNs and LSTMs for Human Activity Recognition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Tenth International Conference on Sensing Technology, 2016.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050" marR="38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12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050" marR="38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Andros Tjandra, Sakriani Sakti, Ruli Manurung, Mirna Adriani and Satoshi Nakamura, “</a:t>
                      </a:r>
                      <a:r>
                        <a:rPr lang="en-IN" sz="2200" b="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Gated Recurrent Neural Tensor Network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IEEE, 2016.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050" marR="38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12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050" marR="38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Xuanhan Wang, Lianli Gao, Jingkuan Song and Hengtao Shen, “</a:t>
                      </a:r>
                      <a:r>
                        <a:rPr lang="en-IN" sz="2200" b="0" i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Beyond Frame-level CNN: Saliency-aware 3D CNN with LSTM for Video Action Recognition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IEEE, 2016.</a:t>
                      </a:r>
                      <a:endParaRPr lang="en-IN" sz="22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050" marR="38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3106688" cy="58092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ntroduction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36000"/>
            <a:ext cx="7643192" cy="55379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 smtClean="0"/>
              <a:t>Machine Learning and Deep Learning  techniques are used to better understand human activities.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Self-correcting Neural Networks are built to produce accurate results.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Dataset plays a vital role in predicting the classes.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Examples of human activity video datasets – Weizmann</a:t>
            </a:r>
            <a:r>
              <a:rPr lang="en-IN" sz="2200" dirty="0"/>
              <a:t>, </a:t>
            </a:r>
            <a:r>
              <a:rPr lang="en-IN" sz="2200" dirty="0" smtClean="0"/>
              <a:t>Charades</a:t>
            </a:r>
            <a:r>
              <a:rPr lang="en-IN" sz="2200" dirty="0"/>
              <a:t>, </a:t>
            </a:r>
            <a:r>
              <a:rPr lang="en-IN" sz="2200" dirty="0" smtClean="0"/>
              <a:t>UCF-Sports (University of California), HMDB51 (Human Motion Database).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KTH provides a dataset containing 600 videos, resulting on an average of 3 lakh frames.</a:t>
            </a:r>
          </a:p>
          <a:p>
            <a:pPr>
              <a:lnSpc>
                <a:spcPct val="150000"/>
              </a:lnSpc>
            </a:pPr>
            <a:endParaRPr lang="en-IN" sz="2200" dirty="0"/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017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278092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THANK YOU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16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16632"/>
            <a:ext cx="3034680" cy="58092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36000"/>
            <a:ext cx="7643192" cy="55379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KTH dataset </a:t>
            </a:r>
            <a:r>
              <a:rPr lang="en-IN" sz="2200" dirty="0" smtClean="0"/>
              <a:t>is used, along with </a:t>
            </a:r>
            <a:r>
              <a:rPr lang="en-IN" sz="2200" dirty="0"/>
              <a:t>TensorFlow, Keras and Python libraries.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Classifiers – CNN (Convolutional Neural Networks), LSTM (Long Short-Term Memory) and GRU (Gated Recurrent Units).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Comparison – LSTM vs. GRU.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Accuracy is compared with changing no. of epochs, training and test set parameters.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Confusion matrix.</a:t>
            </a:r>
            <a:endParaRPr lang="en-IN" sz="2200" dirty="0"/>
          </a:p>
        </p:txBody>
      </p:sp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2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4186808" cy="580926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Literature Review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7643192" cy="602128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Shikhar </a:t>
            </a:r>
            <a:r>
              <a:rPr lang="en-IN" sz="2200" dirty="0" smtClean="0"/>
              <a:t>Shrestha (2016) – Charades dataset and fusion-based architecture based on CNNs (Convolutional Neural Networks) and RNNs (Recurrent Neural Networks).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Andrej Karpathy, et al. (2014) – Empirical evaluation of CNNs on large-scale YouTube video dataset.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Christian </a:t>
            </a:r>
            <a:r>
              <a:rPr lang="en-IN" sz="2200" dirty="0" smtClean="0"/>
              <a:t>Schüldt,  et al. (2004) – Human Activity Recognition on KTH dataset using STIPs (Spatio-Temporal Interest Points) with SVM (Support Vector Machine) approach.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Du </a:t>
            </a:r>
            <a:r>
              <a:rPr lang="en-IN" sz="2200" dirty="0" smtClean="0"/>
              <a:t>Tran, et al. (2015) – Spatio-temporal feature learning using 3D Convolutional Networks</a:t>
            </a:r>
            <a:r>
              <a:rPr lang="en-IN" sz="2000" dirty="0" smtClean="0"/>
              <a:t>.</a:t>
            </a:r>
            <a:endParaRPr lang="en-IN" sz="2200" dirty="0"/>
          </a:p>
        </p:txBody>
      </p:sp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4042792" cy="58092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Literature </a:t>
            </a:r>
            <a:r>
              <a:rPr lang="en-IN" b="1" dirty="0" smtClean="0">
                <a:solidFill>
                  <a:schemeClr val="tx1"/>
                </a:solidFill>
              </a:rPr>
              <a:t>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48388"/>
            <a:ext cx="7643192" cy="59096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Nitish </a:t>
            </a:r>
            <a:r>
              <a:rPr lang="en-IN" sz="2200" dirty="0" smtClean="0"/>
              <a:t>Srivastava, et al. (2016) – Multi-layered LSTMs (Long Short-Term Memory) blocks to learn representations of video sequences.</a:t>
            </a:r>
          </a:p>
          <a:p>
            <a:pPr algn="just">
              <a:lnSpc>
                <a:spcPct val="160000"/>
              </a:lnSpc>
            </a:pPr>
            <a:r>
              <a:rPr lang="en-IN" sz="2200" dirty="0"/>
              <a:t>Yang </a:t>
            </a:r>
            <a:r>
              <a:rPr lang="en-IN" sz="2200" dirty="0" smtClean="0"/>
              <a:t>Qin, et al. (2016) – General feature combination method for 3D CNNs and LSTMs.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Andros </a:t>
            </a:r>
            <a:r>
              <a:rPr lang="en-IN" sz="2200" dirty="0" smtClean="0"/>
              <a:t>Tjandra, et al. (2016) – Novel implementation of LSTM and GRU (Gated Recurrent Units) RNNs (Recurrent Neural Networks).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Xuanhan </a:t>
            </a:r>
            <a:r>
              <a:rPr lang="en-IN" sz="2200" dirty="0" smtClean="0"/>
              <a:t>Wang, et al. (2016) – Integrating LSTM with salient-aware deep 3D CNN features on video shots.</a:t>
            </a:r>
            <a:endParaRPr lang="en-IN" sz="2200" dirty="0"/>
          </a:p>
        </p:txBody>
      </p:sp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4978896" cy="580926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System Specifications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1080926"/>
              </p:ext>
            </p:extLst>
          </p:nvPr>
        </p:nvGraphicFramePr>
        <p:xfrm>
          <a:off x="323528" y="1988840"/>
          <a:ext cx="8208912" cy="46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032448"/>
              </a:tblGrid>
              <a:tr h="466994">
                <a:tc>
                  <a:txBody>
                    <a:bodyPr/>
                    <a:lstStyle/>
                    <a:p>
                      <a:r>
                        <a:rPr lang="en-IN" dirty="0" smtClean="0"/>
                        <a:t>HARDWARE 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REQUIREMENTS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70860"/>
              </p:ext>
            </p:extLst>
          </p:nvPr>
        </p:nvGraphicFramePr>
        <p:xfrm>
          <a:off x="295382" y="1268761"/>
          <a:ext cx="8416924" cy="504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64"/>
                <a:gridCol w="2376264"/>
                <a:gridCol w="1584176"/>
                <a:gridCol w="2880320"/>
              </a:tblGrid>
              <a:tr h="775671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HARDWARE USED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SOFTWARE USED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51065"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/>
                        <a:t>Processor</a:t>
                      </a:r>
                      <a:r>
                        <a:rPr lang="en-IN" dirty="0" smtClean="0"/>
                        <a:t>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Quad-core 64-bit Core 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/>
                        <a:t>OS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7 Service Pack 1 </a:t>
                      </a:r>
                    </a:p>
                  </a:txBody>
                  <a:tcPr/>
                </a:tc>
              </a:tr>
              <a:tr h="751065"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/>
                        <a:t>Speed</a:t>
                      </a:r>
                      <a:r>
                        <a:rPr lang="en-IN" dirty="0" smtClean="0"/>
                        <a:t>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2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GHz</a:t>
                      </a:r>
                    </a:p>
                    <a:p>
                      <a:pPr algn="just"/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Front-end</a:t>
                      </a:r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Django 1.9 and supporting libraries </a:t>
                      </a:r>
                    </a:p>
                  </a:txBody>
                  <a:tcPr/>
                </a:tc>
              </a:tr>
              <a:tr h="1072950"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/>
                        <a:t>RAM</a:t>
                      </a:r>
                      <a:r>
                        <a:rPr lang="en-IN" dirty="0" smtClean="0"/>
                        <a:t>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4GB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KTH Dataset, Keras 2 over TensorFlow and supporting libraries </a:t>
                      </a:r>
                    </a:p>
                  </a:txBody>
                  <a:tcPr/>
                </a:tc>
              </a:tr>
              <a:tr h="751065"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/>
                        <a:t>Hard Disk</a:t>
                      </a:r>
                      <a:r>
                        <a:rPr lang="en-IN" dirty="0" smtClean="0"/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500GB 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PyCharm Community Edition 2017</a:t>
                      </a:r>
                    </a:p>
                  </a:txBody>
                  <a:tcPr/>
                </a:tc>
              </a:tr>
              <a:tr h="938745"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/>
                        <a:t>GPU</a:t>
                      </a:r>
                      <a:r>
                        <a:rPr lang="en-IN" dirty="0" smtClean="0"/>
                        <a:t>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Intel</a:t>
                      </a:r>
                      <a:r>
                        <a:rPr lang="en-IN" baseline="0" dirty="0" smtClean="0"/>
                        <a:t> HD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/>
                        <a:t>Others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3.6, FFmpeg, OpenCV, Graphviz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4690864" cy="5809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ystem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rchitecture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83769" y="836712"/>
            <a:ext cx="3816424" cy="5750775"/>
            <a:chOff x="2723739" y="1620670"/>
            <a:chExt cx="2784365" cy="4966817"/>
          </a:xfrm>
        </p:grpSpPr>
        <p:sp>
          <p:nvSpPr>
            <p:cNvPr id="35" name="Flowchart: Process 34"/>
            <p:cNvSpPr/>
            <p:nvPr/>
          </p:nvSpPr>
          <p:spPr>
            <a:xfrm>
              <a:off x="2736241" y="1620670"/>
              <a:ext cx="2736301" cy="34027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Input Layer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2771800" y="6299455"/>
              <a:ext cx="2736302" cy="2880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Fully-connected Dense Layers </a:t>
              </a: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2723739" y="2213805"/>
              <a:ext cx="2736302" cy="31221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Convolution Layers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2740556" y="2816292"/>
              <a:ext cx="2736302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Activation Layers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2758416" y="3373948"/>
              <a:ext cx="2736303" cy="3763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solidFill>
                    <a:schemeClr val="tx1"/>
                  </a:solidFill>
                </a:rPr>
                <a:t>Flattening Layer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2758416" y="4011259"/>
              <a:ext cx="2736303" cy="37003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Batch Normalization Layer </a:t>
              </a: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2758415" y="4634153"/>
              <a:ext cx="2736304" cy="28130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Activation Layer </a:t>
              </a: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2746383" y="5196116"/>
              <a:ext cx="2736302" cy="2880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LSTM or GRU Layer </a:t>
              </a: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2771800" y="5737004"/>
              <a:ext cx="2736304" cy="27964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Dropout Layer 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70302" y="1960949"/>
              <a:ext cx="0" cy="25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091890" y="2526017"/>
              <a:ext cx="0" cy="25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114534" y="6016652"/>
              <a:ext cx="0" cy="25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116696" y="5484148"/>
              <a:ext cx="0" cy="25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16696" y="4918000"/>
              <a:ext cx="0" cy="25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26567" y="4381297"/>
              <a:ext cx="0" cy="25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14534" y="3758403"/>
              <a:ext cx="0" cy="25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091890" y="3121092"/>
              <a:ext cx="0" cy="25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2" descr="C:\Users\Divya\Pictures\extras\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0"/>
            <a:ext cx="899946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1466</TotalTime>
  <Words>2075</Words>
  <Application>Microsoft Office PowerPoint</Application>
  <PresentationFormat>On-screen Show (4:3)</PresentationFormat>
  <Paragraphs>621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Oriel</vt:lpstr>
      <vt:lpstr> Recognizing Set of Human Activities from Video Dataset using Machine Learning </vt:lpstr>
      <vt:lpstr>Agenda</vt:lpstr>
      <vt:lpstr>Abstract</vt:lpstr>
      <vt:lpstr>Introduction</vt:lpstr>
      <vt:lpstr>Introduction</vt:lpstr>
      <vt:lpstr>Literature Review</vt:lpstr>
      <vt:lpstr>Literature Review</vt:lpstr>
      <vt:lpstr>System Specifications</vt:lpstr>
      <vt:lpstr>System Architecture</vt:lpstr>
      <vt:lpstr>Preliminary Design</vt:lpstr>
      <vt:lpstr>Detailed Design</vt:lpstr>
      <vt:lpstr>Detailed Design</vt:lpstr>
      <vt:lpstr>Detailed Design</vt:lpstr>
      <vt:lpstr>Implementation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  <vt:lpstr>Limitations</vt:lpstr>
      <vt:lpstr>Future Enhancements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VIII SEM Recognizing Set of Human Activities from Video Dataset </dc:title>
  <dc:creator>hitesh.b.rao@gmail.com</dc:creator>
  <cp:lastModifiedBy>Akash</cp:lastModifiedBy>
  <cp:revision>519</cp:revision>
  <dcterms:created xsi:type="dcterms:W3CDTF">2018-05-01T05:56:07Z</dcterms:created>
  <dcterms:modified xsi:type="dcterms:W3CDTF">2018-05-07T12:14:13Z</dcterms:modified>
</cp:coreProperties>
</file>