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6CCBCF-402C-49A1-BA55-E00877BE2F9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4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4261ABE-99E8-4084-A08D-61E95C9F42B2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BFD4449-E420-4490-A5C0-C141EE787DA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1ABE-99E8-4084-A08D-61E95C9F42B2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4449-E420-4490-A5C0-C141EE787D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1ABE-99E8-4084-A08D-61E95C9F42B2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4449-E420-4490-A5C0-C141EE787D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4261ABE-99E8-4084-A08D-61E95C9F42B2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BFD4449-E420-4490-A5C0-C141EE787DA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4261ABE-99E8-4084-A08D-61E95C9F42B2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BFD4449-E420-4490-A5C0-C141EE787DA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1ABE-99E8-4084-A08D-61E95C9F42B2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4449-E420-4490-A5C0-C141EE787DA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1ABE-99E8-4084-A08D-61E95C9F42B2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4449-E420-4490-A5C0-C141EE787DA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4261ABE-99E8-4084-A08D-61E95C9F42B2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BFD4449-E420-4490-A5C0-C141EE787DA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1ABE-99E8-4084-A08D-61E95C9F42B2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4449-E420-4490-A5C0-C141EE787D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4261ABE-99E8-4084-A08D-61E95C9F42B2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BFD4449-E420-4490-A5C0-C141EE787DAF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4261ABE-99E8-4084-A08D-61E95C9F42B2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BFD4449-E420-4490-A5C0-C141EE787DAF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4261ABE-99E8-4084-A08D-61E95C9F42B2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BFD4449-E420-4490-A5C0-C141EE787DA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3818" y="404664"/>
            <a:ext cx="7344816" cy="1489698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/>
              <a:t>RNS Institute of Technology</a:t>
            </a:r>
            <a:br>
              <a:rPr lang="en-IN" sz="3200" dirty="0" smtClean="0"/>
            </a:br>
            <a:r>
              <a:rPr lang="en-IN" sz="3200" dirty="0" smtClean="0"/>
              <a:t>Bengaluru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0126" y="1988840"/>
            <a:ext cx="6172200" cy="1371600"/>
          </a:xfrm>
        </p:spPr>
        <p:txBody>
          <a:bodyPr>
            <a:normAutofit/>
          </a:bodyPr>
          <a:lstStyle/>
          <a:p>
            <a:pPr algn="ctr"/>
            <a:r>
              <a:rPr lang="en-IN" sz="2000" dirty="0" smtClean="0"/>
              <a:t>Department of Information Science and Engineering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3284984"/>
            <a:ext cx="364074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IN" sz="2400" b="1" u="sng" dirty="0" smtClean="0"/>
              <a:t>RESTAURANT DBMS</a:t>
            </a:r>
            <a:endParaRPr lang="en-IN" sz="24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4869160"/>
            <a:ext cx="5530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>
                <a:latin typeface="Comic Sans MS" pitchFamily="66" charset="0"/>
              </a:rPr>
              <a:t>Submitted by </a:t>
            </a:r>
            <a:r>
              <a:rPr lang="en-IN" dirty="0" smtClean="0">
                <a:latin typeface="Comic Sans MS" pitchFamily="66" charset="0"/>
              </a:rPr>
              <a:t>–</a:t>
            </a:r>
          </a:p>
          <a:p>
            <a:r>
              <a:rPr lang="en-IN" dirty="0" smtClean="0">
                <a:latin typeface="Comic Sans MS" pitchFamily="66" charset="0"/>
              </a:rPr>
              <a:t>Akash Hegde			1RN14IS010</a:t>
            </a:r>
          </a:p>
          <a:p>
            <a:r>
              <a:rPr lang="en-IN" dirty="0" smtClean="0">
                <a:latin typeface="Comic Sans MS" pitchFamily="66" charset="0"/>
              </a:rPr>
              <a:t>Akshay Sudhir Hulekal		1RN14IS013</a:t>
            </a:r>
          </a:p>
          <a:p>
            <a:r>
              <a:rPr lang="en-IN" dirty="0" smtClean="0">
                <a:latin typeface="Comic Sans MS" pitchFamily="66" charset="0"/>
              </a:rPr>
              <a:t>Hitesh B Rao			1RN15IS406</a:t>
            </a:r>
            <a:endParaRPr lang="en-IN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82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652934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latin typeface="Comic Sans MS" pitchFamily="66" charset="0"/>
              </a:rPr>
              <a:t>Queries and Generated Reports</a:t>
            </a:r>
            <a:endParaRPr lang="en-IN" sz="3200" dirty="0">
              <a:latin typeface="Comic Sans MS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1520" y="836712"/>
            <a:ext cx="8424936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latin typeface="Comic Sans MS" pitchFamily="66" charset="0"/>
              </a:rPr>
              <a:t>1. Find the total amount generated by bills on each day, in the restaurant.</a:t>
            </a:r>
            <a:endParaRPr lang="en-IN" sz="2000" dirty="0">
              <a:latin typeface="Comic Sans MS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1698186"/>
            <a:ext cx="5616625" cy="21628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861048"/>
            <a:ext cx="4839375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6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5375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2. Find the item which is ordered the most.</a:t>
            </a:r>
            <a:endParaRPr lang="en-IN" sz="2000" dirty="0">
              <a:latin typeface="Comic Sans MS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880753"/>
            <a:ext cx="4824536" cy="2692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573016"/>
            <a:ext cx="4820323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6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88640"/>
            <a:ext cx="8352928" cy="748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latin typeface="Comic Sans MS" pitchFamily="66" charset="0"/>
              </a:rPr>
              <a:t>3. Display details of the manager who takes at least 2 orders on a specific day.</a:t>
            </a:r>
            <a:endParaRPr lang="en-IN" sz="2000" dirty="0">
              <a:latin typeface="Comic Sans MS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2736"/>
            <a:ext cx="4824536" cy="27363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789040"/>
            <a:ext cx="4820323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7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88640"/>
            <a:ext cx="8280920" cy="792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latin typeface="Comic Sans MS" pitchFamily="66" charset="0"/>
              </a:rPr>
              <a:t>4. Display the details of the customer who visits the restaurant most frequently.</a:t>
            </a:r>
            <a:endParaRPr lang="en-IN" sz="2000" dirty="0">
              <a:latin typeface="Comic Sans MS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36713"/>
            <a:ext cx="4896544" cy="3096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933057"/>
            <a:ext cx="4848902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3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88640"/>
            <a:ext cx="8424936" cy="432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latin typeface="Comic Sans MS" pitchFamily="66" charset="0"/>
              </a:rPr>
              <a:t>5. Find the name of the customer who pays the highest bill amount.</a:t>
            </a:r>
            <a:endParaRPr lang="en-IN" sz="2000" dirty="0">
              <a:latin typeface="Comic Sans MS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822194"/>
            <a:ext cx="5040559" cy="2534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356992"/>
            <a:ext cx="4829849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1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467600" cy="580926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latin typeface="Comic Sans MS" pitchFamily="66" charset="0"/>
              </a:rPr>
              <a:t>Conclusion</a:t>
            </a:r>
            <a:endParaRPr lang="en-IN" sz="32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908720"/>
            <a:ext cx="7776864" cy="576064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>
                <a:latin typeface="Comic Sans MS" pitchFamily="66" charset="0"/>
              </a:rPr>
              <a:t>A</a:t>
            </a:r>
            <a:r>
              <a:rPr lang="en-IN" sz="2000" dirty="0" smtClean="0">
                <a:latin typeface="Comic Sans MS" pitchFamily="66" charset="0"/>
              </a:rPr>
              <a:t> Restaurant DBMS aims to provide a user-friendly experience to its users as one can obtain the details of the restaurant and its features and functions at a glance.</a:t>
            </a:r>
          </a:p>
          <a:p>
            <a:pPr>
              <a:buFont typeface="Arial" pitchFamily="34" charset="0"/>
              <a:buChar char="•"/>
            </a:pPr>
            <a:endParaRPr lang="en-IN" sz="2000" dirty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omic Sans MS" pitchFamily="66" charset="0"/>
              </a:rPr>
              <a:t>This makes the management of that particular restaurant easier, organized and more efficient.</a:t>
            </a:r>
          </a:p>
          <a:p>
            <a:pPr>
              <a:buFont typeface="Arial" pitchFamily="34" charset="0"/>
              <a:buChar char="•"/>
            </a:pPr>
            <a:endParaRPr lang="en-IN" sz="2000" dirty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omic Sans MS" pitchFamily="66" charset="0"/>
              </a:rPr>
              <a:t>Many more entities and corresponding relationships can be added to the Restaurant DBMS for a wider perspective of how a restaurant works.</a:t>
            </a:r>
          </a:p>
          <a:p>
            <a:pPr>
              <a:buFont typeface="Arial" pitchFamily="34" charset="0"/>
              <a:buChar char="•"/>
            </a:pPr>
            <a:endParaRPr lang="en-IN" sz="2000" dirty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omic Sans MS" pitchFamily="66" charset="0"/>
              </a:rPr>
              <a:t>Integration of this database into applications containing a GUI can be made so that all users can access data easily, without having to sift through the back-end.</a:t>
            </a:r>
            <a:endParaRPr lang="en-IN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7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9552" y="3068960"/>
            <a:ext cx="7467600" cy="580926"/>
          </a:xfrm>
        </p:spPr>
        <p:txBody>
          <a:bodyPr>
            <a:normAutofit/>
          </a:bodyPr>
          <a:lstStyle/>
          <a:p>
            <a:pPr algn="ctr"/>
            <a:r>
              <a:rPr lang="en-IN" sz="2800" dirty="0" smtClean="0">
                <a:latin typeface="Comic Sans MS" pitchFamily="66" charset="0"/>
              </a:rPr>
              <a:t>Thank </a:t>
            </a:r>
            <a:r>
              <a:rPr lang="en-IN" sz="2800" dirty="0" smtClean="0">
                <a:latin typeface="Comic Sans MS" pitchFamily="66" charset="0"/>
              </a:rPr>
              <a:t>You </a:t>
            </a:r>
            <a:r>
              <a:rPr lang="en-IN" sz="2800" dirty="0" smtClean="0">
                <a:latin typeface="Comic Sans MS" pitchFamily="66" charset="0"/>
                <a:sym typeface="Wingdings" pitchFamily="2" charset="2"/>
              </a:rPr>
              <a:t></a:t>
            </a:r>
            <a:endParaRPr lang="en-IN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46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467600" cy="634082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latin typeface="Comic Sans MS" pitchFamily="66" charset="0"/>
              </a:rPr>
              <a:t>Abstract</a:t>
            </a:r>
            <a:endParaRPr lang="en-IN" sz="32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908720"/>
            <a:ext cx="7848872" cy="570924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omic Sans MS" pitchFamily="66" charset="0"/>
              </a:rPr>
              <a:t>A restaurant is a place which is frequented by a lot of customers to have food and satiate their appetite.</a:t>
            </a:r>
          </a:p>
          <a:p>
            <a:pPr marL="0" indent="0">
              <a:buNone/>
            </a:pPr>
            <a:endParaRPr lang="en-IN" sz="20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omic Sans MS" pitchFamily="66" charset="0"/>
              </a:rPr>
              <a:t>A typical customer-restaurant transaction involves placing the order to a particular manager, which is then prepared by the chefs and delivered to the customer by a waiter.</a:t>
            </a:r>
          </a:p>
          <a:p>
            <a:pPr>
              <a:buFont typeface="Arial" pitchFamily="34" charset="0"/>
              <a:buChar char="•"/>
            </a:pPr>
            <a:endParaRPr lang="en-IN" sz="2000" dirty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omic Sans MS" pitchFamily="66" charset="0"/>
              </a:rPr>
              <a:t>Each order contains one or more items. These items have their own description and price.</a:t>
            </a:r>
          </a:p>
          <a:p>
            <a:pPr>
              <a:buFont typeface="Arial" pitchFamily="34" charset="0"/>
              <a:buChar char="•"/>
            </a:pPr>
            <a:endParaRPr lang="en-IN" sz="2000" dirty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omic Sans MS" pitchFamily="66" charset="0"/>
              </a:rPr>
              <a:t>Once the customer has had his/her meal, a bill is generated with reference to the order placed by that customer. This is then paid by the customer to complete the transaction.</a:t>
            </a:r>
          </a:p>
          <a:p>
            <a:pPr>
              <a:buFont typeface="Arial" pitchFamily="34" charset="0"/>
              <a:buChar char="•"/>
            </a:pPr>
            <a:endParaRPr lang="en-IN" sz="2000" dirty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omic Sans MS" pitchFamily="66" charset="0"/>
              </a:rPr>
              <a:t>Thus, a database has to be maintained in an organized manner to keep track of these transactions.</a:t>
            </a:r>
          </a:p>
          <a:p>
            <a:pPr marL="0" indent="0">
              <a:buNone/>
            </a:pPr>
            <a:endParaRPr lang="en-IN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44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467600" cy="724942"/>
          </a:xfrm>
        </p:spPr>
        <p:txBody>
          <a:bodyPr>
            <a:noAutofit/>
          </a:bodyPr>
          <a:lstStyle/>
          <a:p>
            <a:pPr algn="ctr"/>
            <a:r>
              <a:rPr lang="en-IN" sz="3200" dirty="0" smtClean="0">
                <a:latin typeface="Comic Sans MS" pitchFamily="66" charset="0"/>
              </a:rPr>
              <a:t>Requirements</a:t>
            </a:r>
            <a:endParaRPr lang="en-IN" sz="32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052736"/>
            <a:ext cx="7848872" cy="542798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omic Sans MS" pitchFamily="66" charset="0"/>
              </a:rPr>
              <a:t>The entities “Manager” and “Customer” are required to save details of all managers (irrespective of the cuisine) and all the customers who visit the restaurant, respectively.</a:t>
            </a:r>
          </a:p>
          <a:p>
            <a:pPr>
              <a:buFont typeface="Arial" pitchFamily="34" charset="0"/>
              <a:buChar char="•"/>
            </a:pPr>
            <a:endParaRPr lang="en-IN" sz="2000" dirty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omic Sans MS" pitchFamily="66" charset="0"/>
              </a:rPr>
              <a:t>The “Order” entity ensures that any order placed by a customer to a particular manager is maintained properly.</a:t>
            </a:r>
          </a:p>
          <a:p>
            <a:pPr>
              <a:buFont typeface="Arial" pitchFamily="34" charset="0"/>
              <a:buChar char="•"/>
            </a:pPr>
            <a:endParaRPr lang="en-IN" sz="2000" dirty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omic Sans MS" pitchFamily="66" charset="0"/>
              </a:rPr>
              <a:t>The “Item” entity has details of all the items in the menu of that particular restaurant.</a:t>
            </a:r>
          </a:p>
          <a:p>
            <a:pPr>
              <a:buFont typeface="Arial" pitchFamily="34" charset="0"/>
              <a:buChar char="•"/>
            </a:pPr>
            <a:endParaRPr lang="en-IN" sz="2000" dirty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omic Sans MS" pitchFamily="66" charset="0"/>
              </a:rPr>
              <a:t>Finally, the entity “Bill” keeps track of the bills generated by orders placed by customers. It includes the date when the bill was generated as well as the total amount.</a:t>
            </a:r>
            <a:endParaRPr lang="en-IN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79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580926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latin typeface="Comic Sans MS" pitchFamily="66" charset="0"/>
              </a:rPr>
              <a:t>Scope</a:t>
            </a:r>
            <a:endParaRPr lang="en-IN" sz="32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980728"/>
            <a:ext cx="7643192" cy="576064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omic Sans MS" pitchFamily="66" charset="0"/>
              </a:rPr>
              <a:t>Need for Home Delivery of items from the restaurant.</a:t>
            </a:r>
          </a:p>
          <a:p>
            <a:pPr>
              <a:buFont typeface="Arial" pitchFamily="34" charset="0"/>
              <a:buChar char="•"/>
            </a:pPr>
            <a:endParaRPr lang="en-IN" sz="2000" dirty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omic Sans MS" pitchFamily="66" charset="0"/>
              </a:rPr>
              <a:t>Implementing an application that can make ordering of items easier than what it is currently.</a:t>
            </a:r>
          </a:p>
          <a:p>
            <a:pPr marL="0" indent="0">
              <a:buNone/>
            </a:pPr>
            <a:endParaRPr lang="en-IN" sz="2000" dirty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omic Sans MS" pitchFamily="66" charset="0"/>
              </a:rPr>
              <a:t>Efficient management of the restaurant by maintaining a proper database.</a:t>
            </a:r>
          </a:p>
          <a:p>
            <a:pPr>
              <a:buFont typeface="Arial" pitchFamily="34" charset="0"/>
              <a:buChar char="•"/>
            </a:pPr>
            <a:endParaRPr lang="en-IN" sz="2000" dirty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>
                <a:latin typeface="Comic Sans MS" pitchFamily="66" charset="0"/>
              </a:rPr>
              <a:t>Use of the database for future references and transactions</a:t>
            </a:r>
            <a:r>
              <a:rPr lang="en-IN" sz="2000" dirty="0" smtClean="0">
                <a:latin typeface="Comic Sans MS" pitchFamily="66" charset="0"/>
              </a:rPr>
              <a:t>.</a:t>
            </a:r>
            <a:endParaRPr lang="en-IN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98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160" y="5537"/>
            <a:ext cx="7467600" cy="652934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latin typeface="Comic Sans MS" pitchFamily="66" charset="0"/>
              </a:rPr>
              <a:t>E-R Diagram</a:t>
            </a:r>
            <a:endParaRPr lang="en-IN" sz="3200" dirty="0">
              <a:latin typeface="Comic Sans MS" pitchFamily="66" charset="0"/>
            </a:endParaRP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20688"/>
            <a:ext cx="8208912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3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90" y="-17092"/>
            <a:ext cx="7467600" cy="652934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latin typeface="Comic Sans MS" pitchFamily="66" charset="0"/>
              </a:rPr>
              <a:t>Schema Diagram</a:t>
            </a:r>
            <a:endParaRPr lang="en-IN" sz="3200" dirty="0">
              <a:latin typeface="Comic Sans MS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659735"/>
              </p:ext>
            </p:extLst>
          </p:nvPr>
        </p:nvGraphicFramePr>
        <p:xfrm>
          <a:off x="395536" y="764000"/>
          <a:ext cx="208823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881"/>
                <a:gridCol w="716395"/>
                <a:gridCol w="808956"/>
              </a:tblGrid>
              <a:tr h="216024">
                <a:tc>
                  <a:txBody>
                    <a:bodyPr/>
                    <a:lstStyle/>
                    <a:p>
                      <a:r>
                        <a:rPr lang="en-IN" sz="1100" b="0" u="sng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MID</a:t>
                      </a:r>
                      <a:endParaRPr lang="en-IN" sz="1100" b="0" u="sng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MName</a:t>
                      </a:r>
                      <a:endParaRPr lang="en-IN" sz="11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MPhone</a:t>
                      </a:r>
                      <a:endParaRPr lang="en-IN" sz="11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3527" y="522810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latin typeface="Comic Sans MS" pitchFamily="66" charset="0"/>
              </a:rPr>
              <a:t>MANAGER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798923"/>
              </p:ext>
            </p:extLst>
          </p:nvPr>
        </p:nvGraphicFramePr>
        <p:xfrm>
          <a:off x="367968" y="1488085"/>
          <a:ext cx="4348047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252"/>
                <a:gridCol w="762815"/>
                <a:gridCol w="670725"/>
                <a:gridCol w="864096"/>
                <a:gridCol w="906188"/>
                <a:gridCol w="533971"/>
              </a:tblGrid>
              <a:tr h="231800">
                <a:tc>
                  <a:txBody>
                    <a:bodyPr/>
                    <a:lstStyle/>
                    <a:p>
                      <a:r>
                        <a:rPr lang="en-IN" sz="1100" b="0" u="sng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CID</a:t>
                      </a:r>
                      <a:endParaRPr lang="en-IN" sz="1100" b="0" u="sng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CName</a:t>
                      </a:r>
                      <a:endParaRPr lang="en-IN" sz="11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CPhone</a:t>
                      </a:r>
                      <a:endParaRPr lang="en-IN" sz="11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CAddress</a:t>
                      </a:r>
                      <a:endParaRPr lang="en-IN" sz="11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EMailID</a:t>
                      </a:r>
                      <a:endParaRPr lang="en-IN" sz="11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MID</a:t>
                      </a:r>
                      <a:endParaRPr lang="en-IN" sz="11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066679"/>
              </p:ext>
            </p:extLst>
          </p:nvPr>
        </p:nvGraphicFramePr>
        <p:xfrm>
          <a:off x="376699" y="2132856"/>
          <a:ext cx="2467109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925"/>
                <a:gridCol w="1152128"/>
                <a:gridCol w="504056"/>
              </a:tblGrid>
              <a:tr h="216024">
                <a:tc>
                  <a:txBody>
                    <a:bodyPr/>
                    <a:lstStyle/>
                    <a:p>
                      <a:r>
                        <a:rPr lang="en-IN" sz="1100" b="0" u="sng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OrderNo</a:t>
                      </a:r>
                      <a:endParaRPr lang="en-IN" sz="1100" b="0" u="sng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No_of_items</a:t>
                      </a:r>
                      <a:endParaRPr lang="en-IN" sz="11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MID</a:t>
                      </a:r>
                      <a:endParaRPr lang="en-IN" sz="11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498903"/>
              </p:ext>
            </p:extLst>
          </p:nvPr>
        </p:nvGraphicFramePr>
        <p:xfrm>
          <a:off x="395536" y="2819982"/>
          <a:ext cx="2232248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936104"/>
                <a:gridCol w="576064"/>
              </a:tblGrid>
              <a:tr h="216024">
                <a:tc>
                  <a:txBody>
                    <a:bodyPr/>
                    <a:lstStyle/>
                    <a:p>
                      <a:r>
                        <a:rPr lang="en-IN" sz="1100" b="0" u="sng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ItemNo</a:t>
                      </a:r>
                      <a:endParaRPr lang="en-IN" sz="1100" b="0" u="sng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Description</a:t>
                      </a:r>
                      <a:endParaRPr lang="en-IN" sz="11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Price</a:t>
                      </a:r>
                      <a:endParaRPr lang="en-IN" sz="11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831416"/>
              </p:ext>
            </p:extLst>
          </p:nvPr>
        </p:nvGraphicFramePr>
        <p:xfrm>
          <a:off x="395536" y="3501008"/>
          <a:ext cx="2376264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720080"/>
                <a:gridCol w="1080120"/>
              </a:tblGrid>
              <a:tr h="216024">
                <a:tc>
                  <a:txBody>
                    <a:bodyPr/>
                    <a:lstStyle/>
                    <a:p>
                      <a:r>
                        <a:rPr lang="en-IN" sz="1100" b="0" u="sng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BillNo</a:t>
                      </a:r>
                      <a:endParaRPr lang="en-IN" sz="1100" b="0" u="sng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BillDate</a:t>
                      </a:r>
                      <a:endParaRPr lang="en-IN" sz="11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TotalAmount</a:t>
                      </a:r>
                      <a:endParaRPr lang="en-IN" sz="11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16421"/>
              </p:ext>
            </p:extLst>
          </p:nvPr>
        </p:nvGraphicFramePr>
        <p:xfrm>
          <a:off x="395536" y="4221088"/>
          <a:ext cx="2324503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334"/>
                <a:gridCol w="722946"/>
                <a:gridCol w="789223"/>
              </a:tblGrid>
              <a:tr h="216024">
                <a:tc>
                  <a:txBody>
                    <a:bodyPr/>
                    <a:lstStyle/>
                    <a:p>
                      <a:r>
                        <a:rPr lang="en-IN" sz="1100" b="0" u="sng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OrderNo</a:t>
                      </a:r>
                      <a:endParaRPr lang="en-IN" sz="1100" b="0" u="sng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u="sng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ItemNo</a:t>
                      </a:r>
                      <a:endParaRPr lang="en-IN" sz="1100" b="0" u="sng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Quantity</a:t>
                      </a:r>
                      <a:endParaRPr lang="en-IN" sz="11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464632"/>
              </p:ext>
            </p:extLst>
          </p:nvPr>
        </p:nvGraphicFramePr>
        <p:xfrm>
          <a:off x="451470" y="4914746"/>
          <a:ext cx="1296144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792088"/>
              </a:tblGrid>
              <a:tr h="216024">
                <a:tc>
                  <a:txBody>
                    <a:bodyPr/>
                    <a:lstStyle/>
                    <a:p>
                      <a:r>
                        <a:rPr lang="en-IN" sz="1100" b="0" u="sng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CID</a:t>
                      </a:r>
                      <a:endParaRPr lang="en-IN" sz="1100" b="0" u="sng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u="sng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OrderNo</a:t>
                      </a:r>
                      <a:endParaRPr lang="en-IN" sz="1100" b="0" u="sng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865107"/>
              </p:ext>
            </p:extLst>
          </p:nvPr>
        </p:nvGraphicFramePr>
        <p:xfrm>
          <a:off x="383332" y="5644608"/>
          <a:ext cx="134822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772158"/>
              </a:tblGrid>
              <a:tr h="216024">
                <a:tc>
                  <a:txBody>
                    <a:bodyPr/>
                    <a:lstStyle/>
                    <a:p>
                      <a:r>
                        <a:rPr lang="en-IN" sz="1100" b="0" u="sng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BillNo</a:t>
                      </a:r>
                      <a:endParaRPr lang="en-IN" sz="1100" b="0" u="sng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u="sng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OrderNo</a:t>
                      </a:r>
                      <a:endParaRPr lang="en-IN" sz="1100" b="0" u="sng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677430"/>
              </p:ext>
            </p:extLst>
          </p:nvPr>
        </p:nvGraphicFramePr>
        <p:xfrm>
          <a:off x="374714" y="6354906"/>
          <a:ext cx="108012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04056"/>
              </a:tblGrid>
              <a:tr h="216024">
                <a:tc>
                  <a:txBody>
                    <a:bodyPr/>
                    <a:lstStyle/>
                    <a:p>
                      <a:r>
                        <a:rPr lang="en-IN" sz="1100" b="0" u="sng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BillNo</a:t>
                      </a:r>
                      <a:endParaRPr lang="en-IN" sz="1100" b="0" u="sng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u="sng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CID</a:t>
                      </a:r>
                      <a:endParaRPr lang="en-IN" sz="1100" b="0" u="sng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19706" y="1233329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latin typeface="Comic Sans MS" pitchFamily="66" charset="0"/>
              </a:rPr>
              <a:t>CUSTOMER</a:t>
            </a:r>
            <a:endParaRPr lang="en-IN" sz="1100" dirty="0"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1916832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latin typeface="Comic Sans MS" pitchFamily="66" charset="0"/>
              </a:rPr>
              <a:t>ORDER</a:t>
            </a:r>
            <a:endParaRPr lang="en-IN" sz="1100" dirty="0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9706" y="2564904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latin typeface="Comic Sans MS" pitchFamily="66" charset="0"/>
              </a:rPr>
              <a:t>ITEM</a:t>
            </a:r>
            <a:endParaRPr lang="en-IN" sz="1100" dirty="0"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9706" y="3233228"/>
            <a:ext cx="503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latin typeface="Comic Sans MS" pitchFamily="66" charset="0"/>
              </a:rPr>
              <a:t>BILL</a:t>
            </a:r>
            <a:endParaRPr lang="en-IN" sz="1100" dirty="0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3985059"/>
            <a:ext cx="15520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latin typeface="Comic Sans MS" pitchFamily="66" charset="0"/>
              </a:rPr>
              <a:t>ORDER_CONTENTS</a:t>
            </a:r>
            <a:endParaRPr lang="en-IN" sz="1100" dirty="0"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9706" y="4653136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latin typeface="Comic Sans MS" pitchFamily="66" charset="0"/>
              </a:rPr>
              <a:t>SERVICE</a:t>
            </a:r>
            <a:endParaRPr lang="en-IN" sz="1100" dirty="0">
              <a:latin typeface="Comic Sans MS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5017" y="5382998"/>
            <a:ext cx="15648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latin typeface="Comic Sans MS" pitchFamily="66" charset="0"/>
              </a:rPr>
              <a:t>BILL_GENERATION</a:t>
            </a:r>
            <a:endParaRPr lang="en-IN" sz="11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5016" y="6093296"/>
            <a:ext cx="1279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latin typeface="Comic Sans MS" pitchFamily="66" charset="0"/>
              </a:rPr>
              <a:t>BILL_PAYMENT</a:t>
            </a:r>
            <a:endParaRPr lang="en-IN" sz="1100" dirty="0">
              <a:latin typeface="Comic Sans MS" pitchFamily="66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4355976" y="1725880"/>
            <a:ext cx="0" cy="190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rot="10800000">
            <a:off x="605202" y="1233330"/>
            <a:ext cx="3750775" cy="683503"/>
          </a:xfrm>
          <a:prstGeom prst="bentConnector3">
            <a:avLst>
              <a:gd name="adj1" fmla="val -1493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605201" y="980728"/>
            <a:ext cx="1" cy="2526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773329" y="980728"/>
            <a:ext cx="0" cy="126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67544" y="1725880"/>
            <a:ext cx="0" cy="1909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823370" y="1725880"/>
            <a:ext cx="0" cy="954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467544" y="2348880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23700" y="2363823"/>
            <a:ext cx="0" cy="1620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1099542" y="2378766"/>
            <a:ext cx="1" cy="1321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987492" y="3075202"/>
            <a:ext cx="0" cy="1642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71538" y="3715381"/>
            <a:ext cx="0" cy="2696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890696" y="3715381"/>
            <a:ext cx="0" cy="196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480589" y="2378766"/>
            <a:ext cx="0" cy="147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 rot="10800000">
            <a:off x="773329" y="1107028"/>
            <a:ext cx="1707260" cy="1403870"/>
          </a:xfrm>
          <a:prstGeom prst="bentConnector3">
            <a:avLst>
              <a:gd name="adj1" fmla="val -14872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22" idx="3"/>
          </p:cNvCxnSpPr>
          <p:nvPr/>
        </p:nvCxnSpPr>
        <p:spPr>
          <a:xfrm>
            <a:off x="1119925" y="4488969"/>
            <a:ext cx="0" cy="294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1839869" y="4488969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890696" y="5157192"/>
            <a:ext cx="0" cy="2258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1633084" y="5157192"/>
            <a:ext cx="0" cy="112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endCxn id="24" idx="0"/>
          </p:cNvCxnSpPr>
          <p:nvPr/>
        </p:nvCxnSpPr>
        <p:spPr>
          <a:xfrm>
            <a:off x="914775" y="587727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1626958" y="5877272"/>
            <a:ext cx="0" cy="108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890696" y="659735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1301065" y="6597352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/>
          <p:nvPr/>
        </p:nvCxnSpPr>
        <p:spPr>
          <a:xfrm rot="5400000" flipH="1" flipV="1">
            <a:off x="746233" y="2061292"/>
            <a:ext cx="3466169" cy="3177250"/>
          </a:xfrm>
          <a:prstGeom prst="bentConnector3">
            <a:avLst>
              <a:gd name="adj1" fmla="val 6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467544" y="1916832"/>
            <a:ext cx="3600396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823370" y="1821356"/>
            <a:ext cx="33885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/>
          <p:nvPr/>
        </p:nvCxnSpPr>
        <p:spPr>
          <a:xfrm rot="5400000">
            <a:off x="332511" y="2789911"/>
            <a:ext cx="4848005" cy="2910896"/>
          </a:xfrm>
          <a:prstGeom prst="bentConnector3">
            <a:avLst>
              <a:gd name="adj1" fmla="val 998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22" idx="3"/>
          </p:cNvCxnSpPr>
          <p:nvPr/>
        </p:nvCxnSpPr>
        <p:spPr>
          <a:xfrm flipV="1">
            <a:off x="1119925" y="2564904"/>
            <a:ext cx="2443963" cy="2219037"/>
          </a:xfrm>
          <a:prstGeom prst="bentConnector3">
            <a:avLst>
              <a:gd name="adj1" fmla="val 10000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467544" y="2564904"/>
            <a:ext cx="3096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723700" y="2510898"/>
            <a:ext cx="2637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1099542" y="2510898"/>
            <a:ext cx="116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987492" y="2510898"/>
            <a:ext cx="0" cy="184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987492" y="2695709"/>
            <a:ext cx="27924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2267742" y="2510898"/>
            <a:ext cx="0" cy="92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2267742" y="2603303"/>
            <a:ext cx="1656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/>
          <p:cNvCxnSpPr/>
          <p:nvPr/>
        </p:nvCxnSpPr>
        <p:spPr>
          <a:xfrm rot="5400000" flipH="1" flipV="1">
            <a:off x="1445110" y="2791277"/>
            <a:ext cx="2666792" cy="2290844"/>
          </a:xfrm>
          <a:prstGeom prst="bentConnector3">
            <a:avLst>
              <a:gd name="adj1" fmla="val 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/>
          <p:cNvCxnSpPr/>
          <p:nvPr/>
        </p:nvCxnSpPr>
        <p:spPr>
          <a:xfrm rot="5400000" flipH="1" flipV="1">
            <a:off x="1061711" y="3267083"/>
            <a:ext cx="3289575" cy="2146828"/>
          </a:xfrm>
          <a:prstGeom prst="bentConnector3">
            <a:avLst>
              <a:gd name="adj1" fmla="val 12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987492" y="3239470"/>
            <a:ext cx="2504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Elbow Connector 221"/>
          <p:cNvCxnSpPr/>
          <p:nvPr/>
        </p:nvCxnSpPr>
        <p:spPr>
          <a:xfrm flipV="1">
            <a:off x="1839869" y="3239470"/>
            <a:ext cx="1652011" cy="1393515"/>
          </a:xfrm>
          <a:prstGeom prst="bentConnector3">
            <a:avLst>
              <a:gd name="adj1" fmla="val 10017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890692" y="3911401"/>
            <a:ext cx="25291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71538" y="3985059"/>
            <a:ext cx="2632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/>
          <p:nvPr/>
        </p:nvCxnSpPr>
        <p:spPr>
          <a:xfrm rot="5400000" flipH="1" flipV="1">
            <a:off x="669118" y="4206638"/>
            <a:ext cx="2756309" cy="2313152"/>
          </a:xfrm>
          <a:prstGeom prst="bentConnector3">
            <a:avLst>
              <a:gd name="adj1" fmla="val -8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Elbow Connector 246"/>
          <p:cNvCxnSpPr/>
          <p:nvPr/>
        </p:nvCxnSpPr>
        <p:spPr>
          <a:xfrm flipV="1">
            <a:off x="1057443" y="3911402"/>
            <a:ext cx="2362429" cy="2181894"/>
          </a:xfrm>
          <a:prstGeom prst="bentConnector3">
            <a:avLst>
              <a:gd name="adj1" fmla="val 10028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stCxn id="24" idx="0"/>
          </p:cNvCxnSpPr>
          <p:nvPr/>
        </p:nvCxnSpPr>
        <p:spPr>
          <a:xfrm>
            <a:off x="914775" y="6093296"/>
            <a:ext cx="1426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2" name="Picture 2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3" y="522810"/>
            <a:ext cx="5763811" cy="631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5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652934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latin typeface="Comic Sans MS" pitchFamily="66" charset="0"/>
              </a:rPr>
              <a:t>Tables</a:t>
            </a:r>
            <a:endParaRPr lang="en-IN" sz="3200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882140"/>
            <a:ext cx="1487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MANAGER</a:t>
            </a:r>
            <a:endParaRPr lang="en-IN" sz="20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923" y="2245260"/>
            <a:ext cx="1633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CUSTOMER</a:t>
            </a:r>
            <a:endParaRPr lang="en-IN" sz="20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4168999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ORDERS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81288"/>
            <a:ext cx="3944852" cy="9235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67123"/>
            <a:ext cx="3944852" cy="13694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4574887"/>
            <a:ext cx="3944851" cy="10143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357" y="1282251"/>
            <a:ext cx="3255947" cy="12826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356" y="2645370"/>
            <a:ext cx="3255949" cy="15757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357" y="4569109"/>
            <a:ext cx="3255948" cy="159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5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16166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ITEM</a:t>
            </a:r>
            <a:endParaRPr lang="en-IN" sz="20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84482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BILL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3717032"/>
            <a:ext cx="2675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ORDER_CONTENTS</a:t>
            </a:r>
            <a:endParaRPr lang="en-IN" sz="2000" dirty="0">
              <a:latin typeface="Comic Sans MS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16276"/>
            <a:ext cx="3888432" cy="10125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229556"/>
            <a:ext cx="4382112" cy="11994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159731"/>
            <a:ext cx="4824536" cy="12854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623900"/>
            <a:ext cx="3960440" cy="16056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17" y="2229556"/>
            <a:ext cx="3466760" cy="18875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032" y="4159731"/>
            <a:ext cx="3310376" cy="164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5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46264"/>
            <a:ext cx="1305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SERVICE</a:t>
            </a:r>
            <a:endParaRPr lang="en-IN" sz="20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2060848"/>
            <a:ext cx="2702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BILL_GENERATION</a:t>
            </a:r>
            <a:endParaRPr lang="en-IN" sz="20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5" y="4077072"/>
            <a:ext cx="2178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BILL_PAYMENT</a:t>
            </a:r>
            <a:endParaRPr lang="en-IN" sz="2000" dirty="0">
              <a:latin typeface="Comic Sans MS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6374"/>
            <a:ext cx="5112568" cy="10824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2470092"/>
            <a:ext cx="5112568" cy="11029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4607307"/>
            <a:ext cx="5112568" cy="9819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546375"/>
            <a:ext cx="3528392" cy="15864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3" y="2470093"/>
            <a:ext cx="3528391" cy="16789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3" y="4607307"/>
            <a:ext cx="3528391" cy="17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0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673</TotalTime>
  <Words>527</Words>
  <Application>Microsoft Office PowerPoint</Application>
  <PresentationFormat>On-screen Show (4:3)</PresentationFormat>
  <Paragraphs>96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RNS Institute of Technology Bengaluru</vt:lpstr>
      <vt:lpstr>Abstract</vt:lpstr>
      <vt:lpstr>Requirements</vt:lpstr>
      <vt:lpstr>Scope</vt:lpstr>
      <vt:lpstr>E-R Diagram</vt:lpstr>
      <vt:lpstr>Schema Diagram</vt:lpstr>
      <vt:lpstr>Tables</vt:lpstr>
      <vt:lpstr>PowerPoint Presentation</vt:lpstr>
      <vt:lpstr>PowerPoint Presentation</vt:lpstr>
      <vt:lpstr>Queries and Generated Reports</vt:lpstr>
      <vt:lpstr>PowerPoint Presentation</vt:lpstr>
      <vt:lpstr>PowerPoint Presentation</vt:lpstr>
      <vt:lpstr>PowerPoint Presentation</vt:lpstr>
      <vt:lpstr>PowerPoint Presentation</vt:lpstr>
      <vt:lpstr>Conclusion</vt:lpstr>
      <vt:lpstr>Thank You 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RNS Institute of Technology Bengaluru</dc:title>
  <dc:creator>Akash</dc:creator>
  <cp:lastModifiedBy>Akash</cp:lastModifiedBy>
  <cp:revision>183</cp:revision>
  <dcterms:created xsi:type="dcterms:W3CDTF">2016-11-06T04:28:12Z</dcterms:created>
  <dcterms:modified xsi:type="dcterms:W3CDTF">2016-11-07T16:14:59Z</dcterms:modified>
</cp:coreProperties>
</file>