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688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E955-7D4B-4EDB-8C7F-306BC982E1D3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C258-04D4-4C13-AA99-1C738840F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8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84" y="2130426"/>
            <a:ext cx="777123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12" y="3886200"/>
            <a:ext cx="640157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13641" y="6248400"/>
            <a:ext cx="1905065" cy="457200"/>
          </a:xfrm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97" y="609600"/>
            <a:ext cx="1942419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385" y="609600"/>
            <a:ext cx="567939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4" y="609600"/>
            <a:ext cx="777123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6384" y="1981200"/>
            <a:ext cx="3810129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931" y="1981200"/>
            <a:ext cx="3811685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IN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4" y="609600"/>
            <a:ext cx="777123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6384" y="1981200"/>
            <a:ext cx="7771232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4" y="609600"/>
            <a:ext cx="777123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6384" y="1981200"/>
            <a:ext cx="3810129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931" y="1981200"/>
            <a:ext cx="381168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4" y="609600"/>
            <a:ext cx="777123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6384" y="1981200"/>
            <a:ext cx="3810129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931" y="1981200"/>
            <a:ext cx="381168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931" y="4114800"/>
            <a:ext cx="381168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84" y="2130430"/>
            <a:ext cx="777123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14" y="3886200"/>
            <a:ext cx="64015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9952E-5073-4E21-8A74-3DA255BAF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77F5-8270-42B6-943D-DB07E75A5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4" y="4406905"/>
            <a:ext cx="777278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4" y="2906713"/>
            <a:ext cx="77727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B6C07-F3AA-4947-BFA6-48C564362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91" y="1600205"/>
            <a:ext cx="403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931" y="1600205"/>
            <a:ext cx="4040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0891-A8C8-41C8-AD61-B631C8671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89" y="1535113"/>
            <a:ext cx="40404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89" y="2174875"/>
            <a:ext cx="40404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76" y="1535113"/>
            <a:ext cx="40420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376" y="2174875"/>
            <a:ext cx="40420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1D3B0-89DF-40BB-A8C4-F78B6FD48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D5A9D-53EF-4EE5-95D2-13554258C8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987C-B04B-4E08-B2FB-F7A4CCA9D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9" y="273050"/>
            <a:ext cx="300857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12" y="273055"/>
            <a:ext cx="51113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89" y="1435103"/>
            <a:ext cx="300857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5A069-B120-4FB5-909B-F238D862D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00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3002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00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295CC-B3A1-42AC-AD46-DCFE40DB1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157C7-B504-4DDE-9099-09704B350C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374" y="274643"/>
            <a:ext cx="205603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92" y="274643"/>
            <a:ext cx="602336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B120-2FA5-4EEC-BC8C-21666038D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84" y="2130432"/>
            <a:ext cx="777123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15" y="3886200"/>
            <a:ext cx="64015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D4812-3DFD-4D0A-A727-9A6911A202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FE113-B02B-46B3-A927-8F9A29B7F07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5" y="4406907"/>
            <a:ext cx="777278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5" y="2906713"/>
            <a:ext cx="77727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8F50-D6D3-47E1-9341-DFBA5838D0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6901"/>
            <a:ext cx="777278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6713"/>
            <a:ext cx="77727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92" y="1600206"/>
            <a:ext cx="403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931" y="1600206"/>
            <a:ext cx="4040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B890-4879-412C-A8B4-8B432DB995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89" y="1535113"/>
            <a:ext cx="40404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89" y="2174875"/>
            <a:ext cx="40404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77" y="1535113"/>
            <a:ext cx="40420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377" y="2174875"/>
            <a:ext cx="40420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26F15-1B76-4BB8-8F29-205AB03A0E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67763-FA71-41E9-B83C-AFDD3BD3E22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FA5BF-7BD5-4B02-BAF8-44CE183CDE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9" y="273050"/>
            <a:ext cx="300857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13" y="273057"/>
            <a:ext cx="51113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89" y="1435103"/>
            <a:ext cx="300857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617D9-0D5A-4A68-B576-EFDD13BAB37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00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3002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00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5964D-F232-4421-A07D-BB2972478BA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962B6-B725-47BC-8F90-BA8D6AD8949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375" y="274645"/>
            <a:ext cx="205603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93" y="274645"/>
            <a:ext cx="602336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7166-82DE-41DB-BFBF-4A029D0AFB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384" y="1981200"/>
            <a:ext cx="381012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931" y="1981200"/>
            <a:ext cx="381168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9" y="274638"/>
            <a:ext cx="822882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89" y="1535113"/>
            <a:ext cx="40404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89" y="2174875"/>
            <a:ext cx="40404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74" y="1535113"/>
            <a:ext cx="40420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374" y="2174875"/>
            <a:ext cx="40420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59559" y="3581400"/>
            <a:ext cx="1905065" cy="457200"/>
          </a:xfrm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6384" y="609600"/>
            <a:ext cx="7771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84" y="1981200"/>
            <a:ext cx="77712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384" y="6248400"/>
            <a:ext cx="190506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747" y="6248400"/>
            <a:ext cx="289650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551" y="6248400"/>
            <a:ext cx="190506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fld id="{A655D1DE-9F6A-4EC2-8034-373F58ACD4FC}" type="slidenum">
              <a:rPr lang="en-IN" smtClean="0"/>
              <a:t>‹#›</a:t>
            </a:fld>
            <a:endParaRPr lang="en-IN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0" y="46038"/>
            <a:ext cx="9058396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endParaRPr lang="en-IN" altLang="en-US" smtClean="0"/>
          </a:p>
        </p:txBody>
      </p:sp>
      <p:sp>
        <p:nvSpPr>
          <p:cNvPr id="1032" name="Freeform 9"/>
          <p:cNvSpPr>
            <a:spLocks/>
          </p:cNvSpPr>
          <p:nvPr/>
        </p:nvSpPr>
        <p:spPr bwMode="auto">
          <a:xfrm>
            <a:off x="0" y="1"/>
            <a:ext cx="913933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Rectangle 2" hidden="1"/>
          <p:cNvSpPr>
            <a:spLocks noChangeArrowheads="1"/>
          </p:cNvSpPr>
          <p:nvPr/>
        </p:nvSpPr>
        <p:spPr bwMode="auto">
          <a:xfrm>
            <a:off x="3301179" y="6503989"/>
            <a:ext cx="4669868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r>
              <a:rPr lang="en-US" altLang="ja-JP" sz="1100" i="1" baseline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RVCE - Marching Ahead</a:t>
            </a:r>
            <a:r>
              <a:rPr lang="en-US" altLang="ja-JP" sz="1000" i="1" baseline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			    June  2013</a:t>
            </a:r>
            <a:endParaRPr lang="en-US" altLang="en-US" sz="1000" i="1" baseline="0" smtClean="0">
              <a:solidFill>
                <a:srgbClr val="FF3300"/>
              </a:solidFill>
              <a:latin typeface="Arial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38133" y="152400"/>
            <a:ext cx="8217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589" y="274638"/>
            <a:ext cx="82288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89" y="1600203"/>
            <a:ext cx="82288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589" y="6356353"/>
            <a:ext cx="213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748" y="6356353"/>
            <a:ext cx="289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552" y="6356353"/>
            <a:ext cx="21338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F8579D-B586-41BC-8830-143CA8613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589" y="274638"/>
            <a:ext cx="82288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89" y="1600205"/>
            <a:ext cx="82288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589" y="6356355"/>
            <a:ext cx="213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749" y="6356355"/>
            <a:ext cx="289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552" y="6356355"/>
            <a:ext cx="21338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2D471C7-1429-4537-B650-AA03A8D9126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1232" cy="1728192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+mn-lt"/>
              </a:rPr>
              <a:t>A</a:t>
            </a:r>
            <a:r>
              <a:rPr lang="en-IN" sz="3600" dirty="0" smtClean="0">
                <a:latin typeface="+mn-lt"/>
              </a:rPr>
              <a:t>DVANCES</a:t>
            </a:r>
            <a:r>
              <a:rPr lang="en-IN" sz="4000" dirty="0" smtClean="0">
                <a:latin typeface="+mn-lt"/>
              </a:rPr>
              <a:t> </a:t>
            </a:r>
            <a:r>
              <a:rPr lang="en-IN" sz="3600" dirty="0" smtClean="0">
                <a:latin typeface="+mn-lt"/>
              </a:rPr>
              <a:t>IN</a:t>
            </a:r>
            <a:r>
              <a:rPr lang="en-IN" sz="4000" dirty="0" smtClean="0">
                <a:latin typeface="+mn-lt"/>
              </a:rPr>
              <a:t> A</a:t>
            </a:r>
            <a:r>
              <a:rPr lang="en-IN" sz="3600" dirty="0" smtClean="0">
                <a:latin typeface="+mn-lt"/>
              </a:rPr>
              <a:t>LGORITHMS</a:t>
            </a:r>
            <a:r>
              <a:rPr lang="en-IN" sz="3600" dirty="0" smtClean="0">
                <a:latin typeface="+mn-lt"/>
              </a:rPr>
              <a:t/>
            </a:r>
            <a:br>
              <a:rPr lang="en-IN" sz="36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(</a:t>
            </a:r>
            <a:r>
              <a:rPr lang="en-IN" sz="2800" dirty="0" smtClean="0">
                <a:latin typeface="+mn-lt"/>
              </a:rPr>
              <a:t>18MCS2D2)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1577" cy="3140968"/>
          </a:xfrm>
        </p:spPr>
        <p:txBody>
          <a:bodyPr>
            <a:no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Guided by:</a:t>
            </a:r>
          </a:p>
          <a:p>
            <a:r>
              <a:rPr lang="en-IN" sz="2000" b="1" dirty="0" err="1" smtClean="0"/>
              <a:t>Praveena</a:t>
            </a:r>
            <a:r>
              <a:rPr lang="en-IN" sz="2000" b="1" dirty="0" smtClean="0"/>
              <a:t> T.</a:t>
            </a:r>
            <a:endParaRPr lang="en-IN" sz="2000" b="1" dirty="0" smtClean="0"/>
          </a:p>
          <a:p>
            <a:r>
              <a:rPr lang="en-IN" sz="2000" dirty="0" smtClean="0"/>
              <a:t>Assistant Professor, Dept. of CSE</a:t>
            </a:r>
          </a:p>
          <a:p>
            <a:endParaRPr lang="en-IN" sz="2000" dirty="0" smtClean="0"/>
          </a:p>
          <a:p>
            <a:r>
              <a:rPr lang="en-IN" sz="2000" dirty="0" smtClean="0"/>
              <a:t>Submitted by:</a:t>
            </a:r>
          </a:p>
          <a:p>
            <a:r>
              <a:rPr lang="en-IN" sz="2000" b="1" dirty="0" smtClean="0"/>
              <a:t>Akash Hegde</a:t>
            </a:r>
            <a:r>
              <a:rPr lang="en-IN" sz="2000" dirty="0" smtClean="0"/>
              <a:t> – 1RV18SCN01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27584" y="2060848"/>
            <a:ext cx="777123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3600" kern="0" dirty="0" smtClean="0">
                <a:solidFill>
                  <a:schemeClr val="tx2"/>
                </a:solidFill>
                <a:ea typeface="+mj-ea"/>
                <a:cs typeface="+mj-cs"/>
              </a:rPr>
              <a:t>S</a:t>
            </a:r>
            <a:r>
              <a:rPr lang="en-IN" sz="3200" kern="0" dirty="0" smtClean="0">
                <a:solidFill>
                  <a:schemeClr val="tx2"/>
                </a:solidFill>
                <a:ea typeface="+mj-ea"/>
                <a:cs typeface="+mj-cs"/>
              </a:rPr>
              <a:t>NAKE</a:t>
            </a:r>
            <a:r>
              <a:rPr lang="en-IN" sz="3600" kern="0" dirty="0" smtClean="0">
                <a:solidFill>
                  <a:schemeClr val="tx2"/>
                </a:solidFill>
                <a:ea typeface="+mj-ea"/>
                <a:cs typeface="+mj-cs"/>
              </a:rPr>
              <a:t> G</a:t>
            </a:r>
            <a:r>
              <a:rPr lang="en-IN" sz="3200" kern="0" dirty="0" smtClean="0">
                <a:solidFill>
                  <a:schemeClr val="tx2"/>
                </a:solidFill>
                <a:ea typeface="+mj-ea"/>
                <a:cs typeface="+mj-cs"/>
              </a:rPr>
              <a:t>AME</a:t>
            </a:r>
            <a:r>
              <a:rPr lang="en-IN" sz="3600" kern="0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  <a:r>
              <a:rPr lang="en-IN" sz="3200" kern="0" dirty="0" smtClean="0">
                <a:solidFill>
                  <a:schemeClr val="tx2"/>
                </a:solidFill>
                <a:ea typeface="+mj-ea"/>
                <a:cs typeface="+mj-cs"/>
              </a:rPr>
              <a:t>WITH</a:t>
            </a:r>
            <a:r>
              <a:rPr lang="en-IN" sz="3600" kern="0" dirty="0" smtClean="0">
                <a:solidFill>
                  <a:schemeClr val="tx2"/>
                </a:solidFill>
                <a:ea typeface="+mj-ea"/>
                <a:cs typeface="+mj-cs"/>
              </a:rPr>
              <a:t> G</a:t>
            </a:r>
            <a:r>
              <a:rPr lang="en-IN" sz="3200" kern="0" dirty="0" smtClean="0">
                <a:solidFill>
                  <a:schemeClr val="tx2"/>
                </a:solidFill>
                <a:ea typeface="+mj-ea"/>
                <a:cs typeface="+mj-cs"/>
              </a:rPr>
              <a:t>ENETIC</a:t>
            </a:r>
            <a:r>
              <a:rPr lang="en-IN" sz="3600" kern="0" dirty="0" smtClean="0">
                <a:solidFill>
                  <a:schemeClr val="tx2"/>
                </a:solidFill>
                <a:ea typeface="+mj-ea"/>
                <a:cs typeface="+mj-cs"/>
              </a:rPr>
              <a:t> A</a:t>
            </a:r>
            <a:r>
              <a:rPr lang="en-IN" sz="3200" kern="0" dirty="0" smtClean="0">
                <a:solidFill>
                  <a:schemeClr val="tx2"/>
                </a:solidFill>
                <a:ea typeface="+mj-ea"/>
                <a:cs typeface="+mj-cs"/>
              </a:rPr>
              <a:t>LGORITHM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610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C</a:t>
            </a:r>
            <a:r>
              <a:rPr lang="en-IN" sz="3200" dirty="0" smtClean="0">
                <a:latin typeface="+mn-lt"/>
              </a:rPr>
              <a:t>REATING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NAKE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AME</a:t>
            </a:r>
            <a:endParaRPr lang="en-US" sz="3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4880" y="602128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Displaying the Score Board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51" y="1757044"/>
            <a:ext cx="5877515" cy="3976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T</a:t>
            </a:r>
            <a:r>
              <a:rPr lang="en-IN" sz="3200" dirty="0" smtClean="0">
                <a:latin typeface="+mn-lt"/>
              </a:rPr>
              <a:t>RAINING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NAKE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AME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WITH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ENETIC</a:t>
            </a:r>
            <a:r>
              <a:rPr lang="en-IN" sz="3600" dirty="0" smtClean="0">
                <a:latin typeface="+mn-lt"/>
              </a:rPr>
              <a:t> A</a:t>
            </a:r>
            <a:r>
              <a:rPr lang="en-IN" sz="3200" dirty="0" smtClean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114800"/>
          </a:xfrm>
        </p:spPr>
        <p:txBody>
          <a:bodyPr/>
          <a:lstStyle/>
          <a:p>
            <a:r>
              <a:rPr lang="en-IN" sz="2400" dirty="0" smtClean="0"/>
              <a:t>Creating a snake game and deciding neural network architecture.</a:t>
            </a:r>
          </a:p>
          <a:p>
            <a:r>
              <a:rPr lang="en-IN" sz="2400" dirty="0"/>
              <a:t>Creating an initial population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Deciding the fitness function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Play a game for each individual in the population and sort each individual in the population based on the fitness function score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T</a:t>
            </a:r>
            <a:r>
              <a:rPr lang="en-IN" sz="3200" dirty="0">
                <a:latin typeface="+mn-lt"/>
              </a:rPr>
              <a:t>RAINING</a:t>
            </a:r>
            <a:r>
              <a:rPr lang="en-IN" sz="3600" dirty="0">
                <a:latin typeface="+mn-lt"/>
              </a:rPr>
              <a:t> S</a:t>
            </a:r>
            <a:r>
              <a:rPr lang="en-IN" sz="3200" dirty="0">
                <a:latin typeface="+mn-lt"/>
              </a:rPr>
              <a:t>NAKE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AME</a:t>
            </a:r>
            <a:r>
              <a:rPr lang="en-IN" sz="3600" dirty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WITH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ENETIC</a:t>
            </a:r>
            <a:r>
              <a:rPr lang="en-IN" sz="3600" dirty="0">
                <a:latin typeface="+mn-lt"/>
              </a:rPr>
              <a:t> A</a:t>
            </a:r>
            <a:r>
              <a:rPr lang="en-IN" sz="3200" dirty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320480"/>
          </a:xfrm>
        </p:spPr>
        <p:txBody>
          <a:bodyPr/>
          <a:lstStyle/>
          <a:p>
            <a:r>
              <a:rPr lang="en-IN" sz="2400" dirty="0"/>
              <a:t>Select a few top individuals from the population and create the remaining population from these top selected individuals using crossover and mutation.</a:t>
            </a:r>
          </a:p>
          <a:p>
            <a:r>
              <a:rPr lang="en-IN" sz="2400" dirty="0"/>
              <a:t>The new population is created (meaning the next generation</a:t>
            </a:r>
            <a:r>
              <a:rPr lang="en-IN" sz="2400" dirty="0" smtClean="0"/>
              <a:t>).</a:t>
            </a:r>
          </a:p>
          <a:p>
            <a:r>
              <a:rPr lang="en-IN" sz="2400" dirty="0"/>
              <a:t>Repeat until the stopping criteria are not satisfied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Neural network – </a:t>
            </a:r>
          </a:p>
          <a:p>
            <a:pPr lvl="1"/>
            <a:r>
              <a:rPr lang="en-IN" sz="2400" dirty="0" smtClean="0"/>
              <a:t>Input layer – 7 units.</a:t>
            </a:r>
          </a:p>
          <a:p>
            <a:pPr lvl="1"/>
            <a:r>
              <a:rPr lang="en-IN" sz="2400" dirty="0" smtClean="0"/>
              <a:t>Output layer – 3 units.</a:t>
            </a:r>
          </a:p>
          <a:p>
            <a:pPr lvl="1"/>
            <a:r>
              <a:rPr lang="en-IN" sz="2400" dirty="0" smtClean="0"/>
              <a:t>Hidden layers – 9 units and 15 units.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T</a:t>
            </a:r>
            <a:r>
              <a:rPr lang="en-IN" sz="3200" dirty="0">
                <a:latin typeface="+mn-lt"/>
              </a:rPr>
              <a:t>RAINING</a:t>
            </a:r>
            <a:r>
              <a:rPr lang="en-IN" sz="3600" dirty="0">
                <a:latin typeface="+mn-lt"/>
              </a:rPr>
              <a:t> S</a:t>
            </a:r>
            <a:r>
              <a:rPr lang="en-IN" sz="3200" dirty="0">
                <a:latin typeface="+mn-lt"/>
              </a:rPr>
              <a:t>NAKE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AME</a:t>
            </a:r>
            <a:r>
              <a:rPr lang="en-IN" sz="3600" dirty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WITH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ENETIC</a:t>
            </a:r>
            <a:r>
              <a:rPr lang="en-IN" sz="3600" dirty="0">
                <a:latin typeface="+mn-lt"/>
              </a:rPr>
              <a:t> A</a:t>
            </a:r>
            <a:r>
              <a:rPr lang="en-IN" sz="3200" dirty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2132856"/>
            <a:ext cx="6093539" cy="362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67528" y="6021288"/>
            <a:ext cx="287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Neural Network Architecture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T</a:t>
            </a:r>
            <a:r>
              <a:rPr lang="en-IN" sz="3200" dirty="0">
                <a:latin typeface="+mn-lt"/>
              </a:rPr>
              <a:t>RAINING</a:t>
            </a:r>
            <a:r>
              <a:rPr lang="en-IN" sz="3600" dirty="0">
                <a:latin typeface="+mn-lt"/>
              </a:rPr>
              <a:t> S</a:t>
            </a:r>
            <a:r>
              <a:rPr lang="en-IN" sz="3200" dirty="0">
                <a:latin typeface="+mn-lt"/>
              </a:rPr>
              <a:t>NAKE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AME</a:t>
            </a:r>
            <a:r>
              <a:rPr lang="en-IN" sz="3600" dirty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WITH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ENETIC</a:t>
            </a:r>
            <a:r>
              <a:rPr lang="en-IN" sz="3600" dirty="0">
                <a:latin typeface="+mn-lt"/>
              </a:rPr>
              <a:t> A</a:t>
            </a:r>
            <a:r>
              <a:rPr lang="en-IN" sz="3200" dirty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824536"/>
          </a:xfrm>
        </p:spPr>
        <p:txBody>
          <a:bodyPr/>
          <a:lstStyle/>
          <a:p>
            <a:r>
              <a:rPr lang="en-IN" sz="2400" dirty="0" smtClean="0"/>
              <a:t>Initial population – 30 individuals.</a:t>
            </a:r>
          </a:p>
          <a:p>
            <a:r>
              <a:rPr lang="en-IN" sz="2400" dirty="0" smtClean="0"/>
              <a:t>Fitness function – every grasp of food gives 5000 points and every loss (Game Over) has penalty of 150 points.</a:t>
            </a:r>
          </a:p>
          <a:p>
            <a:r>
              <a:rPr lang="en-IN" sz="2400" dirty="0" smtClean="0"/>
              <a:t>Number of generations – 5</a:t>
            </a:r>
          </a:p>
          <a:p>
            <a:r>
              <a:rPr lang="en-IN" sz="2400" dirty="0" smtClean="0"/>
              <a:t>Number of steps in each game – 2500</a:t>
            </a:r>
          </a:p>
          <a:p>
            <a:r>
              <a:rPr lang="en-IN" sz="2400" dirty="0" smtClean="0"/>
              <a:t>5 Python scripts –</a:t>
            </a:r>
          </a:p>
          <a:p>
            <a:pPr lvl="1"/>
            <a:r>
              <a:rPr lang="en-IN" sz="2400" dirty="0" smtClean="0"/>
              <a:t>main.py</a:t>
            </a:r>
          </a:p>
          <a:p>
            <a:pPr lvl="1"/>
            <a:r>
              <a:rPr lang="en-IN" sz="2400" dirty="0" smtClean="0"/>
              <a:t>Snake_Game.py</a:t>
            </a:r>
          </a:p>
          <a:p>
            <a:pPr lvl="1"/>
            <a:r>
              <a:rPr lang="en-IN" sz="2400" dirty="0" smtClean="0"/>
              <a:t>Run_Game.py</a:t>
            </a:r>
          </a:p>
          <a:p>
            <a:pPr lvl="1"/>
            <a:r>
              <a:rPr lang="en-IN" sz="2400" dirty="0" smtClean="0"/>
              <a:t>Genetic_Algorithm.py</a:t>
            </a:r>
          </a:p>
          <a:p>
            <a:pPr lvl="1"/>
            <a:r>
              <a:rPr lang="en-IN" sz="2400" dirty="0" smtClean="0"/>
              <a:t>Feed_Forward_Neural_Network.py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T</a:t>
            </a:r>
            <a:r>
              <a:rPr lang="en-IN" sz="3200" dirty="0">
                <a:latin typeface="+mn-lt"/>
              </a:rPr>
              <a:t>RAINING</a:t>
            </a:r>
            <a:r>
              <a:rPr lang="en-IN" sz="3600" dirty="0">
                <a:latin typeface="+mn-lt"/>
              </a:rPr>
              <a:t> S</a:t>
            </a:r>
            <a:r>
              <a:rPr lang="en-IN" sz="3200" dirty="0">
                <a:latin typeface="+mn-lt"/>
              </a:rPr>
              <a:t>NAKE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AME</a:t>
            </a:r>
            <a:r>
              <a:rPr lang="en-IN" sz="3600" dirty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WITH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ENETIC</a:t>
            </a:r>
            <a:r>
              <a:rPr lang="en-IN" sz="3600" dirty="0">
                <a:latin typeface="+mn-lt"/>
              </a:rPr>
              <a:t> A</a:t>
            </a:r>
            <a:r>
              <a:rPr lang="en-IN" sz="3200" dirty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1" y="1556792"/>
            <a:ext cx="6813619" cy="4439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75589" y="6021288"/>
            <a:ext cx="20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Training in Progress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T</a:t>
            </a:r>
            <a:r>
              <a:rPr lang="en-IN" sz="3200" dirty="0">
                <a:latin typeface="+mn-lt"/>
              </a:rPr>
              <a:t>RAINING</a:t>
            </a:r>
            <a:r>
              <a:rPr lang="en-IN" sz="3600" dirty="0">
                <a:latin typeface="+mn-lt"/>
              </a:rPr>
              <a:t> S</a:t>
            </a:r>
            <a:r>
              <a:rPr lang="en-IN" sz="3200" dirty="0">
                <a:latin typeface="+mn-lt"/>
              </a:rPr>
              <a:t>NAKE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AME</a:t>
            </a:r>
            <a:r>
              <a:rPr lang="en-IN" sz="3600" dirty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WITH</a:t>
            </a:r>
            <a:r>
              <a:rPr lang="en-IN" sz="3600" dirty="0">
                <a:latin typeface="+mn-lt"/>
              </a:rPr>
              <a:t> G</a:t>
            </a:r>
            <a:r>
              <a:rPr lang="en-IN" sz="3200" dirty="0">
                <a:latin typeface="+mn-lt"/>
              </a:rPr>
              <a:t>ENETIC</a:t>
            </a:r>
            <a:r>
              <a:rPr lang="en-IN" sz="3600" dirty="0">
                <a:latin typeface="+mn-lt"/>
              </a:rPr>
              <a:t> A</a:t>
            </a:r>
            <a:r>
              <a:rPr lang="en-IN" sz="3200" dirty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404" y="4149080"/>
            <a:ext cx="485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Output of Fittest Chromosome in Each Generation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 bwMode="auto">
          <a:xfrm>
            <a:off x="1931670" y="2708920"/>
            <a:ext cx="5280660" cy="134810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C</a:t>
            </a:r>
            <a:r>
              <a:rPr lang="en-IN" sz="3200" dirty="0" smtClean="0">
                <a:latin typeface="+mn-lt"/>
              </a:rPr>
              <a:t>ONCLUSION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AND</a:t>
            </a:r>
            <a:r>
              <a:rPr lang="en-IN" sz="3600" dirty="0" smtClean="0">
                <a:latin typeface="+mn-lt"/>
              </a:rPr>
              <a:t> F</a:t>
            </a:r>
            <a:r>
              <a:rPr lang="en-IN" sz="3200" dirty="0" smtClean="0">
                <a:latin typeface="+mn-lt"/>
              </a:rPr>
              <a:t>UTURE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COPE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824536"/>
          </a:xfrm>
        </p:spPr>
        <p:txBody>
          <a:bodyPr/>
          <a:lstStyle/>
          <a:p>
            <a:r>
              <a:rPr lang="en-IN" sz="2400" dirty="0" smtClean="0"/>
              <a:t>Snake Game is a popular and simple game which consists of a snake growing in length as it consumes food.</a:t>
            </a:r>
          </a:p>
          <a:p>
            <a:r>
              <a:rPr lang="en-IN" sz="2400" dirty="0" smtClean="0"/>
              <a:t>Genetic Algorithm is a </a:t>
            </a:r>
            <a:r>
              <a:rPr lang="en-IN" sz="2400" dirty="0" err="1" smtClean="0"/>
              <a:t>metaheuristic</a:t>
            </a:r>
            <a:r>
              <a:rPr lang="en-IN" sz="2400" dirty="0" smtClean="0"/>
              <a:t> inspired by the process of natural selection and consists of selection, crossover and mutation operations.</a:t>
            </a:r>
          </a:p>
          <a:p>
            <a:r>
              <a:rPr lang="en-IN" sz="2400" dirty="0" smtClean="0"/>
              <a:t>Snake </a:t>
            </a:r>
            <a:r>
              <a:rPr lang="en-IN" sz="2400" dirty="0" smtClean="0"/>
              <a:t>game is trained </a:t>
            </a:r>
            <a:r>
              <a:rPr lang="en-IN" sz="2400" dirty="0" smtClean="0"/>
              <a:t>using combination of genetic algorithm and neural network.</a:t>
            </a:r>
          </a:p>
          <a:p>
            <a:r>
              <a:rPr lang="en-IN" sz="2400" dirty="0" smtClean="0"/>
              <a:t>5 generations, 2500 steps per game and 30 individuals.</a:t>
            </a:r>
          </a:p>
          <a:p>
            <a:r>
              <a:rPr lang="en-IN" sz="2400" dirty="0" smtClean="0"/>
              <a:t>Future scope – using deep learning techniques and real-time speech recognition.</a:t>
            </a:r>
          </a:p>
          <a:p>
            <a:r>
              <a:rPr lang="en-IN" sz="2400" dirty="0" smtClean="0"/>
              <a:t>Created using OpenCV, Python Curses and </a:t>
            </a:r>
            <a:r>
              <a:rPr lang="en-IN" sz="2400" dirty="0" err="1" smtClean="0"/>
              <a:t>Tensorflow</a:t>
            </a:r>
            <a:r>
              <a:rPr lang="en-IN" sz="2400" dirty="0" smtClean="0"/>
              <a:t> Object Detection API.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T</a:t>
            </a:r>
            <a:r>
              <a:rPr lang="en-IN" sz="3200" dirty="0" smtClean="0">
                <a:latin typeface="+mn-lt"/>
              </a:rPr>
              <a:t>HANK</a:t>
            </a:r>
            <a:r>
              <a:rPr lang="en-IN" sz="3600" dirty="0" smtClean="0">
                <a:latin typeface="+mn-lt"/>
              </a:rPr>
              <a:t> Y</a:t>
            </a:r>
            <a:r>
              <a:rPr lang="en-IN" sz="3200" dirty="0" smtClean="0">
                <a:latin typeface="+mn-lt"/>
              </a:rPr>
              <a:t>OU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A</a:t>
            </a:r>
            <a:r>
              <a:rPr lang="en-IN" sz="3200" dirty="0" smtClean="0">
                <a:latin typeface="+mn-lt"/>
              </a:rPr>
              <a:t>GENDA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114800"/>
          </a:xfrm>
        </p:spPr>
        <p:txBody>
          <a:bodyPr/>
          <a:lstStyle/>
          <a:p>
            <a:r>
              <a:rPr lang="en-IN" sz="2400" dirty="0" smtClean="0"/>
              <a:t>Introduction to </a:t>
            </a:r>
            <a:r>
              <a:rPr lang="en-IN" sz="2400" dirty="0" smtClean="0"/>
              <a:t>Snake Game</a:t>
            </a:r>
            <a:endParaRPr lang="en-IN" sz="2400" dirty="0" smtClean="0"/>
          </a:p>
          <a:p>
            <a:r>
              <a:rPr lang="en-IN" sz="2400" dirty="0" smtClean="0"/>
              <a:t>Introduction to </a:t>
            </a:r>
            <a:r>
              <a:rPr lang="en-IN" sz="2400" dirty="0" smtClean="0"/>
              <a:t>Genetic Algorithm</a:t>
            </a:r>
            <a:endParaRPr lang="en-IN" sz="2400" dirty="0" smtClean="0"/>
          </a:p>
          <a:p>
            <a:r>
              <a:rPr lang="en-IN" sz="2400" dirty="0" smtClean="0"/>
              <a:t>Creating Snake Game</a:t>
            </a:r>
            <a:endParaRPr lang="en-IN" sz="2400" dirty="0" smtClean="0"/>
          </a:p>
          <a:p>
            <a:r>
              <a:rPr lang="en-IN" sz="2400" dirty="0" smtClean="0"/>
              <a:t>Training Snake Game with Genetic Algorithm</a:t>
            </a:r>
            <a:endParaRPr lang="en-IN" sz="2400" dirty="0" smtClean="0"/>
          </a:p>
          <a:p>
            <a:r>
              <a:rPr lang="en-IN" sz="2400" dirty="0" smtClean="0"/>
              <a:t>Conclusion and Future </a:t>
            </a:r>
            <a:r>
              <a:rPr lang="en-IN" sz="2400" dirty="0" smtClean="0"/>
              <a:t>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8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I</a:t>
            </a:r>
            <a:r>
              <a:rPr lang="en-IN" sz="3200" dirty="0" smtClean="0">
                <a:latin typeface="+mn-lt"/>
              </a:rPr>
              <a:t>NTRODUCTION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TO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NAKE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AME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114800"/>
          </a:xfrm>
        </p:spPr>
        <p:txBody>
          <a:bodyPr/>
          <a:lstStyle/>
          <a:p>
            <a:r>
              <a:rPr lang="en-IN" sz="2400" dirty="0" smtClean="0"/>
              <a:t>Snake – a player manoeuvres a line (snake) which grows in length as it consumes blocks (food).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rimary obstacles – the boundaries and the snake itself.</a:t>
            </a:r>
          </a:p>
          <a:p>
            <a:r>
              <a:rPr lang="en-IN" sz="2400" dirty="0" smtClean="0"/>
              <a:t>Preloaded on Nokia phones in 1998 – became popular.</a:t>
            </a:r>
          </a:p>
          <a:p>
            <a:r>
              <a:rPr lang="en-IN" sz="2400" dirty="0" smtClean="0"/>
              <a:t>Objective – to consume as many food blocks as possible and obtain highest score.</a:t>
            </a:r>
          </a:p>
          <a:p>
            <a:r>
              <a:rPr lang="en-IN" sz="2400" dirty="0" smtClean="0"/>
              <a:t>Game Over scenario – snake runs into the boundaries or itself.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I</a:t>
            </a:r>
            <a:r>
              <a:rPr lang="en-IN" sz="3200" dirty="0" smtClean="0">
                <a:latin typeface="+mn-lt"/>
              </a:rPr>
              <a:t>NTRODUCTION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TO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ENETIC</a:t>
            </a:r>
            <a:r>
              <a:rPr lang="en-IN" sz="3600" dirty="0" smtClean="0">
                <a:latin typeface="+mn-lt"/>
              </a:rPr>
              <a:t> A</a:t>
            </a:r>
            <a:r>
              <a:rPr lang="en-IN" sz="3200" dirty="0" smtClean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114800"/>
          </a:xfrm>
        </p:spPr>
        <p:txBody>
          <a:bodyPr/>
          <a:lstStyle/>
          <a:p>
            <a:r>
              <a:rPr lang="en-IN" sz="2400" dirty="0" err="1" smtClean="0"/>
              <a:t>Metaheuristic</a:t>
            </a:r>
            <a:r>
              <a:rPr lang="en-IN" sz="2400" dirty="0" smtClean="0"/>
              <a:t> inspired by the process of natural selection.</a:t>
            </a:r>
          </a:p>
          <a:p>
            <a:r>
              <a:rPr lang="en-IN" sz="2400" dirty="0" smtClean="0"/>
              <a:t>“Survival depends not on the strongest or most intelligent of species, but those who adapt to change.” – Charles Darwin, Theor</a:t>
            </a:r>
            <a:r>
              <a:rPr lang="en-IN" sz="2400" dirty="0" smtClean="0"/>
              <a:t>y of Evolution.</a:t>
            </a:r>
          </a:p>
          <a:p>
            <a:r>
              <a:rPr lang="en-IN" sz="2400" dirty="0"/>
              <a:t>Uses –  generate high-quality solutions to optimization and search </a:t>
            </a:r>
            <a:r>
              <a:rPr lang="en-IN" sz="2400" dirty="0" smtClean="0"/>
              <a:t>problems.</a:t>
            </a:r>
          </a:p>
          <a:p>
            <a:r>
              <a:rPr lang="en-IN" sz="2400" dirty="0" smtClean="0"/>
              <a:t>Operators </a:t>
            </a:r>
            <a:r>
              <a:rPr lang="en-IN" sz="2400" dirty="0"/>
              <a:t>–  mutation, crossover and selection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Requires initial population in the solution domain and fitness function to find the fittest individual.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I</a:t>
            </a:r>
            <a:r>
              <a:rPr lang="en-IN" sz="3200" dirty="0" smtClean="0">
                <a:latin typeface="+mn-lt"/>
              </a:rPr>
              <a:t>NTRODUCTION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TO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ENETIC</a:t>
            </a:r>
            <a:r>
              <a:rPr lang="en-IN" sz="3600" dirty="0" smtClean="0">
                <a:latin typeface="+mn-lt"/>
              </a:rPr>
              <a:t> A</a:t>
            </a:r>
            <a:r>
              <a:rPr lang="en-IN" sz="3200" dirty="0" smtClean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76" y="1484784"/>
            <a:ext cx="4511040" cy="49041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17820" y="6385524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Steps of a Genetic Algorithm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6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I</a:t>
            </a:r>
            <a:r>
              <a:rPr lang="en-IN" sz="3200" dirty="0" smtClean="0">
                <a:latin typeface="+mn-lt"/>
              </a:rPr>
              <a:t>NTRODUCTION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TO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ENETIC</a:t>
            </a:r>
            <a:r>
              <a:rPr lang="en-IN" sz="3600" dirty="0" smtClean="0">
                <a:latin typeface="+mn-lt"/>
              </a:rPr>
              <a:t> A</a:t>
            </a:r>
            <a:r>
              <a:rPr lang="en-IN" sz="3200" dirty="0" smtClean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45" y="1556792"/>
            <a:ext cx="4671060" cy="2141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65" y="4221088"/>
            <a:ext cx="4198620" cy="2026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00666" y="6309320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Crossover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64036" y="3789040"/>
            <a:ext cx="17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Initial Population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8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I</a:t>
            </a:r>
            <a:r>
              <a:rPr lang="en-IN" sz="3200" dirty="0" smtClean="0">
                <a:latin typeface="+mn-lt"/>
              </a:rPr>
              <a:t>NTRODUCTION</a:t>
            </a:r>
            <a:r>
              <a:rPr lang="en-IN" sz="3600" dirty="0" smtClean="0"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TO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ENETIC</a:t>
            </a:r>
            <a:r>
              <a:rPr lang="en-IN" sz="3600" dirty="0" smtClean="0">
                <a:latin typeface="+mn-lt"/>
              </a:rPr>
              <a:t> A</a:t>
            </a:r>
            <a:r>
              <a:rPr lang="en-IN" sz="3200" dirty="0" smtClean="0">
                <a:latin typeface="+mn-lt"/>
              </a:rPr>
              <a:t>LGORITHM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5553" y="292494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Mutation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67" y="1691640"/>
            <a:ext cx="3436620" cy="1158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5461" y="3573016"/>
            <a:ext cx="7771232" cy="2449324"/>
          </a:xfrm>
        </p:spPr>
        <p:txBody>
          <a:bodyPr/>
          <a:lstStyle/>
          <a:p>
            <a:r>
              <a:rPr lang="en-IN" sz="2400" dirty="0" smtClean="0"/>
              <a:t>Applied to train neural networks instead of techniques like gradient descent.</a:t>
            </a:r>
          </a:p>
          <a:p>
            <a:r>
              <a:rPr lang="en-IN" sz="2400" dirty="0" smtClean="0"/>
              <a:t>Used to select the neural network architecture with respect to </a:t>
            </a:r>
            <a:r>
              <a:rPr lang="en-IN" sz="2400" dirty="0" err="1" smtClean="0"/>
              <a:t>hyperparameters</a:t>
            </a:r>
            <a:r>
              <a:rPr lang="en-IN" sz="2400" dirty="0" smtClean="0"/>
              <a:t>.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4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C</a:t>
            </a:r>
            <a:r>
              <a:rPr lang="en-IN" sz="3200" dirty="0" smtClean="0">
                <a:latin typeface="+mn-lt"/>
              </a:rPr>
              <a:t>REATING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NAKE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AME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1232" cy="4114800"/>
          </a:xfrm>
        </p:spPr>
        <p:txBody>
          <a:bodyPr/>
          <a:lstStyle/>
          <a:p>
            <a:r>
              <a:rPr lang="en-IN" sz="2400" dirty="0" err="1" smtClean="0"/>
              <a:t>Pygame</a:t>
            </a:r>
            <a:r>
              <a:rPr lang="en-IN" sz="2400" dirty="0" smtClean="0"/>
              <a:t> – free and open-source programming library for making multimedia applications.</a:t>
            </a:r>
          </a:p>
          <a:p>
            <a:r>
              <a:rPr lang="en-IN" sz="2400" dirty="0" smtClean="0"/>
              <a:t>Initialization – </a:t>
            </a:r>
            <a:r>
              <a:rPr lang="en-IN" sz="2400" dirty="0" err="1" smtClean="0"/>
              <a:t>pygame.init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Game window – 500x500.</a:t>
            </a:r>
          </a:p>
          <a:p>
            <a:r>
              <a:rPr lang="en-IN" sz="2400" dirty="0" smtClean="0"/>
              <a:t>Display of snake and apple – </a:t>
            </a:r>
            <a:r>
              <a:rPr lang="en-IN" sz="2400" dirty="0" err="1" smtClean="0"/>
              <a:t>pygame.draw.rect</a:t>
            </a:r>
            <a:r>
              <a:rPr lang="en-IN" sz="2400" dirty="0" smtClean="0"/>
              <a:t>() and </a:t>
            </a:r>
            <a:r>
              <a:rPr lang="en-IN" sz="2400" dirty="0" err="1" smtClean="0"/>
              <a:t>display.blit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Define frame rate – </a:t>
            </a:r>
            <a:r>
              <a:rPr lang="en-IN" sz="2400" dirty="0" err="1" smtClean="0"/>
              <a:t>pygame.time.Clock</a:t>
            </a:r>
            <a:r>
              <a:rPr lang="en-IN" sz="2400" dirty="0" smtClean="0"/>
              <a:t>() and </a:t>
            </a:r>
            <a:r>
              <a:rPr lang="en-IN" sz="2400" dirty="0" err="1" smtClean="0"/>
              <a:t>clock.tick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Directions and movement.</a:t>
            </a:r>
          </a:p>
          <a:p>
            <a:r>
              <a:rPr lang="en-IN" sz="2400" dirty="0" smtClean="0"/>
              <a:t>Running game and displaying score at the end of the game.</a:t>
            </a:r>
            <a:endParaRPr lang="en-I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1232" cy="1143000"/>
          </a:xfrm>
        </p:spPr>
        <p:txBody>
          <a:bodyPr/>
          <a:lstStyle/>
          <a:p>
            <a:r>
              <a:rPr lang="en-IN" sz="3600" dirty="0" smtClean="0">
                <a:latin typeface="+mn-lt"/>
              </a:rPr>
              <a:t>C</a:t>
            </a:r>
            <a:r>
              <a:rPr lang="en-IN" sz="3200" dirty="0" smtClean="0">
                <a:latin typeface="+mn-lt"/>
              </a:rPr>
              <a:t>REATING</a:t>
            </a:r>
            <a:r>
              <a:rPr lang="en-IN" sz="3600" dirty="0" smtClean="0">
                <a:latin typeface="+mn-lt"/>
              </a:rPr>
              <a:t> S</a:t>
            </a:r>
            <a:r>
              <a:rPr lang="en-IN" sz="3200" dirty="0" smtClean="0">
                <a:latin typeface="+mn-lt"/>
              </a:rPr>
              <a:t>NAKE</a:t>
            </a:r>
            <a:r>
              <a:rPr lang="en-IN" sz="3600" dirty="0" smtClean="0">
                <a:latin typeface="+mn-lt"/>
              </a:rPr>
              <a:t> G</a:t>
            </a:r>
            <a:r>
              <a:rPr lang="en-IN" sz="3200" dirty="0" smtClean="0">
                <a:latin typeface="+mn-lt"/>
              </a:rPr>
              <a:t>AME</a:t>
            </a:r>
            <a:endParaRPr lang="en-US" sz="3600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6" y="1528126"/>
            <a:ext cx="5805507" cy="44211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082350" y="6021288"/>
            <a:ext cx="24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Snake Game in Progress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5D1DE-9F6A-4EC2-8034-373F58ACD4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RVCE</Template>
  <TotalTime>204</TotalTime>
  <Words>641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RVCE</vt:lpstr>
      <vt:lpstr>1_Custom Design</vt:lpstr>
      <vt:lpstr>Custom Design</vt:lpstr>
      <vt:lpstr>ADVANCES IN ALGORITHMS (18MCS2D2)</vt:lpstr>
      <vt:lpstr>AGENDA</vt:lpstr>
      <vt:lpstr>INTRODUCTION TO SNAKE GAME</vt:lpstr>
      <vt:lpstr>INTRODUCTION TO GENETIC ALGORITHM</vt:lpstr>
      <vt:lpstr>INTRODUCTION TO GENETIC ALGORITHM</vt:lpstr>
      <vt:lpstr>INTRODUCTION TO GENETIC ALGORITHM</vt:lpstr>
      <vt:lpstr>INTRODUCTION TO GENETIC ALGORITHM</vt:lpstr>
      <vt:lpstr>CREATING SNAKE GAME</vt:lpstr>
      <vt:lpstr>CREATING SNAKE GAME</vt:lpstr>
      <vt:lpstr>CREATING SNAKE GAME</vt:lpstr>
      <vt:lpstr>TRAINING SNAKE GAME WITH GENETIC ALGORITHM</vt:lpstr>
      <vt:lpstr>TRAINING SNAKE GAME WITH GENETIC ALGORITHM</vt:lpstr>
      <vt:lpstr>TRAINING SNAKE GAME WITH GENETIC ALGORITHM</vt:lpstr>
      <vt:lpstr>TRAINING SNAKE GAME WITH GENETIC ALGORITHM</vt:lpstr>
      <vt:lpstr>TRAINING SNAKE GAME WITH GENETIC ALGORITHM</vt:lpstr>
      <vt:lpstr>TRAINING SNAKE GAME WITH GENETIC ALGORITHM</vt:lpstr>
      <vt:lpstr>CONCLUSION AND FUTURE SCOPE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60</cp:revision>
  <dcterms:created xsi:type="dcterms:W3CDTF">2019-05-30T18:50:38Z</dcterms:created>
  <dcterms:modified xsi:type="dcterms:W3CDTF">2019-05-31T04:53:19Z</dcterms:modified>
</cp:coreProperties>
</file>